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906000" cy="6858000" type="A4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89C"/>
    <a:srgbClr val="C50110"/>
    <a:srgbClr val="0D663D"/>
    <a:srgbClr val="EE7F06"/>
    <a:srgbClr val="094DA0"/>
    <a:srgbClr val="006CB8"/>
    <a:srgbClr val="3F80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21" autoAdjust="0"/>
  </p:normalViewPr>
  <p:slideViewPr>
    <p:cSldViewPr snapToGrid="0" snapToObjects="1">
      <p:cViewPr>
        <p:scale>
          <a:sx n="130" d="100"/>
          <a:sy n="130" d="100"/>
        </p:scale>
        <p:origin x="-1424" y="-112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9457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4E58F1-606C-9A42-AE7A-5AF331DC99C6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/>
            <a:r>
              <a:rPr lang="de-DE" smtClean="0"/>
              <a:t>©</a:t>
            </a:r>
            <a:r>
              <a:rPr lang="de-DE" spc="5" smtClean="0"/>
              <a:t> </a:t>
            </a:r>
            <a:r>
              <a:rPr lang="de-DE" smtClean="0"/>
              <a:t>Schmidt</a:t>
            </a:r>
            <a:r>
              <a:rPr lang="de-DE" i="1" smtClean="0"/>
              <a:t>Colleg</a:t>
            </a:r>
            <a:r>
              <a:rPr lang="de-DE" i="1" spc="5" smtClean="0"/>
              <a:t> </a:t>
            </a:r>
            <a:r>
              <a:rPr lang="de-DE" smtClean="0"/>
              <a:t>AG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8509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E58F1-606C-9A42-AE7A-5AF331DC99C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object 120"/>
          <p:cNvSpPr txBox="1">
            <a:spLocks noGrp="1"/>
          </p:cNvSpPr>
          <p:nvPr>
            <p:ph type="ftr" sz="quarter" idx="3"/>
          </p:nvPr>
        </p:nvSpPr>
        <p:spPr>
          <a:xfrm>
            <a:off x="514766" y="6613754"/>
            <a:ext cx="4971633" cy="10772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700">
                <a:latin typeface="Calibri"/>
                <a:cs typeface="Calibri"/>
              </a:defRPr>
            </a:lvl1pPr>
          </a:lstStyle>
          <a:p>
            <a:pPr marL="12700"/>
            <a:r>
              <a:rPr lang="de-DE" smtClean="0"/>
              <a:t>©</a:t>
            </a:r>
            <a:r>
              <a:rPr lang="de-DE" spc="5" smtClean="0"/>
              <a:t> </a:t>
            </a:r>
            <a:r>
              <a:rPr lang="de-DE" smtClean="0"/>
              <a:t>Schmidt</a:t>
            </a:r>
            <a:r>
              <a:rPr lang="de-DE" i="1" smtClean="0"/>
              <a:t>Colleg</a:t>
            </a:r>
            <a:r>
              <a:rPr lang="de-DE" i="1" spc="5" smtClean="0"/>
              <a:t> </a:t>
            </a:r>
            <a:r>
              <a:rPr lang="de-DE" smtClean="0"/>
              <a:t>AG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4440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png"/><Relationship Id="rId12" Type="http://schemas.openxmlformats.org/officeDocument/2006/relationships/image" Target="../media/image21.png"/><Relationship Id="rId13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8" Type="http://schemas.openxmlformats.org/officeDocument/2006/relationships/image" Target="../media/image19.png"/><Relationship Id="rId9" Type="http://schemas.openxmlformats.org/officeDocument/2006/relationships/image" Target="../media/image20.png"/><Relationship Id="rId10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1.png"/><Relationship Id="rId1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12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0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29.png"/><Relationship Id="rId8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24.png"/><Relationship Id="rId5" Type="http://schemas.openxmlformats.org/officeDocument/2006/relationships/image" Target="../media/image15.png"/><Relationship Id="rId6" Type="http://schemas.openxmlformats.org/officeDocument/2006/relationships/image" Target="../media/image6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" name="Gruppierung 231"/>
          <p:cNvGrpSpPr/>
          <p:nvPr/>
        </p:nvGrpSpPr>
        <p:grpSpPr>
          <a:xfrm>
            <a:off x="7852370" y="1328011"/>
            <a:ext cx="1430997" cy="5349778"/>
            <a:chOff x="7852370" y="1328011"/>
            <a:chExt cx="1430997" cy="5349778"/>
          </a:xfrm>
        </p:grpSpPr>
        <p:sp>
          <p:nvSpPr>
            <p:cNvPr id="224" name="Abgerundetes Rechteck 223"/>
            <p:cNvSpPr/>
            <p:nvPr/>
          </p:nvSpPr>
          <p:spPr>
            <a:xfrm>
              <a:off x="7852370" y="1328011"/>
              <a:ext cx="1430997" cy="5349778"/>
            </a:xfrm>
            <a:prstGeom prst="roundRect">
              <a:avLst>
                <a:gd name="adj" fmla="val 7792"/>
              </a:avLst>
            </a:prstGeom>
            <a:solidFill>
              <a:schemeClr val="bg1">
                <a:lumMod val="65000"/>
              </a:scheme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sp>
          <p:nvSpPr>
            <p:cNvPr id="225" name="Abgerundetes Rechteck 224"/>
            <p:cNvSpPr/>
            <p:nvPr/>
          </p:nvSpPr>
          <p:spPr>
            <a:xfrm>
              <a:off x="7852370" y="3559495"/>
              <a:ext cx="1430997" cy="260168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</p:grpSp>
      <p:grpSp>
        <p:nvGrpSpPr>
          <p:cNvPr id="231" name="Gruppierung 230"/>
          <p:cNvGrpSpPr/>
          <p:nvPr/>
        </p:nvGrpSpPr>
        <p:grpSpPr>
          <a:xfrm>
            <a:off x="6386969" y="1328011"/>
            <a:ext cx="1430997" cy="5349778"/>
            <a:chOff x="6393160" y="1328011"/>
            <a:chExt cx="1430997" cy="5349778"/>
          </a:xfrm>
        </p:grpSpPr>
        <p:sp>
          <p:nvSpPr>
            <p:cNvPr id="222" name="Abgerundetes Rechteck 221"/>
            <p:cNvSpPr/>
            <p:nvPr/>
          </p:nvSpPr>
          <p:spPr>
            <a:xfrm>
              <a:off x="6393160" y="1328011"/>
              <a:ext cx="1430997" cy="5349778"/>
            </a:xfrm>
            <a:prstGeom prst="roundRect">
              <a:avLst>
                <a:gd name="adj" fmla="val 7792"/>
              </a:avLst>
            </a:prstGeom>
            <a:solidFill>
              <a:schemeClr val="bg1">
                <a:lumMod val="65000"/>
              </a:scheme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sp>
          <p:nvSpPr>
            <p:cNvPr id="223" name="Abgerundetes Rechteck 222"/>
            <p:cNvSpPr/>
            <p:nvPr/>
          </p:nvSpPr>
          <p:spPr>
            <a:xfrm>
              <a:off x="6393160" y="3559495"/>
              <a:ext cx="1430997" cy="260168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</p:grpSp>
      <p:grpSp>
        <p:nvGrpSpPr>
          <p:cNvPr id="230" name="Gruppierung 229"/>
          <p:cNvGrpSpPr/>
          <p:nvPr/>
        </p:nvGrpSpPr>
        <p:grpSpPr>
          <a:xfrm>
            <a:off x="4921569" y="1328011"/>
            <a:ext cx="1430997" cy="5349778"/>
            <a:chOff x="4906103" y="1328011"/>
            <a:chExt cx="1430997" cy="5349778"/>
          </a:xfrm>
        </p:grpSpPr>
        <p:sp>
          <p:nvSpPr>
            <p:cNvPr id="216" name="Abgerundetes Rechteck 215"/>
            <p:cNvSpPr/>
            <p:nvPr/>
          </p:nvSpPr>
          <p:spPr>
            <a:xfrm>
              <a:off x="4906103" y="1328011"/>
              <a:ext cx="1430997" cy="5349778"/>
            </a:xfrm>
            <a:prstGeom prst="roundRect">
              <a:avLst>
                <a:gd name="adj" fmla="val 7792"/>
              </a:avLst>
            </a:prstGeom>
            <a:solidFill>
              <a:schemeClr val="bg1">
                <a:lumMod val="65000"/>
              </a:scheme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sp>
          <p:nvSpPr>
            <p:cNvPr id="217" name="Abgerundetes Rechteck 216"/>
            <p:cNvSpPr/>
            <p:nvPr/>
          </p:nvSpPr>
          <p:spPr>
            <a:xfrm>
              <a:off x="4906103" y="3559495"/>
              <a:ext cx="1430997" cy="260168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</p:grpSp>
      <p:grpSp>
        <p:nvGrpSpPr>
          <p:cNvPr id="229" name="Gruppierung 228"/>
          <p:cNvGrpSpPr/>
          <p:nvPr/>
        </p:nvGrpSpPr>
        <p:grpSpPr>
          <a:xfrm>
            <a:off x="3456169" y="1328011"/>
            <a:ext cx="1430997" cy="5349778"/>
            <a:chOff x="3447788" y="1328011"/>
            <a:chExt cx="1430997" cy="5349778"/>
          </a:xfrm>
        </p:grpSpPr>
        <p:sp>
          <p:nvSpPr>
            <p:cNvPr id="214" name="Abgerundetes Rechteck 213"/>
            <p:cNvSpPr/>
            <p:nvPr/>
          </p:nvSpPr>
          <p:spPr>
            <a:xfrm>
              <a:off x="3447788" y="1328011"/>
              <a:ext cx="1430997" cy="5349778"/>
            </a:xfrm>
            <a:prstGeom prst="roundRect">
              <a:avLst>
                <a:gd name="adj" fmla="val 7792"/>
              </a:avLst>
            </a:prstGeom>
            <a:solidFill>
              <a:schemeClr val="bg1">
                <a:lumMod val="65000"/>
              </a:scheme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sp>
          <p:nvSpPr>
            <p:cNvPr id="215" name="Abgerundetes Rechteck 214"/>
            <p:cNvSpPr/>
            <p:nvPr/>
          </p:nvSpPr>
          <p:spPr>
            <a:xfrm>
              <a:off x="3447788" y="3559495"/>
              <a:ext cx="1430997" cy="260168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</p:grpSp>
      <p:grpSp>
        <p:nvGrpSpPr>
          <p:cNvPr id="228" name="Gruppierung 227"/>
          <p:cNvGrpSpPr/>
          <p:nvPr/>
        </p:nvGrpSpPr>
        <p:grpSpPr>
          <a:xfrm>
            <a:off x="1990769" y="1328011"/>
            <a:ext cx="1430997" cy="5349778"/>
            <a:chOff x="1985655" y="1328035"/>
            <a:chExt cx="1430997" cy="5349778"/>
          </a:xfrm>
        </p:grpSpPr>
        <p:sp>
          <p:nvSpPr>
            <p:cNvPr id="212" name="Abgerundetes Rechteck 211"/>
            <p:cNvSpPr/>
            <p:nvPr/>
          </p:nvSpPr>
          <p:spPr>
            <a:xfrm>
              <a:off x="1985655" y="1328035"/>
              <a:ext cx="1430997" cy="5349778"/>
            </a:xfrm>
            <a:prstGeom prst="roundRect">
              <a:avLst>
                <a:gd name="adj" fmla="val 7792"/>
              </a:avLst>
            </a:prstGeom>
            <a:solidFill>
              <a:schemeClr val="bg1">
                <a:lumMod val="65000"/>
              </a:scheme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sp>
          <p:nvSpPr>
            <p:cNvPr id="213" name="Abgerundetes Rechteck 212"/>
            <p:cNvSpPr/>
            <p:nvPr/>
          </p:nvSpPr>
          <p:spPr>
            <a:xfrm>
              <a:off x="1985655" y="3559495"/>
              <a:ext cx="1430997" cy="2601709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</p:grpSp>
      <p:grpSp>
        <p:nvGrpSpPr>
          <p:cNvPr id="227" name="Gruppierung 226"/>
          <p:cNvGrpSpPr/>
          <p:nvPr/>
        </p:nvGrpSpPr>
        <p:grpSpPr>
          <a:xfrm>
            <a:off x="525368" y="1328011"/>
            <a:ext cx="1430998" cy="5349778"/>
            <a:chOff x="525368" y="1328011"/>
            <a:chExt cx="1430998" cy="5349778"/>
          </a:xfrm>
        </p:grpSpPr>
        <p:sp>
          <p:nvSpPr>
            <p:cNvPr id="118" name="Abgerundetes Rechteck 117"/>
            <p:cNvSpPr/>
            <p:nvPr/>
          </p:nvSpPr>
          <p:spPr>
            <a:xfrm>
              <a:off x="525369" y="1328011"/>
              <a:ext cx="1430997" cy="5349778"/>
            </a:xfrm>
            <a:prstGeom prst="roundRect">
              <a:avLst>
                <a:gd name="adj" fmla="val 7792"/>
              </a:avLst>
            </a:prstGeom>
            <a:solidFill>
              <a:schemeClr val="bg1">
                <a:lumMod val="65000"/>
              </a:scheme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sp>
          <p:nvSpPr>
            <p:cNvPr id="209" name="Abgerundetes Rechteck 208"/>
            <p:cNvSpPr/>
            <p:nvPr/>
          </p:nvSpPr>
          <p:spPr>
            <a:xfrm>
              <a:off x="525368" y="3559495"/>
              <a:ext cx="1430997" cy="2601709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</p:grpSp>
      <p:cxnSp>
        <p:nvCxnSpPr>
          <p:cNvPr id="234" name="Gerade Verbindung 233"/>
          <p:cNvCxnSpPr/>
          <p:nvPr/>
        </p:nvCxnSpPr>
        <p:spPr>
          <a:xfrm flipV="1">
            <a:off x="457200" y="6172885"/>
            <a:ext cx="8868890" cy="500"/>
          </a:xfrm>
          <a:prstGeom prst="line">
            <a:avLst/>
          </a:prstGeom>
          <a:ln w="76200" cmpd="sng">
            <a:solidFill>
              <a:srgbClr val="FFFFFF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7" name="Abgerundetes Rechteck 206"/>
          <p:cNvSpPr/>
          <p:nvPr/>
        </p:nvSpPr>
        <p:spPr>
          <a:xfrm>
            <a:off x="607426" y="5224803"/>
            <a:ext cx="6634779" cy="586708"/>
          </a:xfrm>
          <a:prstGeom prst="round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96" name="Abgerundetes Rechteck 195"/>
          <p:cNvSpPr/>
          <p:nvPr/>
        </p:nvSpPr>
        <p:spPr>
          <a:xfrm>
            <a:off x="7440612" y="3709267"/>
            <a:ext cx="1772788" cy="2074871"/>
          </a:xfrm>
          <a:prstGeom prst="roundRect">
            <a:avLst>
              <a:gd name="adj" fmla="val 5869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 smtClean="0">
                <a:latin typeface="Calibri"/>
                <a:cs typeface="Calibri"/>
              </a:rPr>
              <a:t> </a:t>
            </a:r>
            <a:endParaRPr lang="de-DE" sz="900" dirty="0">
              <a:latin typeface="Calibri"/>
              <a:cs typeface="Calibri"/>
            </a:endParaRPr>
          </a:p>
        </p:txBody>
      </p:sp>
      <p:sp>
        <p:nvSpPr>
          <p:cNvPr id="180" name="Abgerundetes Rechteck 179"/>
          <p:cNvSpPr/>
          <p:nvPr/>
        </p:nvSpPr>
        <p:spPr>
          <a:xfrm>
            <a:off x="7899914" y="1459920"/>
            <a:ext cx="1353470" cy="2025817"/>
          </a:xfrm>
          <a:prstGeom prst="roundRect">
            <a:avLst>
              <a:gd name="adj" fmla="val 5869"/>
            </a:avLst>
          </a:prstGeom>
          <a:solidFill>
            <a:srgbClr val="C501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 smtClean="0">
                <a:latin typeface="Calibri"/>
                <a:cs typeface="Calibri"/>
              </a:rPr>
              <a:t> </a:t>
            </a:r>
            <a:endParaRPr lang="de-DE" sz="900" dirty="0">
              <a:latin typeface="Calibri"/>
              <a:cs typeface="Calibri"/>
            </a:endParaRPr>
          </a:p>
        </p:txBody>
      </p:sp>
      <p:sp>
        <p:nvSpPr>
          <p:cNvPr id="35" name="object 34"/>
          <p:cNvSpPr/>
          <p:nvPr/>
        </p:nvSpPr>
        <p:spPr>
          <a:xfrm>
            <a:off x="9326090" y="6074562"/>
            <a:ext cx="168142" cy="194079"/>
          </a:xfrm>
          <a:custGeom>
            <a:avLst/>
            <a:gdLst/>
            <a:ahLst/>
            <a:cxnLst/>
            <a:rect l="l" t="t" r="r" b="b"/>
            <a:pathLst>
              <a:path w="119379" h="137795">
                <a:moveTo>
                  <a:pt x="0" y="0"/>
                </a:moveTo>
                <a:lnTo>
                  <a:pt x="0" y="137541"/>
                </a:lnTo>
                <a:lnTo>
                  <a:pt x="119100" y="68770"/>
                </a:lnTo>
                <a:lnTo>
                  <a:pt x="0" y="0"/>
                </a:lnTo>
                <a:close/>
              </a:path>
            </a:pathLst>
          </a:custGeom>
          <a:solidFill>
            <a:srgbClr val="A7A9AC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53" name="object 52"/>
          <p:cNvSpPr txBox="1"/>
          <p:nvPr/>
        </p:nvSpPr>
        <p:spPr>
          <a:xfrm>
            <a:off x="575702" y="519785"/>
            <a:ext cx="2671746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40" dirty="0">
                <a:solidFill>
                  <a:srgbClr val="A7A9AC"/>
                </a:solidFill>
                <a:latin typeface="Calibri"/>
                <a:cs typeface="Calibri"/>
              </a:rPr>
              <a:t>J</a:t>
            </a:r>
            <a:r>
              <a:rPr sz="4000" spc="20" dirty="0">
                <a:solidFill>
                  <a:srgbClr val="A7A9AC"/>
                </a:solidFill>
                <a:latin typeface="Calibri"/>
                <a:cs typeface="Calibri"/>
              </a:rPr>
              <a:t>a</a:t>
            </a:r>
            <a:r>
              <a:rPr sz="4000" spc="15" dirty="0">
                <a:solidFill>
                  <a:srgbClr val="A7A9AC"/>
                </a:solidFill>
                <a:latin typeface="Calibri"/>
                <a:cs typeface="Calibri"/>
              </a:rPr>
              <a:t>h</a:t>
            </a:r>
            <a:r>
              <a:rPr sz="4000" dirty="0">
                <a:solidFill>
                  <a:srgbClr val="A7A9AC"/>
                </a:solidFill>
                <a:latin typeface="Calibri"/>
                <a:cs typeface="Calibri"/>
              </a:rPr>
              <a:t>r</a:t>
            </a:r>
            <a:r>
              <a:rPr sz="4000" spc="240" dirty="0">
                <a:solidFill>
                  <a:srgbClr val="A7A9AC"/>
                </a:solidFill>
                <a:latin typeface="Calibri"/>
                <a:cs typeface="Calibri"/>
              </a:rPr>
              <a:t> </a:t>
            </a:r>
            <a:r>
              <a:rPr sz="4000" dirty="0" smtClean="0">
                <a:solidFill>
                  <a:srgbClr val="A7A9AC"/>
                </a:solidFill>
                <a:latin typeface="Calibri"/>
                <a:cs typeface="Calibri"/>
              </a:rPr>
              <a:t>1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55" name="object 54"/>
          <p:cNvSpPr txBox="1"/>
          <p:nvPr/>
        </p:nvSpPr>
        <p:spPr>
          <a:xfrm>
            <a:off x="7971211" y="2266872"/>
            <a:ext cx="1225347" cy="7711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algn="ctr">
              <a:lnSpc>
                <a:spcPts val="1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Pers.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Gesundheits-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und Entspannungskonzept, Dankbarkeit,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pers.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Analyse nach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dem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8F-Modell, Quellen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der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Moti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ation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66" name="object 71"/>
          <p:cNvSpPr/>
          <p:nvPr/>
        </p:nvSpPr>
        <p:spPr>
          <a:xfrm>
            <a:off x="3723316" y="1504229"/>
            <a:ext cx="322869" cy="322869"/>
          </a:xfrm>
          <a:custGeom>
            <a:avLst/>
            <a:gdLst/>
            <a:ahLst/>
            <a:cxnLst/>
            <a:rect l="l" t="t" r="r" b="b"/>
            <a:pathLst>
              <a:path w="229235" h="229235">
                <a:moveTo>
                  <a:pt x="42354" y="0"/>
                </a:moveTo>
                <a:lnTo>
                  <a:pt x="1778" y="28736"/>
                </a:lnTo>
                <a:lnTo>
                  <a:pt x="0" y="186359"/>
                </a:lnTo>
                <a:lnTo>
                  <a:pt x="1344" y="197042"/>
                </a:lnTo>
                <a:lnTo>
                  <a:pt x="5981" y="208921"/>
                </a:lnTo>
                <a:lnTo>
                  <a:pt x="14815" y="219661"/>
                </a:lnTo>
                <a:lnTo>
                  <a:pt x="28748" y="226929"/>
                </a:lnTo>
                <a:lnTo>
                  <a:pt x="186359" y="228701"/>
                </a:lnTo>
                <a:lnTo>
                  <a:pt x="197049" y="227356"/>
                </a:lnTo>
                <a:lnTo>
                  <a:pt x="208930" y="222718"/>
                </a:lnTo>
                <a:lnTo>
                  <a:pt x="219669" y="213884"/>
                </a:lnTo>
                <a:lnTo>
                  <a:pt x="226932" y="199950"/>
                </a:lnTo>
                <a:lnTo>
                  <a:pt x="228701" y="42367"/>
                </a:lnTo>
                <a:lnTo>
                  <a:pt x="227357" y="31672"/>
                </a:lnTo>
                <a:lnTo>
                  <a:pt x="222722" y="19788"/>
                </a:lnTo>
                <a:lnTo>
                  <a:pt x="213894" y="9045"/>
                </a:lnTo>
                <a:lnTo>
                  <a:pt x="199970" y="1775"/>
                </a:lnTo>
                <a:lnTo>
                  <a:pt x="423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67" name="object 72"/>
          <p:cNvSpPr/>
          <p:nvPr/>
        </p:nvSpPr>
        <p:spPr>
          <a:xfrm>
            <a:off x="3732273" y="1513167"/>
            <a:ext cx="304981" cy="304980"/>
          </a:xfrm>
          <a:custGeom>
            <a:avLst/>
            <a:gdLst/>
            <a:ahLst/>
            <a:cxnLst/>
            <a:rect l="l" t="t" r="r" b="b"/>
            <a:pathLst>
              <a:path w="216535" h="216535">
                <a:moveTo>
                  <a:pt x="36004" y="0"/>
                </a:moveTo>
                <a:lnTo>
                  <a:pt x="575" y="15081"/>
                </a:lnTo>
                <a:lnTo>
                  <a:pt x="0" y="35748"/>
                </a:lnTo>
                <a:lnTo>
                  <a:pt x="6" y="180253"/>
                </a:lnTo>
                <a:lnTo>
                  <a:pt x="15091" y="215441"/>
                </a:lnTo>
                <a:lnTo>
                  <a:pt x="35773" y="216014"/>
                </a:lnTo>
                <a:lnTo>
                  <a:pt x="179997" y="216014"/>
                </a:lnTo>
                <a:lnTo>
                  <a:pt x="215428" y="200927"/>
                </a:lnTo>
                <a:lnTo>
                  <a:pt x="216001" y="180253"/>
                </a:lnTo>
                <a:lnTo>
                  <a:pt x="215994" y="35748"/>
                </a:lnTo>
                <a:lnTo>
                  <a:pt x="200925" y="575"/>
                </a:lnTo>
                <a:lnTo>
                  <a:pt x="3600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68" name="object 73"/>
          <p:cNvSpPr/>
          <p:nvPr/>
        </p:nvSpPr>
        <p:spPr>
          <a:xfrm>
            <a:off x="3868726" y="1584574"/>
            <a:ext cx="148466" cy="219121"/>
          </a:xfrm>
          <a:custGeom>
            <a:avLst/>
            <a:gdLst/>
            <a:ahLst/>
            <a:cxnLst/>
            <a:rect l="l" t="t" r="r" b="b"/>
            <a:pathLst>
              <a:path w="105410" h="155575">
                <a:moveTo>
                  <a:pt x="46926" y="0"/>
                </a:moveTo>
                <a:lnTo>
                  <a:pt x="41846" y="0"/>
                </a:lnTo>
                <a:lnTo>
                  <a:pt x="37744" y="685"/>
                </a:lnTo>
                <a:lnTo>
                  <a:pt x="33426" y="8356"/>
                </a:lnTo>
                <a:lnTo>
                  <a:pt x="40716" y="12890"/>
                </a:lnTo>
                <a:lnTo>
                  <a:pt x="51997" y="21962"/>
                </a:lnTo>
                <a:lnTo>
                  <a:pt x="61105" y="31843"/>
                </a:lnTo>
                <a:lnTo>
                  <a:pt x="68057" y="42570"/>
                </a:lnTo>
                <a:lnTo>
                  <a:pt x="72876" y="54178"/>
                </a:lnTo>
                <a:lnTo>
                  <a:pt x="75581" y="66706"/>
                </a:lnTo>
                <a:lnTo>
                  <a:pt x="75235" y="82778"/>
                </a:lnTo>
                <a:lnTo>
                  <a:pt x="55114" y="129330"/>
                </a:lnTo>
                <a:lnTo>
                  <a:pt x="22832" y="150967"/>
                </a:lnTo>
                <a:lnTo>
                  <a:pt x="0" y="154622"/>
                </a:lnTo>
                <a:lnTo>
                  <a:pt x="3517" y="155028"/>
                </a:lnTo>
                <a:lnTo>
                  <a:pt x="6972" y="155232"/>
                </a:lnTo>
                <a:lnTo>
                  <a:pt x="13271" y="155232"/>
                </a:lnTo>
                <a:lnTo>
                  <a:pt x="62104" y="141466"/>
                </a:lnTo>
                <a:lnTo>
                  <a:pt x="93618" y="111848"/>
                </a:lnTo>
                <a:lnTo>
                  <a:pt x="105295" y="73012"/>
                </a:lnTo>
                <a:lnTo>
                  <a:pt x="104230" y="60180"/>
                </a:lnTo>
                <a:lnTo>
                  <a:pt x="85048" y="23305"/>
                </a:lnTo>
                <a:lnTo>
                  <a:pt x="48564" y="266"/>
                </a:lnTo>
                <a:lnTo>
                  <a:pt x="46926" y="0"/>
                </a:lnTo>
                <a:close/>
              </a:path>
            </a:pathLst>
          </a:custGeom>
          <a:solidFill>
            <a:srgbClr val="007E56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69" name="object 74"/>
          <p:cNvSpPr/>
          <p:nvPr/>
        </p:nvSpPr>
        <p:spPr>
          <a:xfrm>
            <a:off x="3806082" y="1530158"/>
            <a:ext cx="219121" cy="148467"/>
          </a:xfrm>
          <a:custGeom>
            <a:avLst/>
            <a:gdLst/>
            <a:ahLst/>
            <a:cxnLst/>
            <a:rect l="l" t="t" r="r" b="b"/>
            <a:pathLst>
              <a:path w="155575" h="105410">
                <a:moveTo>
                  <a:pt x="131412" y="29713"/>
                </a:moveTo>
                <a:lnTo>
                  <a:pt x="66706" y="29713"/>
                </a:lnTo>
                <a:lnTo>
                  <a:pt x="82778" y="30060"/>
                </a:lnTo>
                <a:lnTo>
                  <a:pt x="96122" y="31940"/>
                </a:lnTo>
                <a:lnTo>
                  <a:pt x="138864" y="60556"/>
                </a:lnTo>
                <a:lnTo>
                  <a:pt x="154622" y="105295"/>
                </a:lnTo>
                <a:lnTo>
                  <a:pt x="155016" y="101777"/>
                </a:lnTo>
                <a:lnTo>
                  <a:pt x="155232" y="98323"/>
                </a:lnTo>
                <a:lnTo>
                  <a:pt x="155232" y="92024"/>
                </a:lnTo>
                <a:lnTo>
                  <a:pt x="141466" y="43191"/>
                </a:lnTo>
                <a:lnTo>
                  <a:pt x="132040" y="30381"/>
                </a:lnTo>
                <a:lnTo>
                  <a:pt x="131412" y="29713"/>
                </a:lnTo>
                <a:close/>
              </a:path>
              <a:path w="155575" h="105410">
                <a:moveTo>
                  <a:pt x="73012" y="0"/>
                </a:moveTo>
                <a:lnTo>
                  <a:pt x="23305" y="20252"/>
                </a:lnTo>
                <a:lnTo>
                  <a:pt x="266" y="56730"/>
                </a:lnTo>
                <a:lnTo>
                  <a:pt x="0" y="58369"/>
                </a:lnTo>
                <a:lnTo>
                  <a:pt x="0" y="63449"/>
                </a:lnTo>
                <a:lnTo>
                  <a:pt x="685" y="67551"/>
                </a:lnTo>
                <a:lnTo>
                  <a:pt x="8356" y="71869"/>
                </a:lnTo>
                <a:lnTo>
                  <a:pt x="12890" y="64579"/>
                </a:lnTo>
                <a:lnTo>
                  <a:pt x="21962" y="53297"/>
                </a:lnTo>
                <a:lnTo>
                  <a:pt x="31843" y="44190"/>
                </a:lnTo>
                <a:lnTo>
                  <a:pt x="42570" y="37237"/>
                </a:lnTo>
                <a:lnTo>
                  <a:pt x="54178" y="32419"/>
                </a:lnTo>
                <a:lnTo>
                  <a:pt x="66706" y="29713"/>
                </a:lnTo>
                <a:lnTo>
                  <a:pt x="131412" y="29713"/>
                </a:lnTo>
                <a:lnTo>
                  <a:pt x="122197" y="19917"/>
                </a:lnTo>
                <a:lnTo>
                  <a:pt x="111844" y="11676"/>
                </a:lnTo>
                <a:lnTo>
                  <a:pt x="100995" y="5651"/>
                </a:lnTo>
                <a:lnTo>
                  <a:pt x="89638" y="1805"/>
                </a:lnTo>
                <a:lnTo>
                  <a:pt x="77760" y="99"/>
                </a:lnTo>
                <a:lnTo>
                  <a:pt x="73012" y="0"/>
                </a:lnTo>
                <a:close/>
              </a:path>
            </a:pathLst>
          </a:custGeom>
          <a:solidFill>
            <a:srgbClr val="007E56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70" name="object 75"/>
          <p:cNvSpPr/>
          <p:nvPr/>
        </p:nvSpPr>
        <p:spPr>
          <a:xfrm>
            <a:off x="3751729" y="1523310"/>
            <a:ext cx="148466" cy="219121"/>
          </a:xfrm>
          <a:custGeom>
            <a:avLst/>
            <a:gdLst/>
            <a:ahLst/>
            <a:cxnLst/>
            <a:rect l="l" t="t" r="r" b="b"/>
            <a:pathLst>
              <a:path w="105410" h="155575">
                <a:moveTo>
                  <a:pt x="98323" y="0"/>
                </a:moveTo>
                <a:lnTo>
                  <a:pt x="92024" y="0"/>
                </a:lnTo>
                <a:lnTo>
                  <a:pt x="79442" y="866"/>
                </a:lnTo>
                <a:lnTo>
                  <a:pt x="43191" y="13765"/>
                </a:lnTo>
                <a:lnTo>
                  <a:pt x="11676" y="43387"/>
                </a:lnTo>
                <a:lnTo>
                  <a:pt x="0" y="82219"/>
                </a:lnTo>
                <a:lnTo>
                  <a:pt x="1065" y="95052"/>
                </a:lnTo>
                <a:lnTo>
                  <a:pt x="20247" y="131926"/>
                </a:lnTo>
                <a:lnTo>
                  <a:pt x="56730" y="154965"/>
                </a:lnTo>
                <a:lnTo>
                  <a:pt x="58369" y="155232"/>
                </a:lnTo>
                <a:lnTo>
                  <a:pt x="63449" y="155232"/>
                </a:lnTo>
                <a:lnTo>
                  <a:pt x="67551" y="154546"/>
                </a:lnTo>
                <a:lnTo>
                  <a:pt x="71869" y="146875"/>
                </a:lnTo>
                <a:lnTo>
                  <a:pt x="64579" y="142354"/>
                </a:lnTo>
                <a:lnTo>
                  <a:pt x="53299" y="133277"/>
                </a:lnTo>
                <a:lnTo>
                  <a:pt x="44193" y="123395"/>
                </a:lnTo>
                <a:lnTo>
                  <a:pt x="37240" y="112668"/>
                </a:lnTo>
                <a:lnTo>
                  <a:pt x="32421" y="101061"/>
                </a:lnTo>
                <a:lnTo>
                  <a:pt x="29715" y="88535"/>
                </a:lnTo>
                <a:lnTo>
                  <a:pt x="30060" y="72460"/>
                </a:lnTo>
                <a:lnTo>
                  <a:pt x="50178" y="25906"/>
                </a:lnTo>
                <a:lnTo>
                  <a:pt x="82458" y="4265"/>
                </a:lnTo>
                <a:lnTo>
                  <a:pt x="105295" y="609"/>
                </a:lnTo>
                <a:lnTo>
                  <a:pt x="101777" y="215"/>
                </a:lnTo>
                <a:lnTo>
                  <a:pt x="98323" y="0"/>
                </a:lnTo>
                <a:close/>
              </a:path>
            </a:pathLst>
          </a:custGeom>
          <a:solidFill>
            <a:srgbClr val="007E56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71" name="object 76"/>
          <p:cNvSpPr/>
          <p:nvPr/>
        </p:nvSpPr>
        <p:spPr>
          <a:xfrm>
            <a:off x="3744042" y="1646501"/>
            <a:ext cx="219121" cy="148467"/>
          </a:xfrm>
          <a:custGeom>
            <a:avLst/>
            <a:gdLst/>
            <a:ahLst/>
            <a:cxnLst/>
            <a:rect l="l" t="t" r="r" b="b"/>
            <a:pathLst>
              <a:path w="155575" h="105410">
                <a:moveTo>
                  <a:pt x="609" y="0"/>
                </a:moveTo>
                <a:lnTo>
                  <a:pt x="215" y="3517"/>
                </a:lnTo>
                <a:lnTo>
                  <a:pt x="0" y="6972"/>
                </a:lnTo>
                <a:lnTo>
                  <a:pt x="0" y="13271"/>
                </a:lnTo>
                <a:lnTo>
                  <a:pt x="13765" y="62104"/>
                </a:lnTo>
                <a:lnTo>
                  <a:pt x="43387" y="93618"/>
                </a:lnTo>
                <a:lnTo>
                  <a:pt x="82219" y="105295"/>
                </a:lnTo>
                <a:lnTo>
                  <a:pt x="95052" y="104230"/>
                </a:lnTo>
                <a:lnTo>
                  <a:pt x="107358" y="101045"/>
                </a:lnTo>
                <a:lnTo>
                  <a:pt x="119087" y="95757"/>
                </a:lnTo>
                <a:lnTo>
                  <a:pt x="131926" y="85043"/>
                </a:lnTo>
                <a:lnTo>
                  <a:pt x="140925" y="75581"/>
                </a:lnTo>
                <a:lnTo>
                  <a:pt x="88525" y="75581"/>
                </a:lnTo>
                <a:lnTo>
                  <a:pt x="72453" y="75235"/>
                </a:lnTo>
                <a:lnTo>
                  <a:pt x="25901" y="55114"/>
                </a:lnTo>
                <a:lnTo>
                  <a:pt x="4264" y="22832"/>
                </a:lnTo>
                <a:lnTo>
                  <a:pt x="1444" y="11166"/>
                </a:lnTo>
                <a:lnTo>
                  <a:pt x="609" y="0"/>
                </a:lnTo>
                <a:close/>
              </a:path>
              <a:path w="155575" h="105410">
                <a:moveTo>
                  <a:pt x="146875" y="33426"/>
                </a:moveTo>
                <a:lnTo>
                  <a:pt x="112662" y="68057"/>
                </a:lnTo>
                <a:lnTo>
                  <a:pt x="88525" y="75581"/>
                </a:lnTo>
                <a:lnTo>
                  <a:pt x="140925" y="75581"/>
                </a:lnTo>
                <a:lnTo>
                  <a:pt x="155232" y="46926"/>
                </a:lnTo>
                <a:lnTo>
                  <a:pt x="155232" y="41846"/>
                </a:lnTo>
                <a:lnTo>
                  <a:pt x="154546" y="37744"/>
                </a:lnTo>
                <a:lnTo>
                  <a:pt x="146875" y="33426"/>
                </a:lnTo>
                <a:close/>
              </a:path>
            </a:pathLst>
          </a:custGeom>
          <a:solidFill>
            <a:srgbClr val="007E56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72" name="object 77"/>
          <p:cNvSpPr/>
          <p:nvPr/>
        </p:nvSpPr>
        <p:spPr>
          <a:xfrm>
            <a:off x="3831283" y="1626426"/>
            <a:ext cx="106430" cy="74233"/>
          </a:xfrm>
          <a:custGeom>
            <a:avLst/>
            <a:gdLst/>
            <a:ahLst/>
            <a:cxnLst/>
            <a:rect l="l" t="t" r="r" b="b"/>
            <a:pathLst>
              <a:path w="75564" h="52705">
                <a:moveTo>
                  <a:pt x="31937" y="10045"/>
                </a:moveTo>
                <a:lnTo>
                  <a:pt x="18846" y="10045"/>
                </a:lnTo>
                <a:lnTo>
                  <a:pt x="20662" y="10985"/>
                </a:lnTo>
                <a:lnTo>
                  <a:pt x="20662" y="20497"/>
                </a:lnTo>
                <a:lnTo>
                  <a:pt x="19799" y="20967"/>
                </a:lnTo>
                <a:lnTo>
                  <a:pt x="12103" y="29768"/>
                </a:lnTo>
                <a:lnTo>
                  <a:pt x="7378" y="35115"/>
                </a:lnTo>
                <a:lnTo>
                  <a:pt x="6362" y="36055"/>
                </a:lnTo>
                <a:lnTo>
                  <a:pt x="711" y="41871"/>
                </a:lnTo>
                <a:lnTo>
                  <a:pt x="711" y="51523"/>
                </a:lnTo>
                <a:lnTo>
                  <a:pt x="32435" y="51523"/>
                </a:lnTo>
                <a:lnTo>
                  <a:pt x="32435" y="41630"/>
                </a:lnTo>
                <a:lnTo>
                  <a:pt x="16344" y="41630"/>
                </a:lnTo>
                <a:lnTo>
                  <a:pt x="18618" y="39192"/>
                </a:lnTo>
                <a:lnTo>
                  <a:pt x="20967" y="36448"/>
                </a:lnTo>
                <a:lnTo>
                  <a:pt x="31877" y="23240"/>
                </a:lnTo>
                <a:lnTo>
                  <a:pt x="31937" y="10045"/>
                </a:lnTo>
                <a:close/>
              </a:path>
              <a:path w="75564" h="52705">
                <a:moveTo>
                  <a:pt x="27089" y="0"/>
                </a:moveTo>
                <a:lnTo>
                  <a:pt x="10452" y="0"/>
                </a:lnTo>
                <a:lnTo>
                  <a:pt x="4876" y="787"/>
                </a:lnTo>
                <a:lnTo>
                  <a:pt x="0" y="2044"/>
                </a:lnTo>
                <a:lnTo>
                  <a:pt x="1498" y="11544"/>
                </a:lnTo>
                <a:lnTo>
                  <a:pt x="4876" y="10680"/>
                </a:lnTo>
                <a:lnTo>
                  <a:pt x="10680" y="10045"/>
                </a:lnTo>
                <a:lnTo>
                  <a:pt x="31937" y="10045"/>
                </a:lnTo>
                <a:lnTo>
                  <a:pt x="31965" y="3771"/>
                </a:lnTo>
                <a:lnTo>
                  <a:pt x="27089" y="0"/>
                </a:lnTo>
                <a:close/>
              </a:path>
              <a:path w="75564" h="52705">
                <a:moveTo>
                  <a:pt x="71310" y="0"/>
                </a:moveTo>
                <a:lnTo>
                  <a:pt x="44767" y="0"/>
                </a:lnTo>
                <a:lnTo>
                  <a:pt x="40690" y="6045"/>
                </a:lnTo>
                <a:lnTo>
                  <a:pt x="40690" y="46266"/>
                </a:lnTo>
                <a:lnTo>
                  <a:pt x="44767" y="52298"/>
                </a:lnTo>
                <a:lnTo>
                  <a:pt x="71310" y="52298"/>
                </a:lnTo>
                <a:lnTo>
                  <a:pt x="75399" y="46266"/>
                </a:lnTo>
                <a:lnTo>
                  <a:pt x="75399" y="42417"/>
                </a:lnTo>
                <a:lnTo>
                  <a:pt x="53086" y="42417"/>
                </a:lnTo>
                <a:lnTo>
                  <a:pt x="51993" y="40766"/>
                </a:lnTo>
                <a:lnTo>
                  <a:pt x="51993" y="11544"/>
                </a:lnTo>
                <a:lnTo>
                  <a:pt x="53086" y="9893"/>
                </a:lnTo>
                <a:lnTo>
                  <a:pt x="75399" y="9893"/>
                </a:lnTo>
                <a:lnTo>
                  <a:pt x="75399" y="6045"/>
                </a:lnTo>
                <a:lnTo>
                  <a:pt x="71310" y="0"/>
                </a:lnTo>
                <a:close/>
              </a:path>
              <a:path w="75564" h="52705">
                <a:moveTo>
                  <a:pt x="75399" y="9893"/>
                </a:moveTo>
                <a:lnTo>
                  <a:pt x="62992" y="9893"/>
                </a:lnTo>
                <a:lnTo>
                  <a:pt x="64096" y="11544"/>
                </a:lnTo>
                <a:lnTo>
                  <a:pt x="64096" y="40766"/>
                </a:lnTo>
                <a:lnTo>
                  <a:pt x="62992" y="42417"/>
                </a:lnTo>
                <a:lnTo>
                  <a:pt x="75399" y="42417"/>
                </a:lnTo>
                <a:lnTo>
                  <a:pt x="75399" y="9893"/>
                </a:lnTo>
                <a:close/>
              </a:path>
            </a:pathLst>
          </a:custGeom>
          <a:solidFill>
            <a:srgbClr val="007E56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73" name="object 78"/>
          <p:cNvSpPr/>
          <p:nvPr/>
        </p:nvSpPr>
        <p:spPr>
          <a:xfrm>
            <a:off x="3736781" y="1516666"/>
            <a:ext cx="9838" cy="8049"/>
          </a:xfrm>
          <a:custGeom>
            <a:avLst/>
            <a:gdLst/>
            <a:ahLst/>
            <a:cxnLst/>
            <a:rect l="l" t="t" r="r" b="b"/>
            <a:pathLst>
              <a:path w="6985" h="5714">
                <a:moveTo>
                  <a:pt x="6760" y="0"/>
                </a:moveTo>
                <a:lnTo>
                  <a:pt x="0" y="5558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74" name="object 79"/>
          <p:cNvSpPr/>
          <p:nvPr/>
        </p:nvSpPr>
        <p:spPr>
          <a:xfrm>
            <a:off x="3735767" y="1803382"/>
            <a:ext cx="8049" cy="9838"/>
          </a:xfrm>
          <a:custGeom>
            <a:avLst/>
            <a:gdLst/>
            <a:ahLst/>
            <a:cxnLst/>
            <a:rect l="l" t="t" r="r" b="b"/>
            <a:pathLst>
              <a:path w="5714" h="6985">
                <a:moveTo>
                  <a:pt x="0" y="0"/>
                </a:moveTo>
                <a:lnTo>
                  <a:pt x="5564" y="6766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75" name="object 80"/>
          <p:cNvSpPr/>
          <p:nvPr/>
        </p:nvSpPr>
        <p:spPr>
          <a:xfrm>
            <a:off x="4022434" y="1806054"/>
            <a:ext cx="9838" cy="8049"/>
          </a:xfrm>
          <a:custGeom>
            <a:avLst/>
            <a:gdLst/>
            <a:ahLst/>
            <a:cxnLst/>
            <a:rect l="l" t="t" r="r" b="b"/>
            <a:pathLst>
              <a:path w="6985" h="5714">
                <a:moveTo>
                  <a:pt x="0" y="5592"/>
                </a:moveTo>
                <a:lnTo>
                  <a:pt x="6798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76" name="object 81"/>
          <p:cNvSpPr/>
          <p:nvPr/>
        </p:nvSpPr>
        <p:spPr>
          <a:xfrm>
            <a:off x="4025154" y="1517668"/>
            <a:ext cx="8049" cy="9838"/>
          </a:xfrm>
          <a:custGeom>
            <a:avLst/>
            <a:gdLst/>
            <a:ahLst/>
            <a:cxnLst/>
            <a:rect l="l" t="t" r="r" b="b"/>
            <a:pathLst>
              <a:path w="5714" h="6985">
                <a:moveTo>
                  <a:pt x="5583" y="6795"/>
                </a:moveTo>
                <a:lnTo>
                  <a:pt x="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77" name="object 82"/>
          <p:cNvSpPr/>
          <p:nvPr/>
        </p:nvSpPr>
        <p:spPr>
          <a:xfrm>
            <a:off x="3723316" y="1504229"/>
            <a:ext cx="322869" cy="322869"/>
          </a:xfrm>
          <a:custGeom>
            <a:avLst/>
            <a:gdLst/>
            <a:ahLst/>
            <a:cxnLst/>
            <a:rect l="l" t="t" r="r" b="b"/>
            <a:pathLst>
              <a:path w="229235" h="229235">
                <a:moveTo>
                  <a:pt x="42354" y="0"/>
                </a:moveTo>
                <a:lnTo>
                  <a:pt x="1778" y="28736"/>
                </a:lnTo>
                <a:lnTo>
                  <a:pt x="0" y="186359"/>
                </a:lnTo>
                <a:lnTo>
                  <a:pt x="1344" y="197042"/>
                </a:lnTo>
                <a:lnTo>
                  <a:pt x="5981" y="208921"/>
                </a:lnTo>
                <a:lnTo>
                  <a:pt x="14815" y="219661"/>
                </a:lnTo>
                <a:lnTo>
                  <a:pt x="28748" y="226929"/>
                </a:lnTo>
                <a:lnTo>
                  <a:pt x="186359" y="228701"/>
                </a:lnTo>
                <a:lnTo>
                  <a:pt x="197049" y="227356"/>
                </a:lnTo>
                <a:lnTo>
                  <a:pt x="208930" y="222718"/>
                </a:lnTo>
                <a:lnTo>
                  <a:pt x="219669" y="213884"/>
                </a:lnTo>
                <a:lnTo>
                  <a:pt x="226932" y="199950"/>
                </a:lnTo>
                <a:lnTo>
                  <a:pt x="228701" y="42367"/>
                </a:lnTo>
                <a:lnTo>
                  <a:pt x="227357" y="31672"/>
                </a:lnTo>
                <a:lnTo>
                  <a:pt x="222722" y="19788"/>
                </a:lnTo>
                <a:lnTo>
                  <a:pt x="213894" y="9045"/>
                </a:lnTo>
                <a:lnTo>
                  <a:pt x="199970" y="1775"/>
                </a:lnTo>
                <a:lnTo>
                  <a:pt x="42354" y="0"/>
                </a:lnTo>
                <a:close/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104" name="object 109"/>
          <p:cNvSpPr/>
          <p:nvPr/>
        </p:nvSpPr>
        <p:spPr>
          <a:xfrm>
            <a:off x="726096" y="5332290"/>
            <a:ext cx="442715" cy="371166"/>
          </a:xfrm>
          <a:custGeom>
            <a:avLst/>
            <a:gdLst/>
            <a:ahLst/>
            <a:cxnLst/>
            <a:rect l="l" t="t" r="r" b="b"/>
            <a:pathLst>
              <a:path w="314325" h="263525">
                <a:moveTo>
                  <a:pt x="313778" y="0"/>
                </a:moveTo>
                <a:lnTo>
                  <a:pt x="264617" y="0"/>
                </a:lnTo>
                <a:lnTo>
                  <a:pt x="0" y="263525"/>
                </a:lnTo>
                <a:lnTo>
                  <a:pt x="98666" y="263525"/>
                </a:lnTo>
                <a:lnTo>
                  <a:pt x="313778" y="49504"/>
                </a:lnTo>
                <a:lnTo>
                  <a:pt x="313778" y="0"/>
                </a:lnTo>
                <a:close/>
              </a:path>
            </a:pathLst>
          </a:custGeom>
          <a:solidFill>
            <a:srgbClr val="D71920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105" name="object 110"/>
          <p:cNvSpPr/>
          <p:nvPr/>
        </p:nvSpPr>
        <p:spPr>
          <a:xfrm>
            <a:off x="803068" y="5352665"/>
            <a:ext cx="340756" cy="340756"/>
          </a:xfrm>
          <a:custGeom>
            <a:avLst/>
            <a:gdLst/>
            <a:ahLst/>
            <a:cxnLst/>
            <a:rect l="l" t="t" r="r" b="b"/>
            <a:pathLst>
              <a:path w="241934" h="241935">
                <a:moveTo>
                  <a:pt x="241909" y="196087"/>
                </a:moveTo>
                <a:lnTo>
                  <a:pt x="234962" y="196087"/>
                </a:lnTo>
                <a:lnTo>
                  <a:pt x="234962" y="234467"/>
                </a:lnTo>
                <a:lnTo>
                  <a:pt x="234746" y="234937"/>
                </a:lnTo>
                <a:lnTo>
                  <a:pt x="196100" y="234962"/>
                </a:lnTo>
                <a:lnTo>
                  <a:pt x="72644" y="234962"/>
                </a:lnTo>
                <a:lnTo>
                  <a:pt x="65684" y="241909"/>
                </a:lnTo>
                <a:lnTo>
                  <a:pt x="236982" y="241909"/>
                </a:lnTo>
                <a:lnTo>
                  <a:pt x="241909" y="239725"/>
                </a:lnTo>
                <a:lnTo>
                  <a:pt x="241909" y="196087"/>
                </a:lnTo>
                <a:close/>
              </a:path>
              <a:path w="241934" h="241935">
                <a:moveTo>
                  <a:pt x="100457" y="207302"/>
                </a:moveTo>
                <a:lnTo>
                  <a:pt x="93637" y="214083"/>
                </a:lnTo>
                <a:lnTo>
                  <a:pt x="93637" y="234962"/>
                </a:lnTo>
                <a:lnTo>
                  <a:pt x="100457" y="234962"/>
                </a:lnTo>
                <a:lnTo>
                  <a:pt x="100457" y="207302"/>
                </a:lnTo>
                <a:close/>
              </a:path>
              <a:path w="241934" h="241935">
                <a:moveTo>
                  <a:pt x="241909" y="66573"/>
                </a:moveTo>
                <a:lnTo>
                  <a:pt x="234962" y="73482"/>
                </a:lnTo>
                <a:lnTo>
                  <a:pt x="234962" y="93624"/>
                </a:lnTo>
                <a:lnTo>
                  <a:pt x="214706" y="93624"/>
                </a:lnTo>
                <a:lnTo>
                  <a:pt x="207835" y="100456"/>
                </a:lnTo>
                <a:lnTo>
                  <a:pt x="234962" y="100456"/>
                </a:lnTo>
                <a:lnTo>
                  <a:pt x="234962" y="141452"/>
                </a:lnTo>
                <a:lnTo>
                  <a:pt x="166649" y="141452"/>
                </a:lnTo>
                <a:lnTo>
                  <a:pt x="159766" y="148272"/>
                </a:lnTo>
                <a:lnTo>
                  <a:pt x="234962" y="148272"/>
                </a:lnTo>
                <a:lnTo>
                  <a:pt x="234962" y="189268"/>
                </a:lnTo>
                <a:lnTo>
                  <a:pt x="118579" y="189268"/>
                </a:lnTo>
                <a:lnTo>
                  <a:pt x="111721" y="196087"/>
                </a:lnTo>
                <a:lnTo>
                  <a:pt x="141439" y="196087"/>
                </a:lnTo>
                <a:lnTo>
                  <a:pt x="141439" y="234962"/>
                </a:lnTo>
                <a:lnTo>
                  <a:pt x="148285" y="234962"/>
                </a:lnTo>
                <a:lnTo>
                  <a:pt x="148285" y="196075"/>
                </a:lnTo>
                <a:lnTo>
                  <a:pt x="241909" y="196075"/>
                </a:lnTo>
                <a:lnTo>
                  <a:pt x="241909" y="66573"/>
                </a:lnTo>
                <a:close/>
              </a:path>
              <a:path w="241934" h="241935">
                <a:moveTo>
                  <a:pt x="241909" y="196075"/>
                </a:moveTo>
                <a:lnTo>
                  <a:pt x="189268" y="196075"/>
                </a:lnTo>
                <a:lnTo>
                  <a:pt x="189268" y="234962"/>
                </a:lnTo>
                <a:lnTo>
                  <a:pt x="196100" y="234962"/>
                </a:lnTo>
                <a:lnTo>
                  <a:pt x="196100" y="196087"/>
                </a:lnTo>
                <a:lnTo>
                  <a:pt x="241909" y="196087"/>
                </a:lnTo>
                <a:close/>
              </a:path>
              <a:path w="241934" h="241935">
                <a:moveTo>
                  <a:pt x="148285" y="159715"/>
                </a:moveTo>
                <a:lnTo>
                  <a:pt x="141439" y="166509"/>
                </a:lnTo>
                <a:lnTo>
                  <a:pt x="141439" y="189268"/>
                </a:lnTo>
                <a:lnTo>
                  <a:pt x="148285" y="189268"/>
                </a:lnTo>
                <a:lnTo>
                  <a:pt x="148285" y="159715"/>
                </a:lnTo>
                <a:close/>
              </a:path>
              <a:path w="241934" h="241935">
                <a:moveTo>
                  <a:pt x="196100" y="148272"/>
                </a:moveTo>
                <a:lnTo>
                  <a:pt x="189255" y="148272"/>
                </a:lnTo>
                <a:lnTo>
                  <a:pt x="189255" y="189268"/>
                </a:lnTo>
                <a:lnTo>
                  <a:pt x="196100" y="189268"/>
                </a:lnTo>
                <a:lnTo>
                  <a:pt x="196100" y="148272"/>
                </a:lnTo>
                <a:close/>
              </a:path>
              <a:path w="241934" h="241935">
                <a:moveTo>
                  <a:pt x="180911" y="0"/>
                </a:moveTo>
                <a:lnTo>
                  <a:pt x="4914" y="0"/>
                </a:lnTo>
                <a:lnTo>
                  <a:pt x="0" y="2184"/>
                </a:lnTo>
                <a:lnTo>
                  <a:pt x="0" y="180162"/>
                </a:lnTo>
                <a:lnTo>
                  <a:pt x="6946" y="173253"/>
                </a:lnTo>
                <a:lnTo>
                  <a:pt x="6946" y="148272"/>
                </a:lnTo>
                <a:lnTo>
                  <a:pt x="32016" y="148272"/>
                </a:lnTo>
                <a:lnTo>
                  <a:pt x="38874" y="141452"/>
                </a:lnTo>
                <a:lnTo>
                  <a:pt x="6946" y="141452"/>
                </a:lnTo>
                <a:lnTo>
                  <a:pt x="6946" y="100456"/>
                </a:lnTo>
                <a:lnTo>
                  <a:pt x="80035" y="100456"/>
                </a:lnTo>
                <a:lnTo>
                  <a:pt x="86893" y="93624"/>
                </a:lnTo>
                <a:lnTo>
                  <a:pt x="6946" y="93624"/>
                </a:lnTo>
                <a:lnTo>
                  <a:pt x="6946" y="52628"/>
                </a:lnTo>
                <a:lnTo>
                  <a:pt x="128066" y="52628"/>
                </a:lnTo>
                <a:lnTo>
                  <a:pt x="134899" y="45821"/>
                </a:lnTo>
                <a:lnTo>
                  <a:pt x="6946" y="45821"/>
                </a:lnTo>
                <a:lnTo>
                  <a:pt x="6946" y="7302"/>
                </a:lnTo>
                <a:lnTo>
                  <a:pt x="7277" y="6984"/>
                </a:lnTo>
                <a:lnTo>
                  <a:pt x="173939" y="6946"/>
                </a:lnTo>
                <a:lnTo>
                  <a:pt x="180911" y="0"/>
                </a:lnTo>
                <a:close/>
              </a:path>
              <a:path w="241934" h="241935">
                <a:moveTo>
                  <a:pt x="196100" y="112153"/>
                </a:moveTo>
                <a:lnTo>
                  <a:pt x="189255" y="118948"/>
                </a:lnTo>
                <a:lnTo>
                  <a:pt x="189255" y="141452"/>
                </a:lnTo>
                <a:lnTo>
                  <a:pt x="196100" y="141452"/>
                </a:lnTo>
                <a:lnTo>
                  <a:pt x="196100" y="112153"/>
                </a:lnTo>
                <a:close/>
              </a:path>
              <a:path w="241934" h="241935">
                <a:moveTo>
                  <a:pt x="52654" y="100456"/>
                </a:moveTo>
                <a:lnTo>
                  <a:pt x="45808" y="100456"/>
                </a:lnTo>
                <a:lnTo>
                  <a:pt x="45808" y="134531"/>
                </a:lnTo>
                <a:lnTo>
                  <a:pt x="52654" y="127736"/>
                </a:lnTo>
                <a:lnTo>
                  <a:pt x="52654" y="100456"/>
                </a:lnTo>
                <a:close/>
              </a:path>
              <a:path w="241934" h="241935">
                <a:moveTo>
                  <a:pt x="128066" y="52628"/>
                </a:moveTo>
                <a:lnTo>
                  <a:pt x="45808" y="52628"/>
                </a:lnTo>
                <a:lnTo>
                  <a:pt x="45808" y="93624"/>
                </a:lnTo>
                <a:lnTo>
                  <a:pt x="52654" y="93624"/>
                </a:lnTo>
                <a:lnTo>
                  <a:pt x="52654" y="52641"/>
                </a:lnTo>
                <a:lnTo>
                  <a:pt x="128066" y="52628"/>
                </a:lnTo>
                <a:close/>
              </a:path>
              <a:path w="241934" h="241935">
                <a:moveTo>
                  <a:pt x="100457" y="52641"/>
                </a:moveTo>
                <a:lnTo>
                  <a:pt x="93637" y="52641"/>
                </a:lnTo>
                <a:lnTo>
                  <a:pt x="93637" y="86918"/>
                </a:lnTo>
                <a:lnTo>
                  <a:pt x="100457" y="80111"/>
                </a:lnTo>
                <a:lnTo>
                  <a:pt x="100457" y="52641"/>
                </a:lnTo>
                <a:close/>
              </a:path>
              <a:path w="241934" h="241935">
                <a:moveTo>
                  <a:pt x="100457" y="6946"/>
                </a:moveTo>
                <a:lnTo>
                  <a:pt x="45808" y="6946"/>
                </a:lnTo>
                <a:lnTo>
                  <a:pt x="45808" y="45821"/>
                </a:lnTo>
                <a:lnTo>
                  <a:pt x="52654" y="45821"/>
                </a:lnTo>
                <a:lnTo>
                  <a:pt x="52654" y="6959"/>
                </a:lnTo>
                <a:lnTo>
                  <a:pt x="100457" y="6959"/>
                </a:lnTo>
                <a:close/>
              </a:path>
              <a:path w="241934" h="241935">
                <a:moveTo>
                  <a:pt x="100457" y="6959"/>
                </a:moveTo>
                <a:lnTo>
                  <a:pt x="93637" y="6959"/>
                </a:lnTo>
                <a:lnTo>
                  <a:pt x="93637" y="45821"/>
                </a:lnTo>
                <a:lnTo>
                  <a:pt x="100457" y="45821"/>
                </a:lnTo>
                <a:lnTo>
                  <a:pt x="100457" y="6959"/>
                </a:lnTo>
                <a:close/>
              </a:path>
              <a:path w="241934" h="241935">
                <a:moveTo>
                  <a:pt x="148285" y="6946"/>
                </a:moveTo>
                <a:lnTo>
                  <a:pt x="141439" y="6946"/>
                </a:lnTo>
                <a:lnTo>
                  <a:pt x="141439" y="39293"/>
                </a:lnTo>
                <a:lnTo>
                  <a:pt x="148285" y="32499"/>
                </a:lnTo>
                <a:lnTo>
                  <a:pt x="148285" y="69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113" name="object 118"/>
          <p:cNvSpPr txBox="1"/>
          <p:nvPr/>
        </p:nvSpPr>
        <p:spPr>
          <a:xfrm>
            <a:off x="616732" y="3188415"/>
            <a:ext cx="1539137" cy="20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64769">
              <a:lnSpc>
                <a:spcPct val="100000"/>
              </a:lnSpc>
            </a:pPr>
            <a:r>
              <a:rPr sz="900" spc="40" dirty="0">
                <a:latin typeface="Calibri"/>
                <a:cs typeface="Calibri"/>
              </a:rPr>
              <a:t>LEBENSFÜH</a:t>
            </a:r>
            <a:r>
              <a:rPr sz="900" spc="25" dirty="0">
                <a:latin typeface="Calibri"/>
                <a:cs typeface="Calibri"/>
              </a:rPr>
              <a:t>R</a:t>
            </a:r>
            <a:r>
              <a:rPr sz="900" spc="40" dirty="0">
                <a:latin typeface="Calibri"/>
                <a:cs typeface="Calibri"/>
              </a:rPr>
              <a:t>UNG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14" name="object 119"/>
          <p:cNvSpPr txBox="1"/>
          <p:nvPr/>
        </p:nvSpPr>
        <p:spPr>
          <a:xfrm>
            <a:off x="616732" y="3780849"/>
            <a:ext cx="2426434" cy="2088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wrap="square" lIns="0" tIns="0" rIns="0" bIns="0" rtlCol="0" anchor="ctr" anchorCtr="0">
            <a:spAutoFit/>
          </a:bodyPr>
          <a:lstStyle/>
          <a:p>
            <a:pPr marL="45720">
              <a:lnSpc>
                <a:spcPct val="100000"/>
              </a:lnSpc>
            </a:pPr>
            <a:r>
              <a:rPr sz="900" spc="40" dirty="0">
                <a:latin typeface="Calibri"/>
                <a:cs typeface="Calibri"/>
              </a:rPr>
              <a:t>UNTERNEHMENSFÜH</a:t>
            </a:r>
            <a:r>
              <a:rPr sz="900" spc="25" dirty="0">
                <a:latin typeface="Calibri"/>
                <a:cs typeface="Calibri"/>
              </a:rPr>
              <a:t>R</a:t>
            </a:r>
            <a:r>
              <a:rPr sz="900" spc="40" dirty="0">
                <a:latin typeface="Calibri"/>
                <a:cs typeface="Calibri"/>
              </a:rPr>
              <a:t>UNG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3" name="Abgerundetes Rechteck 2"/>
          <p:cNvSpPr/>
          <p:nvPr/>
        </p:nvSpPr>
        <p:spPr>
          <a:xfrm>
            <a:off x="604270" y="1450641"/>
            <a:ext cx="2529270" cy="448975"/>
          </a:xfrm>
          <a:prstGeom prst="roundRect">
            <a:avLst/>
          </a:prstGeom>
          <a:solidFill>
            <a:srgbClr val="094D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16" name="Abgerundetes Rechteck 115"/>
          <p:cNvSpPr>
            <a:spLocks noChangeAspect="1"/>
          </p:cNvSpPr>
          <p:nvPr/>
        </p:nvSpPr>
        <p:spPr>
          <a:xfrm>
            <a:off x="677501" y="1512941"/>
            <a:ext cx="323953" cy="324374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341256" y="1570903"/>
            <a:ext cx="17922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solidFill>
                  <a:srgbClr val="FFFFFF"/>
                </a:solidFill>
                <a:latin typeface="Calibri"/>
                <a:cs typeface="Calibri"/>
              </a:rPr>
              <a:t>Persönliche</a:t>
            </a:r>
            <a:r>
              <a:rPr lang="de-DE"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de-DE" sz="900" dirty="0" smtClean="0">
                <a:solidFill>
                  <a:srgbClr val="FFFFFF"/>
                </a:solidFill>
                <a:latin typeface="Calibri"/>
                <a:cs typeface="Calibri"/>
              </a:rPr>
              <a:t>Stando</a:t>
            </a:r>
            <a:r>
              <a:rPr lang="de-DE" sz="900" spc="5" dirty="0" smtClean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lang="de-DE" sz="900" dirty="0" smtClean="0">
                <a:solidFill>
                  <a:srgbClr val="FFFFFF"/>
                </a:solidFill>
                <a:latin typeface="Calibri"/>
                <a:cs typeface="Calibri"/>
              </a:rPr>
              <a:t>tanalyse</a:t>
            </a:r>
            <a:endParaRPr lang="de-DE" sz="900" dirty="0">
              <a:latin typeface="Calibri"/>
              <a:cs typeface="Calibri"/>
            </a:endParaRPr>
          </a:p>
        </p:txBody>
      </p:sp>
      <p:pic>
        <p:nvPicPr>
          <p:cNvPr id="117" name="Bild 116" descr="Icons-Werkzeu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41" y="1524892"/>
            <a:ext cx="300472" cy="300472"/>
          </a:xfrm>
          <a:prstGeom prst="rect">
            <a:avLst/>
          </a:prstGeom>
        </p:spPr>
      </p:pic>
      <p:sp>
        <p:nvSpPr>
          <p:cNvPr id="130" name="Abgerundetes Rechteck 129"/>
          <p:cNvSpPr/>
          <p:nvPr/>
        </p:nvSpPr>
        <p:spPr>
          <a:xfrm>
            <a:off x="607426" y="2003976"/>
            <a:ext cx="4165651" cy="433757"/>
          </a:xfrm>
          <a:prstGeom prst="roundRect">
            <a:avLst/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90" name="object 95"/>
          <p:cNvSpPr txBox="1"/>
          <p:nvPr/>
        </p:nvSpPr>
        <p:spPr>
          <a:xfrm>
            <a:off x="2191475" y="2114520"/>
            <a:ext cx="2331631" cy="258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1000"/>
              </a:lnSpc>
            </a:pP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ebensphilosophi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ebensbalanc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-Diagramm, pers.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-20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erhaltensleitbild,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pers.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Einstellung</a:t>
            </a:r>
            <a:endParaRPr sz="900" dirty="0">
              <a:latin typeface="Calibri"/>
              <a:cs typeface="Calibri"/>
            </a:endParaRPr>
          </a:p>
        </p:txBody>
      </p:sp>
      <p:grpSp>
        <p:nvGrpSpPr>
          <p:cNvPr id="131" name="Gruppierung 130"/>
          <p:cNvGrpSpPr/>
          <p:nvPr/>
        </p:nvGrpSpPr>
        <p:grpSpPr>
          <a:xfrm>
            <a:off x="660764" y="2054417"/>
            <a:ext cx="323953" cy="324374"/>
            <a:chOff x="641319" y="2519416"/>
            <a:chExt cx="323953" cy="324374"/>
          </a:xfrm>
        </p:grpSpPr>
        <p:sp>
          <p:nvSpPr>
            <p:cNvPr id="119" name="Abgerundetes Rechteck 118"/>
            <p:cNvSpPr>
              <a:spLocks noChangeAspect="1"/>
            </p:cNvSpPr>
            <p:nvPr/>
          </p:nvSpPr>
          <p:spPr>
            <a:xfrm>
              <a:off x="641319" y="2519416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20" name="Bild 119" descr="Icons-Werkzeuge4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295" y="2537603"/>
              <a:ext cx="288000" cy="288000"/>
            </a:xfrm>
            <a:prstGeom prst="rect">
              <a:avLst/>
            </a:prstGeom>
          </p:spPr>
        </p:pic>
      </p:grpSp>
      <p:grpSp>
        <p:nvGrpSpPr>
          <p:cNvPr id="132" name="Gruppierung 131"/>
          <p:cNvGrpSpPr/>
          <p:nvPr/>
        </p:nvGrpSpPr>
        <p:grpSpPr>
          <a:xfrm>
            <a:off x="1039245" y="2054417"/>
            <a:ext cx="324274" cy="324374"/>
            <a:chOff x="1033976" y="2562581"/>
            <a:chExt cx="324274" cy="324374"/>
          </a:xfrm>
        </p:grpSpPr>
        <p:sp>
          <p:nvSpPr>
            <p:cNvPr id="121" name="Abgerundetes Rechteck 120"/>
            <p:cNvSpPr>
              <a:spLocks noChangeAspect="1"/>
            </p:cNvSpPr>
            <p:nvPr/>
          </p:nvSpPr>
          <p:spPr>
            <a:xfrm>
              <a:off x="1034137" y="2562581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22" name="Bild 121" descr="Icons-Werkzeuge5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3976" y="2562631"/>
              <a:ext cx="324274" cy="324274"/>
            </a:xfrm>
            <a:prstGeom prst="rect">
              <a:avLst/>
            </a:prstGeom>
          </p:spPr>
        </p:pic>
      </p:grpSp>
      <p:grpSp>
        <p:nvGrpSpPr>
          <p:cNvPr id="133" name="Gruppierung 132"/>
          <p:cNvGrpSpPr/>
          <p:nvPr/>
        </p:nvGrpSpPr>
        <p:grpSpPr>
          <a:xfrm>
            <a:off x="1418047" y="2054417"/>
            <a:ext cx="323953" cy="324374"/>
            <a:chOff x="1402359" y="2525296"/>
            <a:chExt cx="323953" cy="324374"/>
          </a:xfrm>
        </p:grpSpPr>
        <p:sp>
          <p:nvSpPr>
            <p:cNvPr id="126" name="Abgerundetes Rechteck 125"/>
            <p:cNvSpPr>
              <a:spLocks noChangeAspect="1"/>
            </p:cNvSpPr>
            <p:nvPr/>
          </p:nvSpPr>
          <p:spPr>
            <a:xfrm>
              <a:off x="1402359" y="2525296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27" name="Bild 126" descr="Icons-Werkzeuge6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0198" y="2543346"/>
              <a:ext cx="288274" cy="288274"/>
            </a:xfrm>
            <a:prstGeom prst="rect">
              <a:avLst/>
            </a:prstGeom>
          </p:spPr>
        </p:pic>
      </p:grpSp>
      <p:grpSp>
        <p:nvGrpSpPr>
          <p:cNvPr id="134" name="Gruppierung 133"/>
          <p:cNvGrpSpPr/>
          <p:nvPr/>
        </p:nvGrpSpPr>
        <p:grpSpPr>
          <a:xfrm>
            <a:off x="1796527" y="2054417"/>
            <a:ext cx="323953" cy="324374"/>
            <a:chOff x="1777082" y="2516922"/>
            <a:chExt cx="323953" cy="324374"/>
          </a:xfrm>
        </p:grpSpPr>
        <p:sp>
          <p:nvSpPr>
            <p:cNvPr id="125" name="Abgerundetes Rechteck 124"/>
            <p:cNvSpPr>
              <a:spLocks noChangeAspect="1"/>
            </p:cNvSpPr>
            <p:nvPr/>
          </p:nvSpPr>
          <p:spPr>
            <a:xfrm>
              <a:off x="1777082" y="2516922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29" name="Bild 128" descr="Icons-Werkzeuge7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4921" y="2534972"/>
              <a:ext cx="288274" cy="288274"/>
            </a:xfrm>
            <a:prstGeom prst="rect">
              <a:avLst/>
            </a:prstGeom>
          </p:spPr>
        </p:pic>
      </p:grpSp>
      <p:sp>
        <p:nvSpPr>
          <p:cNvPr id="140" name="Abgerundetes Rechteck 139"/>
          <p:cNvSpPr/>
          <p:nvPr/>
        </p:nvSpPr>
        <p:spPr>
          <a:xfrm>
            <a:off x="2506220" y="2542514"/>
            <a:ext cx="2266858" cy="402228"/>
          </a:xfrm>
          <a:prstGeom prst="roundRect">
            <a:avLst/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56" name="object 55"/>
          <p:cNvSpPr txBox="1"/>
          <p:nvPr/>
        </p:nvSpPr>
        <p:spPr>
          <a:xfrm>
            <a:off x="2987283" y="2667735"/>
            <a:ext cx="1637597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Persönliche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Periodenzielplanung</a:t>
            </a:r>
            <a:endParaRPr sz="900" dirty="0">
              <a:latin typeface="Calibri"/>
              <a:cs typeface="Calibri"/>
            </a:endParaRPr>
          </a:p>
        </p:txBody>
      </p:sp>
      <p:grpSp>
        <p:nvGrpSpPr>
          <p:cNvPr id="136" name="Gruppierung 135"/>
          <p:cNvGrpSpPr/>
          <p:nvPr/>
        </p:nvGrpSpPr>
        <p:grpSpPr>
          <a:xfrm>
            <a:off x="2544627" y="2579255"/>
            <a:ext cx="323953" cy="324374"/>
            <a:chOff x="1580023" y="2620368"/>
            <a:chExt cx="323953" cy="324374"/>
          </a:xfrm>
        </p:grpSpPr>
        <p:sp>
          <p:nvSpPr>
            <p:cNvPr id="128" name="Abgerundetes Rechteck 127"/>
            <p:cNvSpPr>
              <a:spLocks noChangeAspect="1"/>
            </p:cNvSpPr>
            <p:nvPr/>
          </p:nvSpPr>
          <p:spPr>
            <a:xfrm>
              <a:off x="1580023" y="2620368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35" name="Bild 134" descr="Icons-Werkzeuge8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7862" y="2638418"/>
              <a:ext cx="288274" cy="288274"/>
            </a:xfrm>
            <a:prstGeom prst="rect">
              <a:avLst/>
            </a:prstGeom>
          </p:spPr>
        </p:pic>
      </p:grpSp>
      <p:sp>
        <p:nvSpPr>
          <p:cNvPr id="141" name="Abgerundetes Rechteck 140"/>
          <p:cNvSpPr/>
          <p:nvPr/>
        </p:nvSpPr>
        <p:spPr>
          <a:xfrm>
            <a:off x="2506220" y="3069122"/>
            <a:ext cx="2266858" cy="402228"/>
          </a:xfrm>
          <a:prstGeom prst="roundRect">
            <a:avLst/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142" name="Gruppierung 141"/>
          <p:cNvGrpSpPr/>
          <p:nvPr/>
        </p:nvGrpSpPr>
        <p:grpSpPr>
          <a:xfrm>
            <a:off x="2544627" y="3105701"/>
            <a:ext cx="323953" cy="324374"/>
            <a:chOff x="1580023" y="2620368"/>
            <a:chExt cx="323953" cy="324374"/>
          </a:xfrm>
        </p:grpSpPr>
        <p:sp>
          <p:nvSpPr>
            <p:cNvPr id="143" name="Abgerundetes Rechteck 142"/>
            <p:cNvSpPr>
              <a:spLocks noChangeAspect="1"/>
            </p:cNvSpPr>
            <p:nvPr/>
          </p:nvSpPr>
          <p:spPr>
            <a:xfrm>
              <a:off x="1580023" y="2620368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44" name="Bild 143" descr="Icons-Werkzeuge8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7862" y="2638418"/>
              <a:ext cx="288274" cy="288274"/>
            </a:xfrm>
            <a:prstGeom prst="rect">
              <a:avLst/>
            </a:prstGeom>
          </p:spPr>
        </p:pic>
      </p:grpSp>
      <p:sp>
        <p:nvSpPr>
          <p:cNvPr id="112" name="object 117"/>
          <p:cNvSpPr txBox="1"/>
          <p:nvPr/>
        </p:nvSpPr>
        <p:spPr>
          <a:xfrm>
            <a:off x="2978644" y="3219193"/>
            <a:ext cx="150165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Persönliche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Jahreszielplanung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48" name="Abgerundetes Rechteck 147"/>
          <p:cNvSpPr/>
          <p:nvPr/>
        </p:nvSpPr>
        <p:spPr>
          <a:xfrm>
            <a:off x="3548013" y="4476527"/>
            <a:ext cx="3719536" cy="655574"/>
          </a:xfrm>
          <a:prstGeom prst="roundRect">
            <a:avLst/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58" name="object 57"/>
          <p:cNvSpPr txBox="1"/>
          <p:nvPr/>
        </p:nvSpPr>
        <p:spPr>
          <a:xfrm>
            <a:off x="4398810" y="4663980"/>
            <a:ext cx="2373362" cy="3864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140" marR="5080" indent="-219075" algn="ctr">
              <a:lnSpc>
                <a:spcPts val="1000"/>
              </a:lnSpc>
            </a:pPr>
            <a:r>
              <a:rPr sz="900" dirty="0" smtClean="0">
                <a:solidFill>
                  <a:srgbClr val="FFFFFF"/>
                </a:solidFill>
                <a:latin typeface="Calibri"/>
                <a:cs typeface="Calibri"/>
              </a:rPr>
              <a:t>Unternehmensziele</a:t>
            </a:r>
            <a:endParaRPr lang="de-DE" sz="900" spc="5" dirty="0">
              <a:solidFill>
                <a:srgbClr val="FFFFFF"/>
              </a:solidFill>
              <a:latin typeface="Calibri"/>
              <a:cs typeface="Calibri"/>
            </a:endParaRPr>
          </a:p>
          <a:p>
            <a:pPr marL="231140" marR="5080" indent="-219075" algn="ctr">
              <a:lnSpc>
                <a:spcPts val="1000"/>
              </a:lnSpc>
            </a:pPr>
            <a:r>
              <a:rPr sz="900" spc="-5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900" dirty="0" smtClean="0">
                <a:solidFill>
                  <a:srgbClr val="FFFFFF"/>
                </a:solidFill>
                <a:latin typeface="Calibri"/>
                <a:cs typeface="Calibri"/>
              </a:rPr>
              <a:t>estlegen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langfristige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Ziele </a:t>
            </a:r>
            <a:endParaRPr lang="de-DE" sz="900" dirty="0" smtClean="0">
              <a:solidFill>
                <a:srgbClr val="FFFFFF"/>
              </a:solidFill>
              <a:latin typeface="Calibri"/>
              <a:cs typeface="Calibri"/>
            </a:endParaRPr>
          </a:p>
          <a:p>
            <a:pPr marL="231140" marR="5080" indent="-219075" algn="ctr">
              <a:lnSpc>
                <a:spcPts val="1000"/>
              </a:lnSpc>
            </a:pPr>
            <a:r>
              <a:rPr sz="900" dirty="0" smtClean="0">
                <a:solidFill>
                  <a:srgbClr val="FFFFFF"/>
                </a:solidFill>
                <a:latin typeface="Calibri"/>
                <a:cs typeface="Calibri"/>
              </a:rPr>
              <a:t>Periodenzielplan</a:t>
            </a:r>
            <a:endParaRPr sz="900" dirty="0">
              <a:latin typeface="Calibri"/>
              <a:cs typeface="Calibri"/>
            </a:endParaRPr>
          </a:p>
        </p:txBody>
      </p:sp>
      <p:grpSp>
        <p:nvGrpSpPr>
          <p:cNvPr id="145" name="Gruppierung 144"/>
          <p:cNvGrpSpPr/>
          <p:nvPr/>
        </p:nvGrpSpPr>
        <p:grpSpPr>
          <a:xfrm>
            <a:off x="3655312" y="4642127"/>
            <a:ext cx="323953" cy="324374"/>
            <a:chOff x="1580023" y="2620368"/>
            <a:chExt cx="323953" cy="324374"/>
          </a:xfrm>
        </p:grpSpPr>
        <p:sp>
          <p:nvSpPr>
            <p:cNvPr id="146" name="Abgerundetes Rechteck 145"/>
            <p:cNvSpPr>
              <a:spLocks noChangeAspect="1"/>
            </p:cNvSpPr>
            <p:nvPr/>
          </p:nvSpPr>
          <p:spPr>
            <a:xfrm>
              <a:off x="1580023" y="2620368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47" name="Bild 146" descr="Icons-Werkzeuge8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7862" y="2638418"/>
              <a:ext cx="288274" cy="288274"/>
            </a:xfrm>
            <a:prstGeom prst="rect">
              <a:avLst/>
            </a:prstGeom>
          </p:spPr>
        </p:pic>
      </p:grpSp>
      <p:sp>
        <p:nvSpPr>
          <p:cNvPr id="149" name="Abgerundetes Rechteck 148"/>
          <p:cNvSpPr/>
          <p:nvPr/>
        </p:nvSpPr>
        <p:spPr>
          <a:xfrm>
            <a:off x="3548013" y="3706815"/>
            <a:ext cx="3719536" cy="655574"/>
          </a:xfrm>
          <a:prstGeom prst="roundRect">
            <a:avLst/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 smtClean="0">
                <a:latin typeface="Calibri"/>
                <a:cs typeface="Calibri"/>
              </a:rPr>
              <a:t> </a:t>
            </a:r>
            <a:endParaRPr lang="de-DE" sz="900" dirty="0">
              <a:latin typeface="Calibri"/>
              <a:cs typeface="Calibri"/>
            </a:endParaRPr>
          </a:p>
        </p:txBody>
      </p:sp>
      <p:sp>
        <p:nvSpPr>
          <p:cNvPr id="57" name="object 56"/>
          <p:cNvSpPr txBox="1"/>
          <p:nvPr/>
        </p:nvSpPr>
        <p:spPr>
          <a:xfrm>
            <a:off x="4921569" y="3868631"/>
            <a:ext cx="2041019" cy="3831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ts val="1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Unternehmensphilosophie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erstellen 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eitbild: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15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Vision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Mi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sion)</a:t>
            </a:r>
            <a:endParaRPr sz="900" dirty="0">
              <a:latin typeface="Calibri"/>
              <a:cs typeface="Calibri"/>
            </a:endParaRPr>
          </a:p>
          <a:p>
            <a:pPr algn="ctr">
              <a:lnSpc>
                <a:spcPts val="969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Ethik: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15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900" spc="-20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te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Kultu</a:t>
            </a:r>
            <a:r>
              <a:rPr sz="900" spc="1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900" dirty="0">
              <a:latin typeface="Calibri"/>
              <a:cs typeface="Calibri"/>
            </a:endParaRPr>
          </a:p>
        </p:txBody>
      </p:sp>
      <p:grpSp>
        <p:nvGrpSpPr>
          <p:cNvPr id="155" name="Gruppierung 154"/>
          <p:cNvGrpSpPr/>
          <p:nvPr/>
        </p:nvGrpSpPr>
        <p:grpSpPr>
          <a:xfrm>
            <a:off x="4398810" y="3872415"/>
            <a:ext cx="323953" cy="324374"/>
            <a:chOff x="1777082" y="2516922"/>
            <a:chExt cx="323953" cy="324374"/>
          </a:xfrm>
        </p:grpSpPr>
        <p:sp>
          <p:nvSpPr>
            <p:cNvPr id="156" name="Abgerundetes Rechteck 155"/>
            <p:cNvSpPr>
              <a:spLocks noChangeAspect="1"/>
            </p:cNvSpPr>
            <p:nvPr/>
          </p:nvSpPr>
          <p:spPr>
            <a:xfrm>
              <a:off x="1777082" y="2516922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57" name="Bild 156" descr="Icons-Werkzeuge7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4921" y="2534972"/>
              <a:ext cx="288274" cy="288274"/>
            </a:xfrm>
            <a:prstGeom prst="rect">
              <a:avLst/>
            </a:prstGeom>
          </p:spPr>
        </p:pic>
      </p:grpSp>
      <p:grpSp>
        <p:nvGrpSpPr>
          <p:cNvPr id="158" name="Gruppierung 157"/>
          <p:cNvGrpSpPr/>
          <p:nvPr/>
        </p:nvGrpSpPr>
        <p:grpSpPr>
          <a:xfrm>
            <a:off x="4027061" y="3872415"/>
            <a:ext cx="323953" cy="324374"/>
            <a:chOff x="1402359" y="2525296"/>
            <a:chExt cx="323953" cy="324374"/>
          </a:xfrm>
        </p:grpSpPr>
        <p:sp>
          <p:nvSpPr>
            <p:cNvPr id="159" name="Abgerundetes Rechteck 158"/>
            <p:cNvSpPr>
              <a:spLocks noChangeAspect="1"/>
            </p:cNvSpPr>
            <p:nvPr/>
          </p:nvSpPr>
          <p:spPr>
            <a:xfrm>
              <a:off x="1402359" y="2525296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60" name="Bild 159" descr="Icons-Werkzeuge6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0198" y="2543346"/>
              <a:ext cx="288274" cy="288274"/>
            </a:xfrm>
            <a:prstGeom prst="rect">
              <a:avLst/>
            </a:prstGeom>
          </p:spPr>
        </p:pic>
      </p:grpSp>
      <p:grpSp>
        <p:nvGrpSpPr>
          <p:cNvPr id="162" name="Gruppierung 161"/>
          <p:cNvGrpSpPr/>
          <p:nvPr/>
        </p:nvGrpSpPr>
        <p:grpSpPr>
          <a:xfrm>
            <a:off x="3655312" y="3872415"/>
            <a:ext cx="323953" cy="324374"/>
            <a:chOff x="2191475" y="3810138"/>
            <a:chExt cx="323953" cy="324374"/>
          </a:xfrm>
        </p:grpSpPr>
        <p:sp>
          <p:nvSpPr>
            <p:cNvPr id="154" name="Abgerundetes Rechteck 153"/>
            <p:cNvSpPr>
              <a:spLocks noChangeAspect="1"/>
            </p:cNvSpPr>
            <p:nvPr/>
          </p:nvSpPr>
          <p:spPr>
            <a:xfrm>
              <a:off x="2191475" y="3810138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61" name="Bild 160" descr="Icons-Werkzeuge14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9408" y="3828282"/>
              <a:ext cx="288087" cy="288087"/>
            </a:xfrm>
            <a:prstGeom prst="rect">
              <a:avLst/>
            </a:prstGeom>
          </p:spPr>
        </p:pic>
      </p:grpSp>
      <p:sp>
        <p:nvSpPr>
          <p:cNvPr id="163" name="Abgerundetes Rechteck 162"/>
          <p:cNvSpPr/>
          <p:nvPr/>
        </p:nvSpPr>
        <p:spPr>
          <a:xfrm>
            <a:off x="4995986" y="2003976"/>
            <a:ext cx="2757363" cy="1467374"/>
          </a:xfrm>
          <a:prstGeom prst="roundRect">
            <a:avLst>
              <a:gd name="adj" fmla="val 5869"/>
            </a:avLst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 smtClean="0">
                <a:latin typeface="Calibri"/>
                <a:cs typeface="Calibri"/>
              </a:rPr>
              <a:t> </a:t>
            </a:r>
            <a:endParaRPr lang="de-DE" sz="900" dirty="0">
              <a:latin typeface="Calibri"/>
              <a:cs typeface="Calibri"/>
            </a:endParaRPr>
          </a:p>
        </p:txBody>
      </p:sp>
      <p:grpSp>
        <p:nvGrpSpPr>
          <p:cNvPr id="233" name="Gruppierung 232"/>
          <p:cNvGrpSpPr/>
          <p:nvPr/>
        </p:nvGrpSpPr>
        <p:grpSpPr>
          <a:xfrm>
            <a:off x="5817103" y="2113359"/>
            <a:ext cx="1115128" cy="324374"/>
            <a:chOff x="5812811" y="2113359"/>
            <a:chExt cx="1115128" cy="324374"/>
          </a:xfrm>
        </p:grpSpPr>
        <p:grpSp>
          <p:nvGrpSpPr>
            <p:cNvPr id="164" name="Gruppierung 163"/>
            <p:cNvGrpSpPr/>
            <p:nvPr/>
          </p:nvGrpSpPr>
          <p:grpSpPr>
            <a:xfrm>
              <a:off x="6603986" y="2113359"/>
              <a:ext cx="323953" cy="324374"/>
              <a:chOff x="1580023" y="2620368"/>
              <a:chExt cx="323953" cy="324374"/>
            </a:xfrm>
          </p:grpSpPr>
          <p:sp>
            <p:nvSpPr>
              <p:cNvPr id="165" name="Abgerundetes Rechteck 164"/>
              <p:cNvSpPr>
                <a:spLocks noChangeAspect="1"/>
              </p:cNvSpPr>
              <p:nvPr/>
            </p:nvSpPr>
            <p:spPr>
              <a:xfrm>
                <a:off x="1580023" y="2620368"/>
                <a:ext cx="323953" cy="324374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900">
                  <a:latin typeface="Calibri"/>
                  <a:cs typeface="Calibri"/>
                </a:endParaRPr>
              </a:p>
            </p:txBody>
          </p:sp>
          <p:pic>
            <p:nvPicPr>
              <p:cNvPr id="166" name="Bild 165" descr="Icons-Werkzeuge8.pn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97862" y="2638418"/>
                <a:ext cx="288274" cy="288274"/>
              </a:xfrm>
              <a:prstGeom prst="rect">
                <a:avLst/>
              </a:prstGeom>
            </p:spPr>
          </p:pic>
        </p:grpSp>
        <p:grpSp>
          <p:nvGrpSpPr>
            <p:cNvPr id="167" name="Gruppierung 166"/>
            <p:cNvGrpSpPr/>
            <p:nvPr/>
          </p:nvGrpSpPr>
          <p:grpSpPr>
            <a:xfrm>
              <a:off x="6208399" y="2113359"/>
              <a:ext cx="323953" cy="324374"/>
              <a:chOff x="1777082" y="2516922"/>
              <a:chExt cx="323953" cy="324374"/>
            </a:xfrm>
          </p:grpSpPr>
          <p:sp>
            <p:nvSpPr>
              <p:cNvPr id="168" name="Abgerundetes Rechteck 167"/>
              <p:cNvSpPr>
                <a:spLocks noChangeAspect="1"/>
              </p:cNvSpPr>
              <p:nvPr/>
            </p:nvSpPr>
            <p:spPr>
              <a:xfrm>
                <a:off x="1777082" y="2516922"/>
                <a:ext cx="323953" cy="324374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900">
                  <a:latin typeface="Calibri"/>
                  <a:cs typeface="Calibri"/>
                </a:endParaRPr>
              </a:p>
            </p:txBody>
          </p:sp>
          <p:pic>
            <p:nvPicPr>
              <p:cNvPr id="169" name="Bild 168" descr="Icons-Werkzeuge7.png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921" y="2534972"/>
                <a:ext cx="288274" cy="288274"/>
              </a:xfrm>
              <a:prstGeom prst="rect">
                <a:avLst/>
              </a:prstGeom>
            </p:spPr>
          </p:pic>
        </p:grpSp>
        <p:grpSp>
          <p:nvGrpSpPr>
            <p:cNvPr id="170" name="Gruppierung 169"/>
            <p:cNvGrpSpPr/>
            <p:nvPr/>
          </p:nvGrpSpPr>
          <p:grpSpPr>
            <a:xfrm>
              <a:off x="5812811" y="2113359"/>
              <a:ext cx="323953" cy="324374"/>
              <a:chOff x="1402359" y="2525296"/>
              <a:chExt cx="323953" cy="324374"/>
            </a:xfrm>
          </p:grpSpPr>
          <p:sp>
            <p:nvSpPr>
              <p:cNvPr id="171" name="Abgerundetes Rechteck 170"/>
              <p:cNvSpPr>
                <a:spLocks noChangeAspect="1"/>
              </p:cNvSpPr>
              <p:nvPr/>
            </p:nvSpPr>
            <p:spPr>
              <a:xfrm>
                <a:off x="1402359" y="2525296"/>
                <a:ext cx="323953" cy="324374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900">
                  <a:latin typeface="Calibri"/>
                  <a:cs typeface="Calibri"/>
                </a:endParaRPr>
              </a:p>
            </p:txBody>
          </p:sp>
          <p:pic>
            <p:nvPicPr>
              <p:cNvPr id="172" name="Bild 171" descr="Icons-Werkzeuge6.pn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20198" y="2543346"/>
                <a:ext cx="288274" cy="288274"/>
              </a:xfrm>
              <a:prstGeom prst="rect">
                <a:avLst/>
              </a:prstGeom>
            </p:spPr>
          </p:pic>
        </p:grpSp>
      </p:grpSp>
      <p:sp>
        <p:nvSpPr>
          <p:cNvPr id="54" name="object 53"/>
          <p:cNvSpPr txBox="1"/>
          <p:nvPr/>
        </p:nvSpPr>
        <p:spPr>
          <a:xfrm>
            <a:off x="5480741" y="2666378"/>
            <a:ext cx="1787852" cy="5210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1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Gg</a:t>
            </a:r>
            <a:r>
              <a:rPr sz="900" spc="-3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amilienvision</a:t>
            </a:r>
            <a:endParaRPr sz="900" dirty="0">
              <a:latin typeface="Calibri"/>
              <a:cs typeface="Calibri"/>
            </a:endParaRPr>
          </a:p>
          <a:p>
            <a:pPr marL="12700" marR="5080" algn="ctr">
              <a:lnSpc>
                <a:spcPts val="1000"/>
              </a:lnSpc>
              <a:spcBef>
                <a:spcPts val="40"/>
              </a:spcBef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mit </a:t>
            </a:r>
            <a:r>
              <a:rPr sz="900" spc="-20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ten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und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langfristigen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Zielen Periodenzielplanung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der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amilie Jahreszielplanung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der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amilie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74" name="Abgerundetes Rechteck 173"/>
          <p:cNvSpPr/>
          <p:nvPr/>
        </p:nvSpPr>
        <p:spPr>
          <a:xfrm>
            <a:off x="3548013" y="1458439"/>
            <a:ext cx="4205336" cy="433757"/>
          </a:xfrm>
          <a:prstGeom prst="roundRect">
            <a:avLst/>
          </a:prstGeom>
          <a:solidFill>
            <a:srgbClr val="0D66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179" name="Gruppierung 178"/>
          <p:cNvGrpSpPr/>
          <p:nvPr/>
        </p:nvGrpSpPr>
        <p:grpSpPr>
          <a:xfrm>
            <a:off x="3606005" y="1513130"/>
            <a:ext cx="323953" cy="324374"/>
            <a:chOff x="3998362" y="1788985"/>
            <a:chExt cx="323953" cy="324374"/>
          </a:xfrm>
        </p:grpSpPr>
        <p:sp>
          <p:nvSpPr>
            <p:cNvPr id="176" name="Abgerundetes Rechteck 175"/>
            <p:cNvSpPr>
              <a:spLocks noChangeAspect="1"/>
            </p:cNvSpPr>
            <p:nvPr/>
          </p:nvSpPr>
          <p:spPr>
            <a:xfrm>
              <a:off x="3998362" y="1788985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78" name="Bild 177" descr="Icons-Werkzeuge10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6201" y="1807035"/>
              <a:ext cx="288274" cy="288274"/>
            </a:xfrm>
            <a:prstGeom prst="rect">
              <a:avLst/>
            </a:prstGeom>
          </p:spPr>
        </p:pic>
      </p:grpSp>
      <p:sp>
        <p:nvSpPr>
          <p:cNvPr id="59" name="object 58"/>
          <p:cNvSpPr txBox="1"/>
          <p:nvPr/>
        </p:nvSpPr>
        <p:spPr>
          <a:xfrm>
            <a:off x="4351014" y="1613128"/>
            <a:ext cx="2664359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Persönliches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eitmanagement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–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»20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Stunden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neue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-10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eit«</a:t>
            </a:r>
            <a:endParaRPr sz="900" dirty="0">
              <a:latin typeface="Calibri"/>
              <a:cs typeface="Calibri"/>
            </a:endParaRPr>
          </a:p>
        </p:txBody>
      </p:sp>
      <p:grpSp>
        <p:nvGrpSpPr>
          <p:cNvPr id="195" name="Gruppierung 194"/>
          <p:cNvGrpSpPr/>
          <p:nvPr/>
        </p:nvGrpSpPr>
        <p:grpSpPr>
          <a:xfrm>
            <a:off x="8010197" y="1602836"/>
            <a:ext cx="1132904" cy="324374"/>
            <a:chOff x="8018759" y="1602836"/>
            <a:chExt cx="1132904" cy="324374"/>
          </a:xfrm>
        </p:grpSpPr>
        <p:grpSp>
          <p:nvGrpSpPr>
            <p:cNvPr id="194" name="Gruppierung 193"/>
            <p:cNvGrpSpPr/>
            <p:nvPr/>
          </p:nvGrpSpPr>
          <p:grpSpPr>
            <a:xfrm>
              <a:off x="8018759" y="1602836"/>
              <a:ext cx="323953" cy="324374"/>
              <a:chOff x="5345905" y="2419683"/>
              <a:chExt cx="323953" cy="324374"/>
            </a:xfrm>
          </p:grpSpPr>
          <p:sp>
            <p:nvSpPr>
              <p:cNvPr id="182" name="Abgerundetes Rechteck 181"/>
              <p:cNvSpPr>
                <a:spLocks noChangeAspect="1"/>
              </p:cNvSpPr>
              <p:nvPr/>
            </p:nvSpPr>
            <p:spPr>
              <a:xfrm>
                <a:off x="5345905" y="2419683"/>
                <a:ext cx="323953" cy="324374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900">
                  <a:latin typeface="Calibri"/>
                  <a:cs typeface="Calibri"/>
                </a:endParaRPr>
              </a:p>
            </p:txBody>
          </p:sp>
          <p:pic>
            <p:nvPicPr>
              <p:cNvPr id="184" name="Bild 183" descr="Icons-Werkzeuge11.png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3744" y="2437733"/>
                <a:ext cx="288274" cy="288274"/>
              </a:xfrm>
              <a:prstGeom prst="rect">
                <a:avLst/>
              </a:prstGeom>
            </p:spPr>
          </p:pic>
        </p:grpSp>
        <p:grpSp>
          <p:nvGrpSpPr>
            <p:cNvPr id="193" name="Gruppierung 192"/>
            <p:cNvGrpSpPr/>
            <p:nvPr/>
          </p:nvGrpSpPr>
          <p:grpSpPr>
            <a:xfrm>
              <a:off x="8827710" y="1602836"/>
              <a:ext cx="323953" cy="324374"/>
              <a:chOff x="6195926" y="2419683"/>
              <a:chExt cx="323953" cy="324374"/>
            </a:xfrm>
          </p:grpSpPr>
          <p:sp>
            <p:nvSpPr>
              <p:cNvPr id="188" name="Abgerundetes Rechteck 187"/>
              <p:cNvSpPr>
                <a:spLocks noChangeAspect="1"/>
              </p:cNvSpPr>
              <p:nvPr/>
            </p:nvSpPr>
            <p:spPr>
              <a:xfrm>
                <a:off x="6195926" y="2419683"/>
                <a:ext cx="323953" cy="324374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900">
                  <a:latin typeface="Calibri"/>
                  <a:cs typeface="Calibri"/>
                </a:endParaRPr>
              </a:p>
            </p:txBody>
          </p:sp>
          <p:pic>
            <p:nvPicPr>
              <p:cNvPr id="190" name="Bild 189" descr="Icons-Werkzeuge13.png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13765" y="2437733"/>
                <a:ext cx="288274" cy="288274"/>
              </a:xfrm>
              <a:prstGeom prst="rect">
                <a:avLst/>
              </a:prstGeom>
            </p:spPr>
          </p:pic>
        </p:grpSp>
        <p:grpSp>
          <p:nvGrpSpPr>
            <p:cNvPr id="192" name="Gruppierung 191"/>
            <p:cNvGrpSpPr/>
            <p:nvPr/>
          </p:nvGrpSpPr>
          <p:grpSpPr>
            <a:xfrm>
              <a:off x="8423235" y="1602836"/>
              <a:ext cx="323953" cy="324374"/>
              <a:chOff x="5740422" y="2419683"/>
              <a:chExt cx="323953" cy="324374"/>
            </a:xfrm>
          </p:grpSpPr>
          <p:sp>
            <p:nvSpPr>
              <p:cNvPr id="186" name="Abgerundetes Rechteck 185"/>
              <p:cNvSpPr>
                <a:spLocks noChangeAspect="1"/>
              </p:cNvSpPr>
              <p:nvPr/>
            </p:nvSpPr>
            <p:spPr>
              <a:xfrm>
                <a:off x="5740422" y="2419683"/>
                <a:ext cx="323953" cy="324374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900">
                  <a:latin typeface="Calibri"/>
                  <a:cs typeface="Calibri"/>
                </a:endParaRPr>
              </a:p>
            </p:txBody>
          </p:sp>
          <p:pic>
            <p:nvPicPr>
              <p:cNvPr id="191" name="Bild 190" descr="Icons-Werkzeuge12.png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58399" y="2437871"/>
                <a:ext cx="287999" cy="287999"/>
              </a:xfrm>
              <a:prstGeom prst="rect">
                <a:avLst/>
              </a:prstGeom>
            </p:spPr>
          </p:pic>
        </p:grpSp>
      </p:grpSp>
      <p:sp>
        <p:nvSpPr>
          <p:cNvPr id="61" name="object 60"/>
          <p:cNvSpPr txBox="1"/>
          <p:nvPr/>
        </p:nvSpPr>
        <p:spPr>
          <a:xfrm>
            <a:off x="7484954" y="4649338"/>
            <a:ext cx="1684105" cy="90003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6070" marR="281305" indent="-17145" algn="ctr">
              <a:lnSpc>
                <a:spcPts val="1000"/>
              </a:lnSpc>
            </a:pP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eitbild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und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Ethik langfristige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 smtClean="0">
                <a:solidFill>
                  <a:srgbClr val="FFFFFF"/>
                </a:solidFill>
                <a:latin typeface="Calibri"/>
                <a:cs typeface="Calibri"/>
              </a:rPr>
              <a:t>Ziele</a:t>
            </a:r>
            <a:r>
              <a:rPr lang="de-DE" sz="900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 smtClean="0">
                <a:solidFill>
                  <a:srgbClr val="FFFFFF"/>
                </a:solidFill>
                <a:latin typeface="Calibri"/>
                <a:cs typeface="Calibri"/>
              </a:rPr>
              <a:t>Periodenzielplan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SW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900" spc="-6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spc="-1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Analyse</a:t>
            </a:r>
            <a:endParaRPr sz="900" dirty="0">
              <a:latin typeface="Calibri"/>
              <a:cs typeface="Calibri"/>
            </a:endParaRPr>
          </a:p>
          <a:p>
            <a:pPr marL="223520" marR="5080" indent="-211454" algn="ctr">
              <a:lnSpc>
                <a:spcPts val="1000"/>
              </a:lnSpc>
              <a:spcBef>
                <a:spcPts val="5"/>
              </a:spcBef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Umsetzungspläne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de-DE" sz="900" spc="5" dirty="0" smtClean="0">
                <a:solidFill>
                  <a:srgbClr val="FFFFFF"/>
                </a:solidFill>
                <a:latin typeface="Calibri"/>
                <a:cs typeface="Calibri"/>
              </a:rPr>
              <a:t/>
            </a:r>
            <a:br>
              <a:rPr lang="de-DE" sz="900" spc="5" dirty="0" smtClean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sz="900" dirty="0" smtClean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lang="de-DE" sz="900" dirty="0" smtClean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r>
              <a:rPr sz="900" baseline="9259" dirty="0" smtClean="0">
                <a:solidFill>
                  <a:srgbClr val="FFFFFF"/>
                </a:solidFill>
                <a:latin typeface="Calibri"/>
                <a:cs typeface="Calibri"/>
              </a:rPr>
              <a:t>&gt;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Energieplan Unternehmer</a:t>
            </a:r>
            <a:r>
              <a:rPr sz="900" i="1" dirty="0">
                <a:solidFill>
                  <a:srgbClr val="FFFFFF"/>
                </a:solidFill>
                <a:latin typeface="Calibri"/>
                <a:cs typeface="Calibri"/>
              </a:rPr>
              <a:t>Energie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60" name="object 59"/>
          <p:cNvSpPr txBox="1"/>
          <p:nvPr/>
        </p:nvSpPr>
        <p:spPr>
          <a:xfrm>
            <a:off x="7507313" y="4307073"/>
            <a:ext cx="1639386" cy="2605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2700" algn="ctr">
              <a:lnSpc>
                <a:spcPts val="101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WORKSHOP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KIC</a:t>
            </a:r>
            <a:r>
              <a:rPr sz="900" spc="-40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-OFF</a:t>
            </a:r>
            <a:endParaRPr sz="900" dirty="0">
              <a:latin typeface="Calibri"/>
              <a:cs typeface="Calibri"/>
            </a:endParaRPr>
          </a:p>
          <a:p>
            <a:pPr algn="ctr">
              <a:lnSpc>
                <a:spcPts val="101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Umsetzung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mit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Führungskräften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42" name="object 41"/>
          <p:cNvSpPr txBox="1"/>
          <p:nvPr/>
        </p:nvSpPr>
        <p:spPr>
          <a:xfrm>
            <a:off x="1341256" y="5480121"/>
            <a:ext cx="549543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Ausbildung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der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Führungskräfte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dem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Seminar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Unternehmer</a:t>
            </a:r>
            <a:r>
              <a:rPr sz="900" i="1" dirty="0">
                <a:solidFill>
                  <a:srgbClr val="FFFFFF"/>
                </a:solidFill>
                <a:latin typeface="Calibri"/>
                <a:cs typeface="Calibri"/>
              </a:rPr>
              <a:t>Energie</a:t>
            </a:r>
            <a:r>
              <a:rPr sz="900" i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für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Führungskräfte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(Führungskräfte</a:t>
            </a:r>
            <a:r>
              <a:rPr sz="900" i="1" dirty="0">
                <a:solidFill>
                  <a:srgbClr val="FFFFFF"/>
                </a:solidFill>
                <a:latin typeface="Calibri"/>
                <a:cs typeface="Calibri"/>
              </a:rPr>
              <a:t>Energie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08" name="Abgerundetes Rechteck 207"/>
          <p:cNvSpPr/>
          <p:nvPr/>
        </p:nvSpPr>
        <p:spPr>
          <a:xfrm>
            <a:off x="616732" y="4214465"/>
            <a:ext cx="2799920" cy="586708"/>
          </a:xfrm>
          <a:prstGeom prst="roundRect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43" name="object 42"/>
          <p:cNvSpPr txBox="1"/>
          <p:nvPr/>
        </p:nvSpPr>
        <p:spPr>
          <a:xfrm>
            <a:off x="1254453" y="4377442"/>
            <a:ext cx="2020389" cy="258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4470" marR="5080" indent="-192405">
              <a:lnSpc>
                <a:spcPts val="1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Ausbildung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der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Geschäftspa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tner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 smtClean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endParaRPr lang="de-DE" sz="900" spc="5" dirty="0">
              <a:solidFill>
                <a:srgbClr val="FFFFFF"/>
              </a:solidFill>
              <a:latin typeface="Calibri"/>
              <a:cs typeface="Calibri"/>
            </a:endParaRPr>
          </a:p>
          <a:p>
            <a:pPr marL="204470" marR="5080" indent="-192405">
              <a:lnSpc>
                <a:spcPts val="1000"/>
              </a:lnSpc>
            </a:pPr>
            <a:r>
              <a:rPr sz="900" dirty="0" smtClean="0">
                <a:solidFill>
                  <a:srgbClr val="FFFFFF"/>
                </a:solidFill>
                <a:latin typeface="Calibri"/>
                <a:cs typeface="Calibri"/>
              </a:rPr>
              <a:t>dem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Seminar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Unternehmer</a:t>
            </a:r>
            <a:r>
              <a:rPr sz="900" i="1" dirty="0">
                <a:solidFill>
                  <a:srgbClr val="FFFFFF"/>
                </a:solidFill>
                <a:latin typeface="Calibri"/>
                <a:cs typeface="Calibri"/>
              </a:rPr>
              <a:t>Energie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02" name="object 107"/>
          <p:cNvSpPr/>
          <p:nvPr/>
        </p:nvSpPr>
        <p:spPr>
          <a:xfrm>
            <a:off x="688231" y="4290756"/>
            <a:ext cx="442715" cy="371166"/>
          </a:xfrm>
          <a:custGeom>
            <a:avLst/>
            <a:gdLst/>
            <a:ahLst/>
            <a:cxnLst/>
            <a:rect l="l" t="t" r="r" b="b"/>
            <a:pathLst>
              <a:path w="314325" h="263525">
                <a:moveTo>
                  <a:pt x="313778" y="0"/>
                </a:moveTo>
                <a:lnTo>
                  <a:pt x="264617" y="0"/>
                </a:lnTo>
                <a:lnTo>
                  <a:pt x="0" y="263525"/>
                </a:lnTo>
                <a:lnTo>
                  <a:pt x="98666" y="263525"/>
                </a:lnTo>
                <a:lnTo>
                  <a:pt x="313778" y="49504"/>
                </a:lnTo>
                <a:lnTo>
                  <a:pt x="313778" y="0"/>
                </a:lnTo>
                <a:close/>
              </a:path>
            </a:pathLst>
          </a:custGeom>
          <a:solidFill>
            <a:srgbClr val="D71920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103" name="object 108"/>
          <p:cNvSpPr/>
          <p:nvPr/>
        </p:nvSpPr>
        <p:spPr>
          <a:xfrm>
            <a:off x="765204" y="4311131"/>
            <a:ext cx="340756" cy="340756"/>
          </a:xfrm>
          <a:custGeom>
            <a:avLst/>
            <a:gdLst/>
            <a:ahLst/>
            <a:cxnLst/>
            <a:rect l="l" t="t" r="r" b="b"/>
            <a:pathLst>
              <a:path w="241934" h="241935">
                <a:moveTo>
                  <a:pt x="241909" y="66573"/>
                </a:moveTo>
                <a:lnTo>
                  <a:pt x="234962" y="73482"/>
                </a:lnTo>
                <a:lnTo>
                  <a:pt x="234962" y="93624"/>
                </a:lnTo>
                <a:lnTo>
                  <a:pt x="214706" y="93624"/>
                </a:lnTo>
                <a:lnTo>
                  <a:pt x="207835" y="100456"/>
                </a:lnTo>
                <a:lnTo>
                  <a:pt x="234962" y="100456"/>
                </a:lnTo>
                <a:lnTo>
                  <a:pt x="234962" y="141452"/>
                </a:lnTo>
                <a:lnTo>
                  <a:pt x="166649" y="141452"/>
                </a:lnTo>
                <a:lnTo>
                  <a:pt x="159766" y="148272"/>
                </a:lnTo>
                <a:lnTo>
                  <a:pt x="234962" y="148272"/>
                </a:lnTo>
                <a:lnTo>
                  <a:pt x="234962" y="189268"/>
                </a:lnTo>
                <a:lnTo>
                  <a:pt x="118579" y="189268"/>
                </a:lnTo>
                <a:lnTo>
                  <a:pt x="111721" y="196087"/>
                </a:lnTo>
                <a:lnTo>
                  <a:pt x="234962" y="196087"/>
                </a:lnTo>
                <a:lnTo>
                  <a:pt x="234962" y="234467"/>
                </a:lnTo>
                <a:lnTo>
                  <a:pt x="234746" y="234937"/>
                </a:lnTo>
                <a:lnTo>
                  <a:pt x="196100" y="234962"/>
                </a:lnTo>
                <a:lnTo>
                  <a:pt x="72644" y="234962"/>
                </a:lnTo>
                <a:lnTo>
                  <a:pt x="65684" y="241909"/>
                </a:lnTo>
                <a:lnTo>
                  <a:pt x="236982" y="241909"/>
                </a:lnTo>
                <a:lnTo>
                  <a:pt x="241909" y="239712"/>
                </a:lnTo>
                <a:lnTo>
                  <a:pt x="241909" y="66573"/>
                </a:lnTo>
                <a:close/>
              </a:path>
              <a:path w="241934" h="241935">
                <a:moveTo>
                  <a:pt x="100457" y="207302"/>
                </a:moveTo>
                <a:lnTo>
                  <a:pt x="93637" y="214083"/>
                </a:lnTo>
                <a:lnTo>
                  <a:pt x="93637" y="234962"/>
                </a:lnTo>
                <a:lnTo>
                  <a:pt x="100457" y="234962"/>
                </a:lnTo>
                <a:lnTo>
                  <a:pt x="100457" y="207302"/>
                </a:lnTo>
                <a:close/>
              </a:path>
              <a:path w="241934" h="241935">
                <a:moveTo>
                  <a:pt x="148285" y="196087"/>
                </a:moveTo>
                <a:lnTo>
                  <a:pt x="141439" y="196087"/>
                </a:lnTo>
                <a:lnTo>
                  <a:pt x="141439" y="234962"/>
                </a:lnTo>
                <a:lnTo>
                  <a:pt x="148285" y="234962"/>
                </a:lnTo>
                <a:lnTo>
                  <a:pt x="148285" y="196087"/>
                </a:lnTo>
                <a:close/>
              </a:path>
              <a:path w="241934" h="241935">
                <a:moveTo>
                  <a:pt x="196100" y="196087"/>
                </a:moveTo>
                <a:lnTo>
                  <a:pt x="189268" y="196087"/>
                </a:lnTo>
                <a:lnTo>
                  <a:pt x="189268" y="234962"/>
                </a:lnTo>
                <a:lnTo>
                  <a:pt x="196100" y="234962"/>
                </a:lnTo>
                <a:lnTo>
                  <a:pt x="196100" y="196087"/>
                </a:lnTo>
                <a:close/>
              </a:path>
              <a:path w="241934" h="241935">
                <a:moveTo>
                  <a:pt x="148285" y="159715"/>
                </a:moveTo>
                <a:lnTo>
                  <a:pt x="141439" y="166509"/>
                </a:lnTo>
                <a:lnTo>
                  <a:pt x="141439" y="189268"/>
                </a:lnTo>
                <a:lnTo>
                  <a:pt x="148285" y="189268"/>
                </a:lnTo>
                <a:lnTo>
                  <a:pt x="148285" y="159715"/>
                </a:lnTo>
                <a:close/>
              </a:path>
              <a:path w="241934" h="241935">
                <a:moveTo>
                  <a:pt x="196100" y="148272"/>
                </a:moveTo>
                <a:lnTo>
                  <a:pt x="189255" y="148272"/>
                </a:lnTo>
                <a:lnTo>
                  <a:pt x="189255" y="189268"/>
                </a:lnTo>
                <a:lnTo>
                  <a:pt x="196100" y="189268"/>
                </a:lnTo>
                <a:lnTo>
                  <a:pt x="196100" y="148272"/>
                </a:lnTo>
                <a:close/>
              </a:path>
              <a:path w="241934" h="241935">
                <a:moveTo>
                  <a:pt x="180911" y="0"/>
                </a:moveTo>
                <a:lnTo>
                  <a:pt x="4914" y="0"/>
                </a:lnTo>
                <a:lnTo>
                  <a:pt x="0" y="2184"/>
                </a:lnTo>
                <a:lnTo>
                  <a:pt x="0" y="180162"/>
                </a:lnTo>
                <a:lnTo>
                  <a:pt x="6946" y="173253"/>
                </a:lnTo>
                <a:lnTo>
                  <a:pt x="6946" y="148272"/>
                </a:lnTo>
                <a:lnTo>
                  <a:pt x="32016" y="148272"/>
                </a:lnTo>
                <a:lnTo>
                  <a:pt x="38874" y="141452"/>
                </a:lnTo>
                <a:lnTo>
                  <a:pt x="6946" y="141452"/>
                </a:lnTo>
                <a:lnTo>
                  <a:pt x="6946" y="100456"/>
                </a:lnTo>
                <a:lnTo>
                  <a:pt x="80035" y="100456"/>
                </a:lnTo>
                <a:lnTo>
                  <a:pt x="86893" y="93624"/>
                </a:lnTo>
                <a:lnTo>
                  <a:pt x="6946" y="93624"/>
                </a:lnTo>
                <a:lnTo>
                  <a:pt x="6946" y="52628"/>
                </a:lnTo>
                <a:lnTo>
                  <a:pt x="128066" y="52628"/>
                </a:lnTo>
                <a:lnTo>
                  <a:pt x="134899" y="45821"/>
                </a:lnTo>
                <a:lnTo>
                  <a:pt x="6946" y="45821"/>
                </a:lnTo>
                <a:lnTo>
                  <a:pt x="6946" y="7302"/>
                </a:lnTo>
                <a:lnTo>
                  <a:pt x="7277" y="6984"/>
                </a:lnTo>
                <a:lnTo>
                  <a:pt x="173939" y="6946"/>
                </a:lnTo>
                <a:lnTo>
                  <a:pt x="180911" y="0"/>
                </a:lnTo>
                <a:close/>
              </a:path>
              <a:path w="241934" h="241935">
                <a:moveTo>
                  <a:pt x="196100" y="112153"/>
                </a:moveTo>
                <a:lnTo>
                  <a:pt x="189255" y="118948"/>
                </a:lnTo>
                <a:lnTo>
                  <a:pt x="189255" y="141452"/>
                </a:lnTo>
                <a:lnTo>
                  <a:pt x="196100" y="141452"/>
                </a:lnTo>
                <a:lnTo>
                  <a:pt x="196100" y="112153"/>
                </a:lnTo>
                <a:close/>
              </a:path>
              <a:path w="241934" h="241935">
                <a:moveTo>
                  <a:pt x="52654" y="100456"/>
                </a:moveTo>
                <a:lnTo>
                  <a:pt x="45808" y="100456"/>
                </a:lnTo>
                <a:lnTo>
                  <a:pt x="45808" y="134531"/>
                </a:lnTo>
                <a:lnTo>
                  <a:pt x="52654" y="127736"/>
                </a:lnTo>
                <a:lnTo>
                  <a:pt x="52654" y="100456"/>
                </a:lnTo>
                <a:close/>
              </a:path>
              <a:path w="241934" h="241935">
                <a:moveTo>
                  <a:pt x="128066" y="52628"/>
                </a:moveTo>
                <a:lnTo>
                  <a:pt x="45808" y="52628"/>
                </a:lnTo>
                <a:lnTo>
                  <a:pt x="45808" y="93624"/>
                </a:lnTo>
                <a:lnTo>
                  <a:pt x="52654" y="93624"/>
                </a:lnTo>
                <a:lnTo>
                  <a:pt x="52654" y="52641"/>
                </a:lnTo>
                <a:lnTo>
                  <a:pt x="128066" y="52628"/>
                </a:lnTo>
                <a:close/>
              </a:path>
              <a:path w="241934" h="241935">
                <a:moveTo>
                  <a:pt x="100457" y="52641"/>
                </a:moveTo>
                <a:lnTo>
                  <a:pt x="93637" y="52641"/>
                </a:lnTo>
                <a:lnTo>
                  <a:pt x="93637" y="86918"/>
                </a:lnTo>
                <a:lnTo>
                  <a:pt x="100457" y="80111"/>
                </a:lnTo>
                <a:lnTo>
                  <a:pt x="100457" y="52641"/>
                </a:lnTo>
                <a:close/>
              </a:path>
              <a:path w="241934" h="241935">
                <a:moveTo>
                  <a:pt x="100457" y="6946"/>
                </a:moveTo>
                <a:lnTo>
                  <a:pt x="45808" y="6946"/>
                </a:lnTo>
                <a:lnTo>
                  <a:pt x="45808" y="45821"/>
                </a:lnTo>
                <a:lnTo>
                  <a:pt x="52654" y="45821"/>
                </a:lnTo>
                <a:lnTo>
                  <a:pt x="52654" y="6959"/>
                </a:lnTo>
                <a:lnTo>
                  <a:pt x="100457" y="6959"/>
                </a:lnTo>
                <a:close/>
              </a:path>
              <a:path w="241934" h="241935">
                <a:moveTo>
                  <a:pt x="100457" y="6959"/>
                </a:moveTo>
                <a:lnTo>
                  <a:pt x="93637" y="6959"/>
                </a:lnTo>
                <a:lnTo>
                  <a:pt x="93637" y="45821"/>
                </a:lnTo>
                <a:lnTo>
                  <a:pt x="100457" y="45821"/>
                </a:lnTo>
                <a:lnTo>
                  <a:pt x="100457" y="6959"/>
                </a:lnTo>
                <a:close/>
              </a:path>
              <a:path w="241934" h="241935">
                <a:moveTo>
                  <a:pt x="148285" y="6946"/>
                </a:moveTo>
                <a:lnTo>
                  <a:pt x="141439" y="6946"/>
                </a:lnTo>
                <a:lnTo>
                  <a:pt x="141439" y="39293"/>
                </a:lnTo>
                <a:lnTo>
                  <a:pt x="148285" y="32499"/>
                </a:lnTo>
                <a:lnTo>
                  <a:pt x="148285" y="69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34" name="object 33"/>
          <p:cNvSpPr/>
          <p:nvPr/>
        </p:nvSpPr>
        <p:spPr>
          <a:xfrm flipV="1">
            <a:off x="528141" y="6121584"/>
            <a:ext cx="8844459" cy="51801"/>
          </a:xfrm>
          <a:custGeom>
            <a:avLst/>
            <a:gdLst/>
            <a:ahLst/>
            <a:cxnLst/>
            <a:rect l="l" t="t" r="r" b="b"/>
            <a:pathLst>
              <a:path w="6306184">
                <a:moveTo>
                  <a:pt x="0" y="0"/>
                </a:moveTo>
                <a:lnTo>
                  <a:pt x="6306070" y="0"/>
                </a:lnTo>
              </a:path>
            </a:pathLst>
          </a:custGeom>
          <a:ln w="11226">
            <a:solidFill>
              <a:srgbClr val="A7A9AC"/>
            </a:solidFill>
          </a:ln>
          <a:effectLst/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pic>
        <p:nvPicPr>
          <p:cNvPr id="258" name="Bild 257" descr="Gruppe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766" y="3780849"/>
            <a:ext cx="570768" cy="332153"/>
          </a:xfrm>
          <a:prstGeom prst="rect">
            <a:avLst/>
          </a:prstGeom>
        </p:spPr>
      </p:pic>
      <p:sp>
        <p:nvSpPr>
          <p:cNvPr id="137" name="object 35"/>
          <p:cNvSpPr txBox="1"/>
          <p:nvPr/>
        </p:nvSpPr>
        <p:spPr>
          <a:xfrm>
            <a:off x="999126" y="6351777"/>
            <a:ext cx="475738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1</a:t>
            </a:r>
          </a:p>
        </p:txBody>
      </p:sp>
      <p:sp>
        <p:nvSpPr>
          <p:cNvPr id="138" name="object 36"/>
          <p:cNvSpPr txBox="1"/>
          <p:nvPr/>
        </p:nvSpPr>
        <p:spPr>
          <a:xfrm>
            <a:off x="2462513" y="6351777"/>
            <a:ext cx="487508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sz="1050" dirty="0" smtClean="0">
                <a:latin typeface="Calibri"/>
                <a:cs typeface="Calibri"/>
              </a:rPr>
              <a:t>2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139" name="object 37"/>
          <p:cNvSpPr txBox="1"/>
          <p:nvPr/>
        </p:nvSpPr>
        <p:spPr>
          <a:xfrm>
            <a:off x="3929771" y="6351777"/>
            <a:ext cx="483792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3</a:t>
            </a:r>
          </a:p>
        </p:txBody>
      </p:sp>
      <p:sp>
        <p:nvSpPr>
          <p:cNvPr id="150" name="object 38"/>
          <p:cNvSpPr txBox="1"/>
          <p:nvPr/>
        </p:nvSpPr>
        <p:spPr>
          <a:xfrm>
            <a:off x="5397020" y="6351777"/>
            <a:ext cx="480095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4</a:t>
            </a:r>
          </a:p>
        </p:txBody>
      </p:sp>
      <p:sp>
        <p:nvSpPr>
          <p:cNvPr id="151" name="object 39"/>
          <p:cNvSpPr txBox="1"/>
          <p:nvPr/>
        </p:nvSpPr>
        <p:spPr>
          <a:xfrm>
            <a:off x="6848465" y="6351777"/>
            <a:ext cx="508004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5</a:t>
            </a:r>
          </a:p>
        </p:txBody>
      </p:sp>
      <p:sp>
        <p:nvSpPr>
          <p:cNvPr id="152" name="object 40"/>
          <p:cNvSpPr txBox="1"/>
          <p:nvPr/>
        </p:nvSpPr>
        <p:spPr>
          <a:xfrm>
            <a:off x="8310512" y="6351777"/>
            <a:ext cx="514713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6</a:t>
            </a:r>
          </a:p>
        </p:txBody>
      </p:sp>
    </p:spTree>
    <p:extLst>
      <p:ext uri="{BB962C8B-B14F-4D97-AF65-F5344CB8AC3E}">
        <p14:creationId xmlns:p14="http://schemas.microsoft.com/office/powerpoint/2010/main" val="1240410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Gruppierung 92"/>
          <p:cNvGrpSpPr/>
          <p:nvPr/>
        </p:nvGrpSpPr>
        <p:grpSpPr>
          <a:xfrm>
            <a:off x="7852370" y="1328011"/>
            <a:ext cx="1430997" cy="5349778"/>
            <a:chOff x="7852370" y="1328011"/>
            <a:chExt cx="1430997" cy="5349778"/>
          </a:xfrm>
        </p:grpSpPr>
        <p:sp>
          <p:nvSpPr>
            <p:cNvPr id="94" name="Abgerundetes Rechteck 93"/>
            <p:cNvSpPr/>
            <p:nvPr/>
          </p:nvSpPr>
          <p:spPr>
            <a:xfrm>
              <a:off x="7852370" y="1328011"/>
              <a:ext cx="1430997" cy="5349778"/>
            </a:xfrm>
            <a:prstGeom prst="roundRect">
              <a:avLst>
                <a:gd name="adj" fmla="val 7792"/>
              </a:avLst>
            </a:prstGeom>
            <a:solidFill>
              <a:schemeClr val="bg1">
                <a:lumMod val="65000"/>
              </a:scheme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sp>
          <p:nvSpPr>
            <p:cNvPr id="96" name="Abgerundetes Rechteck 95"/>
            <p:cNvSpPr/>
            <p:nvPr/>
          </p:nvSpPr>
          <p:spPr>
            <a:xfrm>
              <a:off x="7852370" y="3559495"/>
              <a:ext cx="1430997" cy="260168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</p:grpSp>
      <p:grpSp>
        <p:nvGrpSpPr>
          <p:cNvPr id="97" name="Gruppierung 96"/>
          <p:cNvGrpSpPr/>
          <p:nvPr/>
        </p:nvGrpSpPr>
        <p:grpSpPr>
          <a:xfrm>
            <a:off x="6386969" y="1328011"/>
            <a:ext cx="1430997" cy="5349778"/>
            <a:chOff x="6393160" y="1328011"/>
            <a:chExt cx="1430997" cy="5349778"/>
          </a:xfrm>
        </p:grpSpPr>
        <p:sp>
          <p:nvSpPr>
            <p:cNvPr id="98" name="Abgerundetes Rechteck 97"/>
            <p:cNvSpPr/>
            <p:nvPr/>
          </p:nvSpPr>
          <p:spPr>
            <a:xfrm>
              <a:off x="6393160" y="1328011"/>
              <a:ext cx="1430997" cy="5349778"/>
            </a:xfrm>
            <a:prstGeom prst="roundRect">
              <a:avLst>
                <a:gd name="adj" fmla="val 7792"/>
              </a:avLst>
            </a:prstGeom>
            <a:solidFill>
              <a:schemeClr val="bg1">
                <a:lumMod val="65000"/>
              </a:scheme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sp>
          <p:nvSpPr>
            <p:cNvPr id="99" name="Abgerundetes Rechteck 98"/>
            <p:cNvSpPr/>
            <p:nvPr/>
          </p:nvSpPr>
          <p:spPr>
            <a:xfrm>
              <a:off x="6393160" y="3559495"/>
              <a:ext cx="1430997" cy="260168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</p:grpSp>
      <p:grpSp>
        <p:nvGrpSpPr>
          <p:cNvPr id="100" name="Gruppierung 99"/>
          <p:cNvGrpSpPr/>
          <p:nvPr/>
        </p:nvGrpSpPr>
        <p:grpSpPr>
          <a:xfrm>
            <a:off x="4921569" y="1328011"/>
            <a:ext cx="1430997" cy="5349778"/>
            <a:chOff x="4906103" y="1328011"/>
            <a:chExt cx="1430997" cy="5349778"/>
          </a:xfrm>
        </p:grpSpPr>
        <p:sp>
          <p:nvSpPr>
            <p:cNvPr id="101" name="Abgerundetes Rechteck 100"/>
            <p:cNvSpPr/>
            <p:nvPr/>
          </p:nvSpPr>
          <p:spPr>
            <a:xfrm>
              <a:off x="4906103" y="1328011"/>
              <a:ext cx="1430997" cy="5349778"/>
            </a:xfrm>
            <a:prstGeom prst="roundRect">
              <a:avLst>
                <a:gd name="adj" fmla="val 7792"/>
              </a:avLst>
            </a:prstGeom>
            <a:solidFill>
              <a:schemeClr val="bg1">
                <a:lumMod val="65000"/>
              </a:scheme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sp>
          <p:nvSpPr>
            <p:cNvPr id="102" name="Abgerundetes Rechteck 101"/>
            <p:cNvSpPr/>
            <p:nvPr/>
          </p:nvSpPr>
          <p:spPr>
            <a:xfrm>
              <a:off x="4906103" y="3559495"/>
              <a:ext cx="1430997" cy="260168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</p:grpSp>
      <p:grpSp>
        <p:nvGrpSpPr>
          <p:cNvPr id="103" name="Gruppierung 102"/>
          <p:cNvGrpSpPr/>
          <p:nvPr/>
        </p:nvGrpSpPr>
        <p:grpSpPr>
          <a:xfrm>
            <a:off x="3456169" y="1328011"/>
            <a:ext cx="1430997" cy="5349778"/>
            <a:chOff x="3447788" y="1328011"/>
            <a:chExt cx="1430997" cy="5349778"/>
          </a:xfrm>
        </p:grpSpPr>
        <p:sp>
          <p:nvSpPr>
            <p:cNvPr id="104" name="Abgerundetes Rechteck 103"/>
            <p:cNvSpPr/>
            <p:nvPr/>
          </p:nvSpPr>
          <p:spPr>
            <a:xfrm>
              <a:off x="3447788" y="1328011"/>
              <a:ext cx="1430997" cy="5349778"/>
            </a:xfrm>
            <a:prstGeom prst="roundRect">
              <a:avLst>
                <a:gd name="adj" fmla="val 7792"/>
              </a:avLst>
            </a:prstGeom>
            <a:solidFill>
              <a:schemeClr val="bg1">
                <a:lumMod val="65000"/>
              </a:scheme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sp>
          <p:nvSpPr>
            <p:cNvPr id="105" name="Abgerundetes Rechteck 104"/>
            <p:cNvSpPr/>
            <p:nvPr/>
          </p:nvSpPr>
          <p:spPr>
            <a:xfrm>
              <a:off x="3447788" y="3559495"/>
              <a:ext cx="1430997" cy="2601685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</p:grpSp>
      <p:grpSp>
        <p:nvGrpSpPr>
          <p:cNvPr id="106" name="Gruppierung 105"/>
          <p:cNvGrpSpPr/>
          <p:nvPr/>
        </p:nvGrpSpPr>
        <p:grpSpPr>
          <a:xfrm>
            <a:off x="1990769" y="1328011"/>
            <a:ext cx="1430997" cy="5349778"/>
            <a:chOff x="1985655" y="1328035"/>
            <a:chExt cx="1430997" cy="5349778"/>
          </a:xfrm>
        </p:grpSpPr>
        <p:sp>
          <p:nvSpPr>
            <p:cNvPr id="107" name="Abgerundetes Rechteck 106"/>
            <p:cNvSpPr/>
            <p:nvPr/>
          </p:nvSpPr>
          <p:spPr>
            <a:xfrm>
              <a:off x="1985655" y="1328035"/>
              <a:ext cx="1430997" cy="5349778"/>
            </a:xfrm>
            <a:prstGeom prst="roundRect">
              <a:avLst>
                <a:gd name="adj" fmla="val 7792"/>
              </a:avLst>
            </a:prstGeom>
            <a:solidFill>
              <a:schemeClr val="bg1">
                <a:lumMod val="65000"/>
              </a:scheme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sp>
          <p:nvSpPr>
            <p:cNvPr id="108" name="Abgerundetes Rechteck 107"/>
            <p:cNvSpPr/>
            <p:nvPr/>
          </p:nvSpPr>
          <p:spPr>
            <a:xfrm>
              <a:off x="1985655" y="3559495"/>
              <a:ext cx="1430997" cy="2601709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</p:grpSp>
      <p:grpSp>
        <p:nvGrpSpPr>
          <p:cNvPr id="109" name="Gruppierung 108"/>
          <p:cNvGrpSpPr/>
          <p:nvPr/>
        </p:nvGrpSpPr>
        <p:grpSpPr>
          <a:xfrm>
            <a:off x="525368" y="1328011"/>
            <a:ext cx="1430998" cy="5349778"/>
            <a:chOff x="525368" y="1328011"/>
            <a:chExt cx="1430998" cy="5349778"/>
          </a:xfrm>
        </p:grpSpPr>
        <p:sp>
          <p:nvSpPr>
            <p:cNvPr id="110" name="Abgerundetes Rechteck 109"/>
            <p:cNvSpPr/>
            <p:nvPr/>
          </p:nvSpPr>
          <p:spPr>
            <a:xfrm>
              <a:off x="525369" y="1328011"/>
              <a:ext cx="1430997" cy="5349778"/>
            </a:xfrm>
            <a:prstGeom prst="roundRect">
              <a:avLst>
                <a:gd name="adj" fmla="val 7792"/>
              </a:avLst>
            </a:prstGeom>
            <a:solidFill>
              <a:schemeClr val="bg1">
                <a:lumMod val="65000"/>
              </a:scheme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sp>
          <p:nvSpPr>
            <p:cNvPr id="111" name="Abgerundetes Rechteck 110"/>
            <p:cNvSpPr/>
            <p:nvPr/>
          </p:nvSpPr>
          <p:spPr>
            <a:xfrm>
              <a:off x="525368" y="3559495"/>
              <a:ext cx="1430997" cy="2601709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</p:grpSp>
      <p:sp>
        <p:nvSpPr>
          <p:cNvPr id="258" name="Abgerundetes Rechteck 257"/>
          <p:cNvSpPr/>
          <p:nvPr/>
        </p:nvSpPr>
        <p:spPr>
          <a:xfrm>
            <a:off x="625460" y="2125133"/>
            <a:ext cx="2154199" cy="2493177"/>
          </a:xfrm>
          <a:prstGeom prst="roundRect">
            <a:avLst>
              <a:gd name="adj" fmla="val 5169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256" name="Abgerundetes Rechteck 255"/>
          <p:cNvSpPr/>
          <p:nvPr/>
        </p:nvSpPr>
        <p:spPr>
          <a:xfrm>
            <a:off x="2870043" y="1472087"/>
            <a:ext cx="1730388" cy="2691401"/>
          </a:xfrm>
          <a:prstGeom prst="roundRect">
            <a:avLst>
              <a:gd name="adj" fmla="val 5169"/>
            </a:avLst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247" name="Abgerundetes Rechteck 246"/>
          <p:cNvSpPr/>
          <p:nvPr/>
        </p:nvSpPr>
        <p:spPr>
          <a:xfrm>
            <a:off x="625461" y="4666913"/>
            <a:ext cx="2138446" cy="413084"/>
          </a:xfrm>
          <a:prstGeom prst="roundRect">
            <a:avLst/>
          </a:prstGeom>
          <a:solidFill>
            <a:srgbClr val="C501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96" name="Abgerundetes Rechteck 195"/>
          <p:cNvSpPr/>
          <p:nvPr/>
        </p:nvSpPr>
        <p:spPr>
          <a:xfrm>
            <a:off x="4711119" y="1931116"/>
            <a:ext cx="4447900" cy="413084"/>
          </a:xfrm>
          <a:prstGeom prst="roundRect">
            <a:avLst/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90" name="Abgerundetes Rechteck 189"/>
          <p:cNvSpPr/>
          <p:nvPr/>
        </p:nvSpPr>
        <p:spPr>
          <a:xfrm>
            <a:off x="4711119" y="1476294"/>
            <a:ext cx="4447900" cy="413084"/>
          </a:xfrm>
          <a:prstGeom prst="roundRect">
            <a:avLst/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97" name="Abgerundetes Rechteck 196"/>
          <p:cNvSpPr/>
          <p:nvPr/>
        </p:nvSpPr>
        <p:spPr>
          <a:xfrm>
            <a:off x="4711119" y="2385938"/>
            <a:ext cx="4447900" cy="413084"/>
          </a:xfrm>
          <a:prstGeom prst="roundRect">
            <a:avLst/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98" name="Abgerundetes Rechteck 197"/>
          <p:cNvSpPr/>
          <p:nvPr/>
        </p:nvSpPr>
        <p:spPr>
          <a:xfrm>
            <a:off x="4711119" y="2840760"/>
            <a:ext cx="4447900" cy="413084"/>
          </a:xfrm>
          <a:prstGeom prst="roundRect">
            <a:avLst/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42" name="object 48"/>
          <p:cNvSpPr/>
          <p:nvPr/>
        </p:nvSpPr>
        <p:spPr>
          <a:xfrm>
            <a:off x="1527149" y="2714952"/>
            <a:ext cx="340756" cy="340756"/>
          </a:xfrm>
          <a:custGeom>
            <a:avLst/>
            <a:gdLst/>
            <a:ahLst/>
            <a:cxnLst/>
            <a:rect l="l" t="t" r="r" b="b"/>
            <a:pathLst>
              <a:path w="241934" h="241935">
                <a:moveTo>
                  <a:pt x="241909" y="66560"/>
                </a:moveTo>
                <a:lnTo>
                  <a:pt x="234962" y="73482"/>
                </a:lnTo>
                <a:lnTo>
                  <a:pt x="234962" y="93624"/>
                </a:lnTo>
                <a:lnTo>
                  <a:pt x="214706" y="93624"/>
                </a:lnTo>
                <a:lnTo>
                  <a:pt x="207835" y="100456"/>
                </a:lnTo>
                <a:lnTo>
                  <a:pt x="234962" y="100456"/>
                </a:lnTo>
                <a:lnTo>
                  <a:pt x="234962" y="141452"/>
                </a:lnTo>
                <a:lnTo>
                  <a:pt x="166649" y="141452"/>
                </a:lnTo>
                <a:lnTo>
                  <a:pt x="159766" y="148272"/>
                </a:lnTo>
                <a:lnTo>
                  <a:pt x="234962" y="148272"/>
                </a:lnTo>
                <a:lnTo>
                  <a:pt x="234962" y="189268"/>
                </a:lnTo>
                <a:lnTo>
                  <a:pt x="118579" y="189268"/>
                </a:lnTo>
                <a:lnTo>
                  <a:pt x="111721" y="196087"/>
                </a:lnTo>
                <a:lnTo>
                  <a:pt x="234962" y="196087"/>
                </a:lnTo>
                <a:lnTo>
                  <a:pt x="234962" y="234467"/>
                </a:lnTo>
                <a:lnTo>
                  <a:pt x="234746" y="234937"/>
                </a:lnTo>
                <a:lnTo>
                  <a:pt x="196100" y="234962"/>
                </a:lnTo>
                <a:lnTo>
                  <a:pt x="72644" y="234962"/>
                </a:lnTo>
                <a:lnTo>
                  <a:pt x="65684" y="241909"/>
                </a:lnTo>
                <a:lnTo>
                  <a:pt x="236982" y="241909"/>
                </a:lnTo>
                <a:lnTo>
                  <a:pt x="241909" y="239725"/>
                </a:lnTo>
                <a:lnTo>
                  <a:pt x="241909" y="66560"/>
                </a:lnTo>
                <a:close/>
              </a:path>
              <a:path w="241934" h="241935">
                <a:moveTo>
                  <a:pt x="100457" y="207302"/>
                </a:moveTo>
                <a:lnTo>
                  <a:pt x="93637" y="214083"/>
                </a:lnTo>
                <a:lnTo>
                  <a:pt x="93637" y="234962"/>
                </a:lnTo>
                <a:lnTo>
                  <a:pt x="100457" y="234962"/>
                </a:lnTo>
                <a:lnTo>
                  <a:pt x="100457" y="207302"/>
                </a:lnTo>
                <a:close/>
              </a:path>
              <a:path w="241934" h="241935">
                <a:moveTo>
                  <a:pt x="148285" y="196087"/>
                </a:moveTo>
                <a:lnTo>
                  <a:pt x="141439" y="196087"/>
                </a:lnTo>
                <a:lnTo>
                  <a:pt x="141439" y="234962"/>
                </a:lnTo>
                <a:lnTo>
                  <a:pt x="148285" y="234962"/>
                </a:lnTo>
                <a:lnTo>
                  <a:pt x="148285" y="196087"/>
                </a:lnTo>
                <a:close/>
              </a:path>
              <a:path w="241934" h="241935">
                <a:moveTo>
                  <a:pt x="196100" y="196087"/>
                </a:moveTo>
                <a:lnTo>
                  <a:pt x="189268" y="196087"/>
                </a:lnTo>
                <a:lnTo>
                  <a:pt x="189268" y="234962"/>
                </a:lnTo>
                <a:lnTo>
                  <a:pt x="196100" y="234962"/>
                </a:lnTo>
                <a:lnTo>
                  <a:pt x="196100" y="196087"/>
                </a:lnTo>
                <a:close/>
              </a:path>
              <a:path w="241934" h="241935">
                <a:moveTo>
                  <a:pt x="148285" y="159715"/>
                </a:moveTo>
                <a:lnTo>
                  <a:pt x="141439" y="166509"/>
                </a:lnTo>
                <a:lnTo>
                  <a:pt x="141439" y="189268"/>
                </a:lnTo>
                <a:lnTo>
                  <a:pt x="148285" y="189268"/>
                </a:lnTo>
                <a:lnTo>
                  <a:pt x="148285" y="159715"/>
                </a:lnTo>
                <a:close/>
              </a:path>
              <a:path w="241934" h="241935">
                <a:moveTo>
                  <a:pt x="196100" y="148272"/>
                </a:moveTo>
                <a:lnTo>
                  <a:pt x="189255" y="148272"/>
                </a:lnTo>
                <a:lnTo>
                  <a:pt x="189255" y="189268"/>
                </a:lnTo>
                <a:lnTo>
                  <a:pt x="196100" y="189268"/>
                </a:lnTo>
                <a:lnTo>
                  <a:pt x="196100" y="148272"/>
                </a:lnTo>
                <a:close/>
              </a:path>
              <a:path w="241934" h="241935">
                <a:moveTo>
                  <a:pt x="180911" y="0"/>
                </a:moveTo>
                <a:lnTo>
                  <a:pt x="4914" y="0"/>
                </a:lnTo>
                <a:lnTo>
                  <a:pt x="0" y="2184"/>
                </a:lnTo>
                <a:lnTo>
                  <a:pt x="0" y="180162"/>
                </a:lnTo>
                <a:lnTo>
                  <a:pt x="6946" y="173253"/>
                </a:lnTo>
                <a:lnTo>
                  <a:pt x="6946" y="148272"/>
                </a:lnTo>
                <a:lnTo>
                  <a:pt x="32016" y="148272"/>
                </a:lnTo>
                <a:lnTo>
                  <a:pt x="38874" y="141452"/>
                </a:lnTo>
                <a:lnTo>
                  <a:pt x="6946" y="141452"/>
                </a:lnTo>
                <a:lnTo>
                  <a:pt x="6946" y="100456"/>
                </a:lnTo>
                <a:lnTo>
                  <a:pt x="80035" y="100456"/>
                </a:lnTo>
                <a:lnTo>
                  <a:pt x="86893" y="93624"/>
                </a:lnTo>
                <a:lnTo>
                  <a:pt x="6946" y="93624"/>
                </a:lnTo>
                <a:lnTo>
                  <a:pt x="6946" y="52628"/>
                </a:lnTo>
                <a:lnTo>
                  <a:pt x="128066" y="52628"/>
                </a:lnTo>
                <a:lnTo>
                  <a:pt x="134899" y="45821"/>
                </a:lnTo>
                <a:lnTo>
                  <a:pt x="6946" y="45821"/>
                </a:lnTo>
                <a:lnTo>
                  <a:pt x="6946" y="7302"/>
                </a:lnTo>
                <a:lnTo>
                  <a:pt x="7277" y="6972"/>
                </a:lnTo>
                <a:lnTo>
                  <a:pt x="173939" y="6946"/>
                </a:lnTo>
                <a:lnTo>
                  <a:pt x="180911" y="0"/>
                </a:lnTo>
                <a:close/>
              </a:path>
              <a:path w="241934" h="241935">
                <a:moveTo>
                  <a:pt x="196100" y="112153"/>
                </a:moveTo>
                <a:lnTo>
                  <a:pt x="189255" y="118948"/>
                </a:lnTo>
                <a:lnTo>
                  <a:pt x="189255" y="141452"/>
                </a:lnTo>
                <a:lnTo>
                  <a:pt x="196100" y="141452"/>
                </a:lnTo>
                <a:lnTo>
                  <a:pt x="196100" y="112153"/>
                </a:lnTo>
                <a:close/>
              </a:path>
              <a:path w="241934" h="241935">
                <a:moveTo>
                  <a:pt x="52654" y="100456"/>
                </a:moveTo>
                <a:lnTo>
                  <a:pt x="45808" y="100456"/>
                </a:lnTo>
                <a:lnTo>
                  <a:pt x="45808" y="134531"/>
                </a:lnTo>
                <a:lnTo>
                  <a:pt x="52654" y="127736"/>
                </a:lnTo>
                <a:lnTo>
                  <a:pt x="52654" y="100456"/>
                </a:lnTo>
                <a:close/>
              </a:path>
              <a:path w="241934" h="241935">
                <a:moveTo>
                  <a:pt x="128066" y="52628"/>
                </a:moveTo>
                <a:lnTo>
                  <a:pt x="45808" y="52628"/>
                </a:lnTo>
                <a:lnTo>
                  <a:pt x="45808" y="93624"/>
                </a:lnTo>
                <a:lnTo>
                  <a:pt x="52654" y="93624"/>
                </a:lnTo>
                <a:lnTo>
                  <a:pt x="52654" y="52641"/>
                </a:lnTo>
                <a:lnTo>
                  <a:pt x="128066" y="52628"/>
                </a:lnTo>
                <a:close/>
              </a:path>
              <a:path w="241934" h="241935">
                <a:moveTo>
                  <a:pt x="100457" y="52641"/>
                </a:moveTo>
                <a:lnTo>
                  <a:pt x="93637" y="52641"/>
                </a:lnTo>
                <a:lnTo>
                  <a:pt x="93637" y="86918"/>
                </a:lnTo>
                <a:lnTo>
                  <a:pt x="100457" y="80111"/>
                </a:lnTo>
                <a:lnTo>
                  <a:pt x="100457" y="52641"/>
                </a:lnTo>
                <a:close/>
              </a:path>
              <a:path w="241934" h="241935">
                <a:moveTo>
                  <a:pt x="100457" y="6946"/>
                </a:moveTo>
                <a:lnTo>
                  <a:pt x="45808" y="6946"/>
                </a:lnTo>
                <a:lnTo>
                  <a:pt x="45808" y="45821"/>
                </a:lnTo>
                <a:lnTo>
                  <a:pt x="52654" y="45821"/>
                </a:lnTo>
                <a:lnTo>
                  <a:pt x="52654" y="6959"/>
                </a:lnTo>
                <a:lnTo>
                  <a:pt x="100457" y="6959"/>
                </a:lnTo>
                <a:close/>
              </a:path>
              <a:path w="241934" h="241935">
                <a:moveTo>
                  <a:pt x="100457" y="6959"/>
                </a:moveTo>
                <a:lnTo>
                  <a:pt x="93637" y="6959"/>
                </a:lnTo>
                <a:lnTo>
                  <a:pt x="93637" y="45821"/>
                </a:lnTo>
                <a:lnTo>
                  <a:pt x="100457" y="45821"/>
                </a:lnTo>
                <a:lnTo>
                  <a:pt x="100457" y="6959"/>
                </a:lnTo>
                <a:close/>
              </a:path>
              <a:path w="241934" h="241935">
                <a:moveTo>
                  <a:pt x="148285" y="6946"/>
                </a:moveTo>
                <a:lnTo>
                  <a:pt x="141439" y="6946"/>
                </a:lnTo>
                <a:lnTo>
                  <a:pt x="141439" y="39293"/>
                </a:lnTo>
                <a:lnTo>
                  <a:pt x="148285" y="32499"/>
                </a:lnTo>
                <a:lnTo>
                  <a:pt x="148285" y="69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46" name="object 52"/>
          <p:cNvSpPr/>
          <p:nvPr/>
        </p:nvSpPr>
        <p:spPr>
          <a:xfrm>
            <a:off x="768267" y="4695504"/>
            <a:ext cx="340756" cy="340756"/>
          </a:xfrm>
          <a:custGeom>
            <a:avLst/>
            <a:gdLst/>
            <a:ahLst/>
            <a:cxnLst/>
            <a:rect l="l" t="t" r="r" b="b"/>
            <a:pathLst>
              <a:path w="241934" h="241935">
                <a:moveTo>
                  <a:pt x="241909" y="66573"/>
                </a:moveTo>
                <a:lnTo>
                  <a:pt x="234962" y="73482"/>
                </a:lnTo>
                <a:lnTo>
                  <a:pt x="234962" y="93624"/>
                </a:lnTo>
                <a:lnTo>
                  <a:pt x="214706" y="93624"/>
                </a:lnTo>
                <a:lnTo>
                  <a:pt x="207835" y="100456"/>
                </a:lnTo>
                <a:lnTo>
                  <a:pt x="234962" y="100456"/>
                </a:lnTo>
                <a:lnTo>
                  <a:pt x="234962" y="141452"/>
                </a:lnTo>
                <a:lnTo>
                  <a:pt x="166649" y="141452"/>
                </a:lnTo>
                <a:lnTo>
                  <a:pt x="159766" y="148272"/>
                </a:lnTo>
                <a:lnTo>
                  <a:pt x="234962" y="148272"/>
                </a:lnTo>
                <a:lnTo>
                  <a:pt x="234962" y="189268"/>
                </a:lnTo>
                <a:lnTo>
                  <a:pt x="118579" y="189268"/>
                </a:lnTo>
                <a:lnTo>
                  <a:pt x="111721" y="196087"/>
                </a:lnTo>
                <a:lnTo>
                  <a:pt x="234962" y="196087"/>
                </a:lnTo>
                <a:lnTo>
                  <a:pt x="234962" y="234467"/>
                </a:lnTo>
                <a:lnTo>
                  <a:pt x="234746" y="234937"/>
                </a:lnTo>
                <a:lnTo>
                  <a:pt x="196100" y="234962"/>
                </a:lnTo>
                <a:lnTo>
                  <a:pt x="72644" y="234962"/>
                </a:lnTo>
                <a:lnTo>
                  <a:pt x="65684" y="241909"/>
                </a:lnTo>
                <a:lnTo>
                  <a:pt x="236982" y="241909"/>
                </a:lnTo>
                <a:lnTo>
                  <a:pt x="241909" y="239712"/>
                </a:lnTo>
                <a:lnTo>
                  <a:pt x="241909" y="66573"/>
                </a:lnTo>
                <a:close/>
              </a:path>
              <a:path w="241934" h="241935">
                <a:moveTo>
                  <a:pt x="100457" y="207302"/>
                </a:moveTo>
                <a:lnTo>
                  <a:pt x="93637" y="214083"/>
                </a:lnTo>
                <a:lnTo>
                  <a:pt x="93637" y="234962"/>
                </a:lnTo>
                <a:lnTo>
                  <a:pt x="100457" y="234962"/>
                </a:lnTo>
                <a:lnTo>
                  <a:pt x="100457" y="207302"/>
                </a:lnTo>
                <a:close/>
              </a:path>
              <a:path w="241934" h="241935">
                <a:moveTo>
                  <a:pt x="148285" y="196087"/>
                </a:moveTo>
                <a:lnTo>
                  <a:pt x="141439" y="196087"/>
                </a:lnTo>
                <a:lnTo>
                  <a:pt x="141439" y="234962"/>
                </a:lnTo>
                <a:lnTo>
                  <a:pt x="148285" y="234962"/>
                </a:lnTo>
                <a:lnTo>
                  <a:pt x="148285" y="196087"/>
                </a:lnTo>
                <a:close/>
              </a:path>
              <a:path w="241934" h="241935">
                <a:moveTo>
                  <a:pt x="196100" y="196087"/>
                </a:moveTo>
                <a:lnTo>
                  <a:pt x="189268" y="196087"/>
                </a:lnTo>
                <a:lnTo>
                  <a:pt x="189268" y="234962"/>
                </a:lnTo>
                <a:lnTo>
                  <a:pt x="196100" y="234962"/>
                </a:lnTo>
                <a:lnTo>
                  <a:pt x="196100" y="196087"/>
                </a:lnTo>
                <a:close/>
              </a:path>
              <a:path w="241934" h="241935">
                <a:moveTo>
                  <a:pt x="148285" y="159715"/>
                </a:moveTo>
                <a:lnTo>
                  <a:pt x="141439" y="166509"/>
                </a:lnTo>
                <a:lnTo>
                  <a:pt x="141439" y="189268"/>
                </a:lnTo>
                <a:lnTo>
                  <a:pt x="148285" y="189268"/>
                </a:lnTo>
                <a:lnTo>
                  <a:pt x="148285" y="159715"/>
                </a:lnTo>
                <a:close/>
              </a:path>
              <a:path w="241934" h="241935">
                <a:moveTo>
                  <a:pt x="196100" y="148272"/>
                </a:moveTo>
                <a:lnTo>
                  <a:pt x="189255" y="148272"/>
                </a:lnTo>
                <a:lnTo>
                  <a:pt x="189255" y="189268"/>
                </a:lnTo>
                <a:lnTo>
                  <a:pt x="196100" y="189268"/>
                </a:lnTo>
                <a:lnTo>
                  <a:pt x="196100" y="148272"/>
                </a:lnTo>
                <a:close/>
              </a:path>
              <a:path w="241934" h="241935">
                <a:moveTo>
                  <a:pt x="180911" y="0"/>
                </a:moveTo>
                <a:lnTo>
                  <a:pt x="4914" y="0"/>
                </a:lnTo>
                <a:lnTo>
                  <a:pt x="0" y="2184"/>
                </a:lnTo>
                <a:lnTo>
                  <a:pt x="0" y="180162"/>
                </a:lnTo>
                <a:lnTo>
                  <a:pt x="6946" y="173253"/>
                </a:lnTo>
                <a:lnTo>
                  <a:pt x="6946" y="148272"/>
                </a:lnTo>
                <a:lnTo>
                  <a:pt x="32016" y="148272"/>
                </a:lnTo>
                <a:lnTo>
                  <a:pt x="38874" y="141452"/>
                </a:lnTo>
                <a:lnTo>
                  <a:pt x="6946" y="141452"/>
                </a:lnTo>
                <a:lnTo>
                  <a:pt x="6946" y="100456"/>
                </a:lnTo>
                <a:lnTo>
                  <a:pt x="80035" y="100456"/>
                </a:lnTo>
                <a:lnTo>
                  <a:pt x="86893" y="93624"/>
                </a:lnTo>
                <a:lnTo>
                  <a:pt x="6946" y="93624"/>
                </a:lnTo>
                <a:lnTo>
                  <a:pt x="6946" y="52628"/>
                </a:lnTo>
                <a:lnTo>
                  <a:pt x="128066" y="52628"/>
                </a:lnTo>
                <a:lnTo>
                  <a:pt x="134899" y="45821"/>
                </a:lnTo>
                <a:lnTo>
                  <a:pt x="6946" y="45821"/>
                </a:lnTo>
                <a:lnTo>
                  <a:pt x="6946" y="7302"/>
                </a:lnTo>
                <a:lnTo>
                  <a:pt x="7277" y="6984"/>
                </a:lnTo>
                <a:lnTo>
                  <a:pt x="173939" y="6946"/>
                </a:lnTo>
                <a:lnTo>
                  <a:pt x="180911" y="0"/>
                </a:lnTo>
                <a:close/>
              </a:path>
              <a:path w="241934" h="241935">
                <a:moveTo>
                  <a:pt x="196100" y="112153"/>
                </a:moveTo>
                <a:lnTo>
                  <a:pt x="189255" y="118948"/>
                </a:lnTo>
                <a:lnTo>
                  <a:pt x="189255" y="141452"/>
                </a:lnTo>
                <a:lnTo>
                  <a:pt x="196100" y="141452"/>
                </a:lnTo>
                <a:lnTo>
                  <a:pt x="196100" y="112153"/>
                </a:lnTo>
                <a:close/>
              </a:path>
              <a:path w="241934" h="241935">
                <a:moveTo>
                  <a:pt x="52654" y="100456"/>
                </a:moveTo>
                <a:lnTo>
                  <a:pt x="45808" y="100456"/>
                </a:lnTo>
                <a:lnTo>
                  <a:pt x="45808" y="134531"/>
                </a:lnTo>
                <a:lnTo>
                  <a:pt x="52654" y="127736"/>
                </a:lnTo>
                <a:lnTo>
                  <a:pt x="52654" y="100456"/>
                </a:lnTo>
                <a:close/>
              </a:path>
              <a:path w="241934" h="241935">
                <a:moveTo>
                  <a:pt x="128066" y="52628"/>
                </a:moveTo>
                <a:lnTo>
                  <a:pt x="45808" y="52628"/>
                </a:lnTo>
                <a:lnTo>
                  <a:pt x="45808" y="93624"/>
                </a:lnTo>
                <a:lnTo>
                  <a:pt x="52654" y="93624"/>
                </a:lnTo>
                <a:lnTo>
                  <a:pt x="52654" y="52641"/>
                </a:lnTo>
                <a:lnTo>
                  <a:pt x="128066" y="52628"/>
                </a:lnTo>
                <a:close/>
              </a:path>
              <a:path w="241934" h="241935">
                <a:moveTo>
                  <a:pt x="100457" y="52641"/>
                </a:moveTo>
                <a:lnTo>
                  <a:pt x="93637" y="52641"/>
                </a:lnTo>
                <a:lnTo>
                  <a:pt x="93637" y="86918"/>
                </a:lnTo>
                <a:lnTo>
                  <a:pt x="100457" y="80111"/>
                </a:lnTo>
                <a:lnTo>
                  <a:pt x="100457" y="52641"/>
                </a:lnTo>
                <a:close/>
              </a:path>
              <a:path w="241934" h="241935">
                <a:moveTo>
                  <a:pt x="100457" y="6946"/>
                </a:moveTo>
                <a:lnTo>
                  <a:pt x="45808" y="6946"/>
                </a:lnTo>
                <a:lnTo>
                  <a:pt x="45808" y="45821"/>
                </a:lnTo>
                <a:lnTo>
                  <a:pt x="52654" y="45821"/>
                </a:lnTo>
                <a:lnTo>
                  <a:pt x="52654" y="6959"/>
                </a:lnTo>
                <a:lnTo>
                  <a:pt x="100457" y="6959"/>
                </a:lnTo>
                <a:close/>
              </a:path>
              <a:path w="241934" h="241935">
                <a:moveTo>
                  <a:pt x="100457" y="6959"/>
                </a:moveTo>
                <a:lnTo>
                  <a:pt x="93637" y="6959"/>
                </a:lnTo>
                <a:lnTo>
                  <a:pt x="93637" y="45821"/>
                </a:lnTo>
                <a:lnTo>
                  <a:pt x="100457" y="45821"/>
                </a:lnTo>
                <a:lnTo>
                  <a:pt x="100457" y="6959"/>
                </a:lnTo>
                <a:close/>
              </a:path>
              <a:path w="241934" h="241935">
                <a:moveTo>
                  <a:pt x="148285" y="6946"/>
                </a:moveTo>
                <a:lnTo>
                  <a:pt x="141439" y="6946"/>
                </a:lnTo>
                <a:lnTo>
                  <a:pt x="141439" y="39293"/>
                </a:lnTo>
                <a:lnTo>
                  <a:pt x="148285" y="32499"/>
                </a:lnTo>
                <a:lnTo>
                  <a:pt x="148285" y="694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58" name="object 64"/>
          <p:cNvSpPr txBox="1"/>
          <p:nvPr/>
        </p:nvSpPr>
        <p:spPr>
          <a:xfrm>
            <a:off x="6336470" y="2516490"/>
            <a:ext cx="119846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Unternehmen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strategie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65" name="object 71"/>
          <p:cNvSpPr txBox="1"/>
          <p:nvPr/>
        </p:nvSpPr>
        <p:spPr>
          <a:xfrm>
            <a:off x="6545925" y="2072256"/>
            <a:ext cx="82908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Public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Relations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78" name="object 84"/>
          <p:cNvSpPr txBox="1"/>
          <p:nvPr/>
        </p:nvSpPr>
        <p:spPr>
          <a:xfrm>
            <a:off x="6442951" y="2979740"/>
            <a:ext cx="99096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Inno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ationsproze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94" name="Abgerundetes Rechteck 193"/>
          <p:cNvSpPr/>
          <p:nvPr/>
        </p:nvSpPr>
        <p:spPr>
          <a:xfrm>
            <a:off x="625460" y="1471815"/>
            <a:ext cx="2164264" cy="613771"/>
          </a:xfrm>
          <a:prstGeom prst="roundRect">
            <a:avLst/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52" name="object 58"/>
          <p:cNvSpPr txBox="1"/>
          <p:nvPr/>
        </p:nvSpPr>
        <p:spPr>
          <a:xfrm>
            <a:off x="6693050" y="1590719"/>
            <a:ext cx="53483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Marketing</a:t>
            </a:r>
            <a:endParaRPr sz="900" dirty="0">
              <a:latin typeface="Calibri"/>
              <a:cs typeface="Calibri"/>
            </a:endParaRPr>
          </a:p>
        </p:txBody>
      </p:sp>
      <p:grpSp>
        <p:nvGrpSpPr>
          <p:cNvPr id="195" name="Gruppierung 194"/>
          <p:cNvGrpSpPr/>
          <p:nvPr/>
        </p:nvGrpSpPr>
        <p:grpSpPr>
          <a:xfrm>
            <a:off x="4748758" y="1520649"/>
            <a:ext cx="323953" cy="324374"/>
            <a:chOff x="4784247" y="1520649"/>
            <a:chExt cx="323953" cy="324374"/>
          </a:xfrm>
        </p:grpSpPr>
        <p:sp>
          <p:nvSpPr>
            <p:cNvPr id="192" name="Abgerundetes Rechteck 191"/>
            <p:cNvSpPr>
              <a:spLocks noChangeAspect="1"/>
            </p:cNvSpPr>
            <p:nvPr/>
          </p:nvSpPr>
          <p:spPr>
            <a:xfrm>
              <a:off x="4784247" y="1520649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" name="Bild 1" descr="Icons-Werkzeuge2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2086" y="1538699"/>
              <a:ext cx="288274" cy="288274"/>
            </a:xfrm>
            <a:prstGeom prst="rect">
              <a:avLst/>
            </a:prstGeom>
          </p:spPr>
        </p:pic>
      </p:grpSp>
      <p:grpSp>
        <p:nvGrpSpPr>
          <p:cNvPr id="203" name="Gruppierung 202"/>
          <p:cNvGrpSpPr/>
          <p:nvPr/>
        </p:nvGrpSpPr>
        <p:grpSpPr>
          <a:xfrm>
            <a:off x="4748758" y="1975471"/>
            <a:ext cx="324274" cy="324374"/>
            <a:chOff x="4785795" y="1966985"/>
            <a:chExt cx="324274" cy="324374"/>
          </a:xfrm>
        </p:grpSpPr>
        <p:sp>
          <p:nvSpPr>
            <p:cNvPr id="201" name="Abgerundetes Rechteck 200"/>
            <p:cNvSpPr>
              <a:spLocks noChangeAspect="1"/>
            </p:cNvSpPr>
            <p:nvPr/>
          </p:nvSpPr>
          <p:spPr>
            <a:xfrm>
              <a:off x="4785956" y="1966985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99" name="Bild 198" descr="Icons-Werkzeuge2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5795" y="1967035"/>
              <a:ext cx="324274" cy="324274"/>
            </a:xfrm>
            <a:prstGeom prst="rect">
              <a:avLst/>
            </a:prstGeom>
          </p:spPr>
        </p:pic>
      </p:grpSp>
      <p:grpSp>
        <p:nvGrpSpPr>
          <p:cNvPr id="213" name="Gruppierung 212"/>
          <p:cNvGrpSpPr/>
          <p:nvPr/>
        </p:nvGrpSpPr>
        <p:grpSpPr>
          <a:xfrm>
            <a:off x="4748758" y="2430293"/>
            <a:ext cx="323953" cy="324374"/>
            <a:chOff x="4778677" y="2436646"/>
            <a:chExt cx="323953" cy="324374"/>
          </a:xfrm>
        </p:grpSpPr>
        <p:sp>
          <p:nvSpPr>
            <p:cNvPr id="211" name="Abgerundetes Rechteck 210"/>
            <p:cNvSpPr>
              <a:spLocks noChangeAspect="1"/>
            </p:cNvSpPr>
            <p:nvPr/>
          </p:nvSpPr>
          <p:spPr>
            <a:xfrm>
              <a:off x="4778677" y="2436646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08" name="Bild 207" descr="Icons-Werkzeuge2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516" y="2454696"/>
              <a:ext cx="288274" cy="288274"/>
            </a:xfrm>
            <a:prstGeom prst="rect">
              <a:avLst/>
            </a:prstGeom>
          </p:spPr>
        </p:pic>
      </p:grpSp>
      <p:grpSp>
        <p:nvGrpSpPr>
          <p:cNvPr id="219" name="Gruppierung 218"/>
          <p:cNvGrpSpPr/>
          <p:nvPr/>
        </p:nvGrpSpPr>
        <p:grpSpPr>
          <a:xfrm>
            <a:off x="4748758" y="2885115"/>
            <a:ext cx="323953" cy="324374"/>
            <a:chOff x="4752168" y="2880740"/>
            <a:chExt cx="323953" cy="324374"/>
          </a:xfrm>
        </p:grpSpPr>
        <p:sp>
          <p:nvSpPr>
            <p:cNvPr id="216" name="Abgerundetes Rechteck 215"/>
            <p:cNvSpPr>
              <a:spLocks noChangeAspect="1"/>
            </p:cNvSpPr>
            <p:nvPr/>
          </p:nvSpPr>
          <p:spPr>
            <a:xfrm>
              <a:off x="4752168" y="2880740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18" name="Bild 217" descr="Icons-Werkzeuge24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0007" y="2898790"/>
              <a:ext cx="288274" cy="288274"/>
            </a:xfrm>
            <a:prstGeom prst="rect">
              <a:avLst/>
            </a:prstGeom>
          </p:spPr>
        </p:pic>
      </p:grpSp>
      <p:sp>
        <p:nvSpPr>
          <p:cNvPr id="220" name="Abgerundetes Rechteck 219"/>
          <p:cNvSpPr/>
          <p:nvPr/>
        </p:nvSpPr>
        <p:spPr>
          <a:xfrm>
            <a:off x="4711119" y="3750404"/>
            <a:ext cx="4447900" cy="413084"/>
          </a:xfrm>
          <a:prstGeom prst="roundRect">
            <a:avLst/>
          </a:prstGeom>
          <a:solidFill>
            <a:srgbClr val="0D66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227" name="Gruppierung 226"/>
          <p:cNvGrpSpPr/>
          <p:nvPr/>
        </p:nvGrpSpPr>
        <p:grpSpPr>
          <a:xfrm>
            <a:off x="4748758" y="3794759"/>
            <a:ext cx="323953" cy="324374"/>
            <a:chOff x="4149447" y="4074677"/>
            <a:chExt cx="323953" cy="324374"/>
          </a:xfrm>
        </p:grpSpPr>
        <p:sp>
          <p:nvSpPr>
            <p:cNvPr id="225" name="Abgerundetes Rechteck 224"/>
            <p:cNvSpPr>
              <a:spLocks noChangeAspect="1"/>
            </p:cNvSpPr>
            <p:nvPr/>
          </p:nvSpPr>
          <p:spPr>
            <a:xfrm>
              <a:off x="4149447" y="4074677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23" name="Bild 222" descr="Icons-Werkzeuge40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7286" y="4092727"/>
              <a:ext cx="288274" cy="288274"/>
            </a:xfrm>
            <a:prstGeom prst="rect">
              <a:avLst/>
            </a:prstGeom>
          </p:spPr>
        </p:pic>
      </p:grpSp>
      <p:sp>
        <p:nvSpPr>
          <p:cNvPr id="72" name="object 78"/>
          <p:cNvSpPr txBox="1"/>
          <p:nvPr/>
        </p:nvSpPr>
        <p:spPr>
          <a:xfrm>
            <a:off x="5652590" y="3876915"/>
            <a:ext cx="256506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Einführung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der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Energiepläne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(Projektmanagemen</a:t>
            </a:r>
            <a:r>
              <a:rPr sz="900" spc="1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28" name="Abgerundetes Rechteck 227"/>
          <p:cNvSpPr/>
          <p:nvPr/>
        </p:nvSpPr>
        <p:spPr>
          <a:xfrm>
            <a:off x="4711119" y="3295582"/>
            <a:ext cx="4422502" cy="413084"/>
          </a:xfrm>
          <a:prstGeom prst="roundRect">
            <a:avLst/>
          </a:prstGeom>
          <a:solidFill>
            <a:srgbClr val="0D66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27" name="object 33"/>
          <p:cNvSpPr txBox="1"/>
          <p:nvPr/>
        </p:nvSpPr>
        <p:spPr>
          <a:xfrm>
            <a:off x="6291494" y="3436723"/>
            <a:ext cx="170315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spc="-10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eitkultur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im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Unternehmen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33" name="Abgerundetes Rechteck 232"/>
          <p:cNvSpPr/>
          <p:nvPr/>
        </p:nvSpPr>
        <p:spPr>
          <a:xfrm>
            <a:off x="4711119" y="4205227"/>
            <a:ext cx="4447900" cy="413084"/>
          </a:xfrm>
          <a:prstGeom prst="roundRect">
            <a:avLst/>
          </a:prstGeom>
          <a:solidFill>
            <a:srgbClr val="094D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236" name="Gruppierung 235"/>
          <p:cNvGrpSpPr/>
          <p:nvPr/>
        </p:nvGrpSpPr>
        <p:grpSpPr>
          <a:xfrm>
            <a:off x="4748758" y="4249582"/>
            <a:ext cx="323953" cy="324374"/>
            <a:chOff x="4902191" y="3941609"/>
            <a:chExt cx="323953" cy="324374"/>
          </a:xfrm>
        </p:grpSpPr>
        <p:sp>
          <p:nvSpPr>
            <p:cNvPr id="235" name="Abgerundetes Rechteck 234"/>
            <p:cNvSpPr>
              <a:spLocks noChangeAspect="1"/>
            </p:cNvSpPr>
            <p:nvPr/>
          </p:nvSpPr>
          <p:spPr>
            <a:xfrm>
              <a:off x="4902191" y="3941609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34" name="Bild 233" descr="Icons-Werkzeuge29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0030" y="3959659"/>
              <a:ext cx="288274" cy="288274"/>
            </a:xfrm>
            <a:prstGeom prst="rect">
              <a:avLst/>
            </a:prstGeom>
          </p:spPr>
        </p:pic>
      </p:grpSp>
      <p:sp>
        <p:nvSpPr>
          <p:cNvPr id="237" name="Textfeld 236"/>
          <p:cNvSpPr txBox="1"/>
          <p:nvPr/>
        </p:nvSpPr>
        <p:spPr>
          <a:xfrm>
            <a:off x="5819586" y="4304047"/>
            <a:ext cx="28725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solidFill>
                  <a:srgbClr val="FFFFFF"/>
                </a:solidFill>
                <a:latin typeface="Calibri"/>
                <a:cs typeface="Calibri"/>
              </a:rPr>
              <a:t>Unternehmenscheckliste</a:t>
            </a:r>
            <a:r>
              <a:rPr lang="de-DE"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de-DE" sz="900" spc="-5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lang="de-DE" sz="900" dirty="0">
                <a:solidFill>
                  <a:srgbClr val="FFFFFF"/>
                </a:solidFill>
                <a:latin typeface="Calibri"/>
                <a:cs typeface="Calibri"/>
              </a:rPr>
              <a:t>gg</a:t>
            </a:r>
            <a:r>
              <a:rPr lang="de-DE" sz="900" spc="-3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lang="de-DE" sz="90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lang="de-DE"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de-DE" sz="900" dirty="0">
                <a:solidFill>
                  <a:srgbClr val="FFFFFF"/>
                </a:solidFill>
                <a:latin typeface="Calibri"/>
                <a:cs typeface="Calibri"/>
              </a:rPr>
              <a:t>Geschäftsplan</a:t>
            </a:r>
            <a:r>
              <a:rPr lang="de-DE" sz="900" dirty="0" smtClean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lang="de-DE" sz="900" dirty="0">
              <a:latin typeface="Calibri"/>
              <a:cs typeface="Calibri"/>
            </a:endParaRPr>
          </a:p>
        </p:txBody>
      </p:sp>
      <p:sp>
        <p:nvSpPr>
          <p:cNvPr id="239" name="Abgerundetes Rechteck 238"/>
          <p:cNvSpPr/>
          <p:nvPr/>
        </p:nvSpPr>
        <p:spPr>
          <a:xfrm>
            <a:off x="2878680" y="4205227"/>
            <a:ext cx="1716343" cy="413084"/>
          </a:xfrm>
          <a:prstGeom prst="roundRect">
            <a:avLst/>
          </a:prstGeom>
          <a:solidFill>
            <a:srgbClr val="094D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244" name="Gruppierung 243"/>
          <p:cNvGrpSpPr/>
          <p:nvPr/>
        </p:nvGrpSpPr>
        <p:grpSpPr>
          <a:xfrm>
            <a:off x="2923903" y="4248158"/>
            <a:ext cx="323953" cy="324374"/>
            <a:chOff x="2923903" y="4538541"/>
            <a:chExt cx="323953" cy="324374"/>
          </a:xfrm>
        </p:grpSpPr>
        <p:sp>
          <p:nvSpPr>
            <p:cNvPr id="241" name="Abgerundetes Rechteck 240"/>
            <p:cNvSpPr>
              <a:spLocks noChangeAspect="1"/>
            </p:cNvSpPr>
            <p:nvPr/>
          </p:nvSpPr>
          <p:spPr>
            <a:xfrm>
              <a:off x="2923903" y="4538541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43" name="Bild 242" descr="Icons-Werkzeuge28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1742" y="4556591"/>
              <a:ext cx="288274" cy="288274"/>
            </a:xfrm>
            <a:prstGeom prst="rect">
              <a:avLst/>
            </a:prstGeom>
          </p:spPr>
        </p:pic>
      </p:grpSp>
      <p:sp>
        <p:nvSpPr>
          <p:cNvPr id="245" name="object 33"/>
          <p:cNvSpPr txBox="1"/>
          <p:nvPr/>
        </p:nvSpPr>
        <p:spPr>
          <a:xfrm>
            <a:off x="3382433" y="4346367"/>
            <a:ext cx="1103527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 smtClean="0">
                <a:solidFill>
                  <a:srgbClr val="FFFFFF"/>
                </a:solidFill>
                <a:latin typeface="Calibri"/>
                <a:cs typeface="Calibri"/>
              </a:rPr>
              <a:t>Unternehmen</a:t>
            </a:r>
            <a:r>
              <a:rPr lang="de-DE" sz="900" dirty="0" err="1" smtClean="0">
                <a:solidFill>
                  <a:srgbClr val="FFFFFF"/>
                </a:solidFill>
                <a:latin typeface="Calibri"/>
                <a:cs typeface="Calibri"/>
              </a:rPr>
              <a:t>sanalyse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46" name="Abgerundetes Rechteck 245"/>
          <p:cNvSpPr/>
          <p:nvPr/>
        </p:nvSpPr>
        <p:spPr>
          <a:xfrm>
            <a:off x="2871905" y="4666913"/>
            <a:ext cx="6287113" cy="413084"/>
          </a:xfrm>
          <a:prstGeom prst="roundRect">
            <a:avLst/>
          </a:prstGeom>
          <a:solidFill>
            <a:srgbClr val="C501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solidFill>
                <a:srgbClr val="000000"/>
              </a:solidFill>
              <a:latin typeface="Calibri"/>
              <a:cs typeface="Calibri"/>
            </a:endParaRPr>
          </a:p>
        </p:txBody>
      </p:sp>
      <p:grpSp>
        <p:nvGrpSpPr>
          <p:cNvPr id="252" name="Gruppierung 251"/>
          <p:cNvGrpSpPr/>
          <p:nvPr/>
        </p:nvGrpSpPr>
        <p:grpSpPr>
          <a:xfrm>
            <a:off x="2935088" y="4711268"/>
            <a:ext cx="323953" cy="324374"/>
            <a:chOff x="4549142" y="4855405"/>
            <a:chExt cx="323953" cy="324374"/>
          </a:xfrm>
        </p:grpSpPr>
        <p:pic>
          <p:nvPicPr>
            <p:cNvPr id="248" name="Bild 247" descr="Icons-Werkzeuge65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6981" y="4873455"/>
              <a:ext cx="288274" cy="288274"/>
            </a:xfrm>
            <a:prstGeom prst="rect">
              <a:avLst/>
            </a:prstGeom>
          </p:spPr>
        </p:pic>
        <p:sp>
          <p:nvSpPr>
            <p:cNvPr id="250" name="Abgerundetes Rechteck 249"/>
            <p:cNvSpPr>
              <a:spLocks noChangeAspect="1"/>
            </p:cNvSpPr>
            <p:nvPr/>
          </p:nvSpPr>
          <p:spPr>
            <a:xfrm>
              <a:off x="4549142" y="4855405"/>
              <a:ext cx="323953" cy="324374"/>
            </a:xfrm>
            <a:prstGeom prst="roundRect">
              <a:avLst/>
            </a:prstGeom>
            <a:noFill/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</p:grpSp>
      <p:sp>
        <p:nvSpPr>
          <p:cNvPr id="95" name="object 101"/>
          <p:cNvSpPr txBox="1"/>
          <p:nvPr/>
        </p:nvSpPr>
        <p:spPr>
          <a:xfrm>
            <a:off x="3605125" y="4808053"/>
            <a:ext cx="482067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45770">
              <a:lnSpc>
                <a:spcPct val="100000"/>
              </a:lnSpc>
            </a:pPr>
            <a:r>
              <a:rPr sz="900" dirty="0" smtClean="0">
                <a:solidFill>
                  <a:srgbClr val="FFFFFF"/>
                </a:solidFill>
                <a:latin typeface="Calibri"/>
                <a:cs typeface="Calibri"/>
              </a:rPr>
              <a:t>Potenzialent</a:t>
            </a:r>
            <a:r>
              <a:rPr sz="900" spc="-15" dirty="0" smtClean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900" dirty="0" smtClean="0">
                <a:solidFill>
                  <a:srgbClr val="FFFFFF"/>
                </a:solidFill>
                <a:latin typeface="Calibri"/>
                <a:cs typeface="Calibri"/>
              </a:rPr>
              <a:t>altung</a:t>
            </a:r>
            <a:r>
              <a:rPr sz="9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(HBDI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-W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orkshop),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-20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erhaltensleitbild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(und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Führungsgrundsätz</a:t>
            </a:r>
            <a:r>
              <a:rPr sz="900" spc="1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44" name="object 50"/>
          <p:cNvSpPr txBox="1"/>
          <p:nvPr/>
        </p:nvSpPr>
        <p:spPr>
          <a:xfrm>
            <a:off x="1324666" y="4808053"/>
            <a:ext cx="96324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Nutzung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900" spc="-3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-Digital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45" name="object 51"/>
          <p:cNvSpPr/>
          <p:nvPr/>
        </p:nvSpPr>
        <p:spPr>
          <a:xfrm>
            <a:off x="691295" y="4675131"/>
            <a:ext cx="442715" cy="371166"/>
          </a:xfrm>
          <a:custGeom>
            <a:avLst/>
            <a:gdLst/>
            <a:ahLst/>
            <a:cxnLst/>
            <a:rect l="l" t="t" r="r" b="b"/>
            <a:pathLst>
              <a:path w="314325" h="263525">
                <a:moveTo>
                  <a:pt x="313778" y="0"/>
                </a:moveTo>
                <a:lnTo>
                  <a:pt x="264617" y="0"/>
                </a:lnTo>
                <a:lnTo>
                  <a:pt x="0" y="263525"/>
                </a:lnTo>
                <a:lnTo>
                  <a:pt x="98666" y="263525"/>
                </a:lnTo>
                <a:lnTo>
                  <a:pt x="313778" y="49504"/>
                </a:lnTo>
                <a:lnTo>
                  <a:pt x="31377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grpSp>
        <p:nvGrpSpPr>
          <p:cNvPr id="253" name="Gruppierung 252"/>
          <p:cNvGrpSpPr/>
          <p:nvPr/>
        </p:nvGrpSpPr>
        <p:grpSpPr>
          <a:xfrm>
            <a:off x="751574" y="1616513"/>
            <a:ext cx="323953" cy="324374"/>
            <a:chOff x="1580023" y="2620368"/>
            <a:chExt cx="323953" cy="324374"/>
          </a:xfrm>
        </p:grpSpPr>
        <p:sp>
          <p:nvSpPr>
            <p:cNvPr id="254" name="Abgerundetes Rechteck 253"/>
            <p:cNvSpPr>
              <a:spLocks noChangeAspect="1"/>
            </p:cNvSpPr>
            <p:nvPr/>
          </p:nvSpPr>
          <p:spPr>
            <a:xfrm>
              <a:off x="1580023" y="2620368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55" name="Bild 254" descr="Icons-Werkzeuge8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7862" y="2638418"/>
              <a:ext cx="288274" cy="288274"/>
            </a:xfrm>
            <a:prstGeom prst="rect">
              <a:avLst/>
            </a:prstGeom>
          </p:spPr>
        </p:pic>
      </p:grpSp>
      <p:sp>
        <p:nvSpPr>
          <p:cNvPr id="25" name="object 31"/>
          <p:cNvSpPr txBox="1"/>
          <p:nvPr/>
        </p:nvSpPr>
        <p:spPr>
          <a:xfrm>
            <a:off x="1206359" y="1712870"/>
            <a:ext cx="1387068" cy="129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3505" marR="5080" indent="-91440">
              <a:lnSpc>
                <a:spcPts val="1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Jahrezielplanung vorbereiten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8" name="object 34"/>
          <p:cNvSpPr txBox="1"/>
          <p:nvPr/>
        </p:nvSpPr>
        <p:spPr>
          <a:xfrm>
            <a:off x="3095109" y="2347262"/>
            <a:ext cx="1281637" cy="5216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1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WORKSHOP</a:t>
            </a:r>
            <a:endParaRPr sz="900" dirty="0">
              <a:latin typeface="Calibri"/>
              <a:cs typeface="Calibri"/>
            </a:endParaRPr>
          </a:p>
          <a:p>
            <a:pPr marL="12700" marR="5080" algn="ctr">
              <a:lnSpc>
                <a:spcPts val="1000"/>
              </a:lnSpc>
              <a:spcBef>
                <a:spcPts val="40"/>
              </a:spcBef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Jahreszielplanung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mit Führungskräften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und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gg</a:t>
            </a:r>
            <a:r>
              <a:rPr sz="900" spc="-3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endParaRPr sz="900" dirty="0">
              <a:latin typeface="Calibri"/>
              <a:cs typeface="Calibri"/>
            </a:endParaRPr>
          </a:p>
          <a:p>
            <a:pPr algn="ctr">
              <a:lnSpc>
                <a:spcPts val="969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Mitarbeitern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9" name="object 35"/>
          <p:cNvSpPr txBox="1"/>
          <p:nvPr/>
        </p:nvSpPr>
        <p:spPr>
          <a:xfrm>
            <a:off x="3267981" y="3058317"/>
            <a:ext cx="937303" cy="523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635" algn="ctr">
              <a:lnSpc>
                <a:spcPts val="1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Umsetzung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der Jahreszielplanung als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Dokument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und Illustration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40" name="object 46"/>
          <p:cNvSpPr txBox="1"/>
          <p:nvPr/>
        </p:nvSpPr>
        <p:spPr>
          <a:xfrm>
            <a:off x="817713" y="3177059"/>
            <a:ext cx="1776719" cy="3928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1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Ausbildung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der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Mitarbeiter</a:t>
            </a:r>
            <a:endParaRPr sz="900" dirty="0">
              <a:latin typeface="Calibri"/>
              <a:cs typeface="Calibri"/>
            </a:endParaRPr>
          </a:p>
          <a:p>
            <a:pPr marL="12065" marR="5080" algn="ctr">
              <a:lnSpc>
                <a:spcPts val="1000"/>
              </a:lnSpc>
              <a:spcBef>
                <a:spcPts val="40"/>
              </a:spcBef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dem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Seminar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Unternehmer</a:t>
            </a:r>
            <a:r>
              <a:rPr sz="900" i="1" dirty="0">
                <a:solidFill>
                  <a:srgbClr val="FFFFFF"/>
                </a:solidFill>
                <a:latin typeface="Calibri"/>
                <a:cs typeface="Calibri"/>
              </a:rPr>
              <a:t>Energie</a:t>
            </a:r>
            <a:r>
              <a:rPr sz="900" i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für Mitarbeiter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(Mitarbeiter</a:t>
            </a:r>
            <a:r>
              <a:rPr sz="900" i="1" dirty="0">
                <a:solidFill>
                  <a:srgbClr val="FFFFFF"/>
                </a:solidFill>
                <a:latin typeface="Calibri"/>
                <a:cs typeface="Calibri"/>
              </a:rPr>
              <a:t>Energie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41" name="object 47"/>
          <p:cNvSpPr/>
          <p:nvPr/>
        </p:nvSpPr>
        <p:spPr>
          <a:xfrm>
            <a:off x="1450174" y="2694576"/>
            <a:ext cx="442715" cy="371166"/>
          </a:xfrm>
          <a:custGeom>
            <a:avLst/>
            <a:gdLst/>
            <a:ahLst/>
            <a:cxnLst/>
            <a:rect l="l" t="t" r="r" b="b"/>
            <a:pathLst>
              <a:path w="314325" h="263525">
                <a:moveTo>
                  <a:pt x="313778" y="0"/>
                </a:moveTo>
                <a:lnTo>
                  <a:pt x="264617" y="0"/>
                </a:lnTo>
                <a:lnTo>
                  <a:pt x="0" y="263525"/>
                </a:lnTo>
                <a:lnTo>
                  <a:pt x="98666" y="263525"/>
                </a:lnTo>
                <a:lnTo>
                  <a:pt x="313778" y="49504"/>
                </a:lnTo>
                <a:lnTo>
                  <a:pt x="313778" y="0"/>
                </a:lnTo>
                <a:close/>
              </a:path>
            </a:pathLst>
          </a:custGeom>
          <a:solidFill>
            <a:srgbClr val="D71920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cxnSp>
        <p:nvCxnSpPr>
          <p:cNvPr id="262" name="Gerade Verbindung 261"/>
          <p:cNvCxnSpPr/>
          <p:nvPr/>
        </p:nvCxnSpPr>
        <p:spPr>
          <a:xfrm flipV="1">
            <a:off x="457200" y="6172885"/>
            <a:ext cx="8868890" cy="500"/>
          </a:xfrm>
          <a:prstGeom prst="line">
            <a:avLst/>
          </a:prstGeom>
          <a:ln w="76200" cmpd="sng">
            <a:solidFill>
              <a:srgbClr val="FFFFFF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3" name="object 34"/>
          <p:cNvSpPr/>
          <p:nvPr/>
        </p:nvSpPr>
        <p:spPr>
          <a:xfrm>
            <a:off x="9326090" y="6074562"/>
            <a:ext cx="168142" cy="194079"/>
          </a:xfrm>
          <a:custGeom>
            <a:avLst/>
            <a:gdLst/>
            <a:ahLst/>
            <a:cxnLst/>
            <a:rect l="l" t="t" r="r" b="b"/>
            <a:pathLst>
              <a:path w="119379" h="137795">
                <a:moveTo>
                  <a:pt x="0" y="0"/>
                </a:moveTo>
                <a:lnTo>
                  <a:pt x="0" y="137541"/>
                </a:lnTo>
                <a:lnTo>
                  <a:pt x="119100" y="68770"/>
                </a:lnTo>
                <a:lnTo>
                  <a:pt x="0" y="0"/>
                </a:lnTo>
                <a:close/>
              </a:path>
            </a:pathLst>
          </a:custGeom>
          <a:solidFill>
            <a:srgbClr val="A7A9AC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264" name="object 33"/>
          <p:cNvSpPr/>
          <p:nvPr/>
        </p:nvSpPr>
        <p:spPr>
          <a:xfrm flipV="1">
            <a:off x="528141" y="6121584"/>
            <a:ext cx="8844459" cy="51801"/>
          </a:xfrm>
          <a:custGeom>
            <a:avLst/>
            <a:gdLst/>
            <a:ahLst/>
            <a:cxnLst/>
            <a:rect l="l" t="t" r="r" b="b"/>
            <a:pathLst>
              <a:path w="6306184">
                <a:moveTo>
                  <a:pt x="0" y="0"/>
                </a:moveTo>
                <a:lnTo>
                  <a:pt x="6306070" y="0"/>
                </a:lnTo>
              </a:path>
            </a:pathLst>
          </a:custGeom>
          <a:ln w="11226">
            <a:solidFill>
              <a:srgbClr val="A7A9AC"/>
            </a:solidFill>
          </a:ln>
          <a:effectLst/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pic>
        <p:nvPicPr>
          <p:cNvPr id="265" name="Bild 264" descr="Gruppe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776" y="1633908"/>
            <a:ext cx="770923" cy="448631"/>
          </a:xfrm>
          <a:prstGeom prst="rect">
            <a:avLst/>
          </a:prstGeom>
        </p:spPr>
      </p:pic>
      <p:pic>
        <p:nvPicPr>
          <p:cNvPr id="3" name="Bild 2" descr="gruen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570" y="3339058"/>
            <a:ext cx="323997" cy="323997"/>
          </a:xfrm>
          <a:prstGeom prst="rect">
            <a:avLst/>
          </a:prstGeom>
        </p:spPr>
      </p:pic>
      <p:sp>
        <p:nvSpPr>
          <p:cNvPr id="115" name="object 102"/>
          <p:cNvSpPr/>
          <p:nvPr/>
        </p:nvSpPr>
        <p:spPr>
          <a:xfrm>
            <a:off x="786672" y="5583446"/>
            <a:ext cx="8050253" cy="0"/>
          </a:xfrm>
          <a:custGeom>
            <a:avLst/>
            <a:gdLst/>
            <a:ahLst/>
            <a:cxnLst/>
            <a:rect l="l" t="t" r="r" b="b"/>
            <a:pathLst>
              <a:path w="5715635">
                <a:moveTo>
                  <a:pt x="0" y="0"/>
                </a:moveTo>
                <a:lnTo>
                  <a:pt x="5715279" y="0"/>
                </a:lnTo>
              </a:path>
            </a:pathLst>
          </a:custGeom>
          <a:ln w="11226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116" name="Abgerundetes Rechteck 115"/>
          <p:cNvSpPr/>
          <p:nvPr/>
        </p:nvSpPr>
        <p:spPr>
          <a:xfrm>
            <a:off x="625461" y="5282586"/>
            <a:ext cx="1274432" cy="586707"/>
          </a:xfrm>
          <a:prstGeom prst="roundRect">
            <a:avLst/>
          </a:prstGeom>
          <a:solidFill>
            <a:srgbClr val="9698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18" name="object 105"/>
          <p:cNvSpPr txBox="1"/>
          <p:nvPr/>
        </p:nvSpPr>
        <p:spPr>
          <a:xfrm>
            <a:off x="993238" y="5592115"/>
            <a:ext cx="53483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Kreis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30" dirty="0" smtClean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900" b="1" spc="55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endParaRPr sz="900" dirty="0">
              <a:latin typeface="Calibri"/>
              <a:cs typeface="Calibri"/>
            </a:endParaRPr>
          </a:p>
        </p:txBody>
      </p:sp>
      <p:pic>
        <p:nvPicPr>
          <p:cNvPr id="119" name="Bild 118" descr="UEK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920" y="5256433"/>
            <a:ext cx="662695" cy="662695"/>
          </a:xfrm>
          <a:prstGeom prst="rect">
            <a:avLst/>
          </a:prstGeom>
        </p:spPr>
      </p:pic>
      <p:pic>
        <p:nvPicPr>
          <p:cNvPr id="120" name="Bild 119" descr="UEK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720" y="5256433"/>
            <a:ext cx="662695" cy="662695"/>
          </a:xfrm>
          <a:prstGeom prst="rect">
            <a:avLst/>
          </a:prstGeom>
        </p:spPr>
      </p:pic>
      <p:pic>
        <p:nvPicPr>
          <p:cNvPr id="121" name="Bild 120" descr="UEK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320" y="5256433"/>
            <a:ext cx="662695" cy="662695"/>
          </a:xfrm>
          <a:prstGeom prst="rect">
            <a:avLst/>
          </a:prstGeom>
        </p:spPr>
      </p:pic>
      <p:pic>
        <p:nvPicPr>
          <p:cNvPr id="122" name="Bild 121" descr="UEK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120" y="5256433"/>
            <a:ext cx="662695" cy="662695"/>
          </a:xfrm>
          <a:prstGeom prst="rect">
            <a:avLst/>
          </a:prstGeom>
        </p:spPr>
      </p:pic>
      <p:pic>
        <p:nvPicPr>
          <p:cNvPr id="123" name="Bild 122" descr="UEK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521" y="5256433"/>
            <a:ext cx="662695" cy="662695"/>
          </a:xfrm>
          <a:prstGeom prst="rect">
            <a:avLst/>
          </a:prstGeom>
        </p:spPr>
      </p:pic>
      <p:sp>
        <p:nvSpPr>
          <p:cNvPr id="86" name="object 104"/>
          <p:cNvSpPr txBox="1"/>
          <p:nvPr/>
        </p:nvSpPr>
        <p:spPr>
          <a:xfrm>
            <a:off x="715151" y="5413311"/>
            <a:ext cx="108401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Unternehmer</a:t>
            </a:r>
            <a:r>
              <a:rPr sz="900" i="1" dirty="0">
                <a:solidFill>
                  <a:srgbClr val="FFFFFF"/>
                </a:solidFill>
                <a:latin typeface="Calibri"/>
                <a:cs typeface="Calibri"/>
              </a:rPr>
              <a:t>Energie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87" name="object 35"/>
          <p:cNvSpPr txBox="1"/>
          <p:nvPr/>
        </p:nvSpPr>
        <p:spPr>
          <a:xfrm>
            <a:off x="999126" y="6351777"/>
            <a:ext cx="475738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7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88" name="object 36"/>
          <p:cNvSpPr txBox="1"/>
          <p:nvPr/>
        </p:nvSpPr>
        <p:spPr>
          <a:xfrm>
            <a:off x="2462513" y="6351777"/>
            <a:ext cx="487508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8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89" name="object 37"/>
          <p:cNvSpPr txBox="1"/>
          <p:nvPr/>
        </p:nvSpPr>
        <p:spPr>
          <a:xfrm>
            <a:off x="3929771" y="6351777"/>
            <a:ext cx="483792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9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90" name="object 38"/>
          <p:cNvSpPr txBox="1"/>
          <p:nvPr/>
        </p:nvSpPr>
        <p:spPr>
          <a:xfrm>
            <a:off x="5397020" y="6351777"/>
            <a:ext cx="571395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10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91" name="object 39"/>
          <p:cNvSpPr txBox="1"/>
          <p:nvPr/>
        </p:nvSpPr>
        <p:spPr>
          <a:xfrm>
            <a:off x="6848464" y="6351777"/>
            <a:ext cx="638185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11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92" name="object 40"/>
          <p:cNvSpPr txBox="1"/>
          <p:nvPr/>
        </p:nvSpPr>
        <p:spPr>
          <a:xfrm>
            <a:off x="8310512" y="6351777"/>
            <a:ext cx="588704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12</a:t>
            </a:r>
            <a:endParaRPr sz="105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8460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Abgerundetes Rechteck 122"/>
          <p:cNvSpPr/>
          <p:nvPr/>
        </p:nvSpPr>
        <p:spPr>
          <a:xfrm>
            <a:off x="6386969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20" name="Abgerundetes Rechteck 119"/>
          <p:cNvSpPr/>
          <p:nvPr/>
        </p:nvSpPr>
        <p:spPr>
          <a:xfrm>
            <a:off x="7852370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80" name="Ecken des Rechtecks auf der gleichen Seite abrunden 179"/>
          <p:cNvSpPr/>
          <p:nvPr/>
        </p:nvSpPr>
        <p:spPr>
          <a:xfrm>
            <a:off x="6386969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81" name="Ecken des Rechtecks auf der gleichen Seite abrunden 180"/>
          <p:cNvSpPr/>
          <p:nvPr/>
        </p:nvSpPr>
        <p:spPr>
          <a:xfrm>
            <a:off x="7852370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93" name="Abgerundetes Rechteck 192"/>
          <p:cNvSpPr/>
          <p:nvPr/>
        </p:nvSpPr>
        <p:spPr>
          <a:xfrm>
            <a:off x="6749905" y="1449535"/>
            <a:ext cx="2427962" cy="468000"/>
          </a:xfrm>
          <a:prstGeom prst="roundRect">
            <a:avLst/>
          </a:prstGeom>
          <a:solidFill>
            <a:srgbClr val="0D66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26" name="Abgerundetes Rechteck 125"/>
          <p:cNvSpPr/>
          <p:nvPr/>
        </p:nvSpPr>
        <p:spPr>
          <a:xfrm>
            <a:off x="4921569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29" name="Abgerundetes Rechteck 128"/>
          <p:cNvSpPr/>
          <p:nvPr/>
        </p:nvSpPr>
        <p:spPr>
          <a:xfrm>
            <a:off x="3456169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32" name="Abgerundetes Rechteck 131"/>
          <p:cNvSpPr/>
          <p:nvPr/>
        </p:nvSpPr>
        <p:spPr>
          <a:xfrm>
            <a:off x="1990769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79" name="Ecken des Rechtecks auf der gleichen Seite abrunden 178"/>
          <p:cNvSpPr/>
          <p:nvPr/>
        </p:nvSpPr>
        <p:spPr>
          <a:xfrm>
            <a:off x="4921569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76" name="Ecken des Rechtecks auf der gleichen Seite abrunden 175"/>
          <p:cNvSpPr/>
          <p:nvPr/>
        </p:nvSpPr>
        <p:spPr>
          <a:xfrm>
            <a:off x="3456169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75" name="Ecken des Rechtecks auf der gleichen Seite abrunden 174"/>
          <p:cNvSpPr/>
          <p:nvPr/>
        </p:nvSpPr>
        <p:spPr>
          <a:xfrm>
            <a:off x="1990769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82" name="Abgerundetes Rechteck 181"/>
          <p:cNvSpPr/>
          <p:nvPr/>
        </p:nvSpPr>
        <p:spPr>
          <a:xfrm>
            <a:off x="3039584" y="1449535"/>
            <a:ext cx="3672000" cy="468000"/>
          </a:xfrm>
          <a:prstGeom prst="roundRect">
            <a:avLst/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15" name="Abgerundetes Rechteck 114"/>
          <p:cNvSpPr/>
          <p:nvPr/>
        </p:nvSpPr>
        <p:spPr>
          <a:xfrm>
            <a:off x="521497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74" name="Ecken des Rechtecks auf der gleichen Seite abrunden 173"/>
          <p:cNvSpPr/>
          <p:nvPr/>
        </p:nvSpPr>
        <p:spPr>
          <a:xfrm>
            <a:off x="521497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64" name="Abgerundetes Rechteck 163"/>
          <p:cNvSpPr/>
          <p:nvPr/>
        </p:nvSpPr>
        <p:spPr>
          <a:xfrm>
            <a:off x="625461" y="3699933"/>
            <a:ext cx="2177399" cy="1315501"/>
          </a:xfrm>
          <a:prstGeom prst="roundRect">
            <a:avLst>
              <a:gd name="adj" fmla="val 8811"/>
            </a:avLst>
          </a:prstGeom>
          <a:solidFill>
            <a:srgbClr val="0D66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171" name="Gruppierung 170"/>
          <p:cNvGrpSpPr/>
          <p:nvPr/>
        </p:nvGrpSpPr>
        <p:grpSpPr>
          <a:xfrm>
            <a:off x="1570052" y="3943520"/>
            <a:ext cx="323953" cy="324374"/>
            <a:chOff x="814710" y="3942457"/>
            <a:chExt cx="323953" cy="324374"/>
          </a:xfrm>
        </p:grpSpPr>
        <p:sp>
          <p:nvSpPr>
            <p:cNvPr id="169" name="Abgerundetes Rechteck 168"/>
            <p:cNvSpPr>
              <a:spLocks noChangeAspect="1"/>
            </p:cNvSpPr>
            <p:nvPr/>
          </p:nvSpPr>
          <p:spPr>
            <a:xfrm>
              <a:off x="814710" y="3942457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65" name="Bild 164" descr="Icons-Werkzeuge3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2549" y="3960507"/>
              <a:ext cx="288274" cy="288274"/>
            </a:xfrm>
            <a:prstGeom prst="rect">
              <a:avLst/>
            </a:prstGeom>
          </p:spPr>
        </p:pic>
      </p:grpSp>
      <p:sp>
        <p:nvSpPr>
          <p:cNvPr id="163" name="Abgerundetes Rechteck 162"/>
          <p:cNvSpPr/>
          <p:nvPr/>
        </p:nvSpPr>
        <p:spPr>
          <a:xfrm>
            <a:off x="625461" y="1424680"/>
            <a:ext cx="2177399" cy="2194141"/>
          </a:xfrm>
          <a:prstGeom prst="roundRect">
            <a:avLst>
              <a:gd name="adj" fmla="val 5169"/>
            </a:avLst>
          </a:prstGeom>
          <a:solidFill>
            <a:srgbClr val="0D66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25" name="object 31"/>
          <p:cNvSpPr txBox="1"/>
          <p:nvPr/>
        </p:nvSpPr>
        <p:spPr>
          <a:xfrm>
            <a:off x="1134427" y="2195472"/>
            <a:ext cx="145290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WORKSHOP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Management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6" name="object 32"/>
          <p:cNvSpPr txBox="1"/>
          <p:nvPr/>
        </p:nvSpPr>
        <p:spPr>
          <a:xfrm>
            <a:off x="1013057" y="2699205"/>
            <a:ext cx="1450562" cy="523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ts val="1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Organisationskonzept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10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QM) Einführung Qualitätsmanagement Qualitätszirkel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54" name="object 60"/>
          <p:cNvSpPr txBox="1"/>
          <p:nvPr/>
        </p:nvSpPr>
        <p:spPr>
          <a:xfrm>
            <a:off x="5691643" y="4144334"/>
            <a:ext cx="93014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Einarbeitungsplan</a:t>
            </a:r>
            <a:endParaRPr sz="900">
              <a:latin typeface="Calibri"/>
              <a:cs typeface="Calibri"/>
            </a:endParaRPr>
          </a:p>
        </p:txBody>
      </p:sp>
      <p:sp>
        <p:nvSpPr>
          <p:cNvPr id="75" name="object 81"/>
          <p:cNvSpPr txBox="1"/>
          <p:nvPr/>
        </p:nvSpPr>
        <p:spPr>
          <a:xfrm>
            <a:off x="7213969" y="1552730"/>
            <a:ext cx="1917420" cy="261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2405" marR="5080" indent="-180340">
              <a:lnSpc>
                <a:spcPts val="1000"/>
              </a:lnSpc>
            </a:pP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ontinuierlicher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-20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erbe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serungsproze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s (Ideenblatt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und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Inno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ation)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83" name="object 89"/>
          <p:cNvSpPr txBox="1"/>
          <p:nvPr/>
        </p:nvSpPr>
        <p:spPr>
          <a:xfrm>
            <a:off x="4342498" y="1600364"/>
            <a:ext cx="104886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Kundenbegeisterung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17" name="object 52"/>
          <p:cNvSpPr txBox="1"/>
          <p:nvPr/>
        </p:nvSpPr>
        <p:spPr>
          <a:xfrm>
            <a:off x="575702" y="519785"/>
            <a:ext cx="2671746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40" dirty="0">
                <a:solidFill>
                  <a:srgbClr val="A7A9AC"/>
                </a:solidFill>
                <a:latin typeface="Calibri"/>
                <a:cs typeface="Calibri"/>
              </a:rPr>
              <a:t>J</a:t>
            </a:r>
            <a:r>
              <a:rPr sz="4000" spc="20" dirty="0">
                <a:solidFill>
                  <a:srgbClr val="A7A9AC"/>
                </a:solidFill>
                <a:latin typeface="Calibri"/>
                <a:cs typeface="Calibri"/>
              </a:rPr>
              <a:t>a</a:t>
            </a:r>
            <a:r>
              <a:rPr sz="4000" spc="15" dirty="0">
                <a:solidFill>
                  <a:srgbClr val="A7A9AC"/>
                </a:solidFill>
                <a:latin typeface="Calibri"/>
                <a:cs typeface="Calibri"/>
              </a:rPr>
              <a:t>h</a:t>
            </a:r>
            <a:r>
              <a:rPr sz="4000" dirty="0">
                <a:solidFill>
                  <a:srgbClr val="A7A9AC"/>
                </a:solidFill>
                <a:latin typeface="Calibri"/>
                <a:cs typeface="Calibri"/>
              </a:rPr>
              <a:t>r</a:t>
            </a:r>
            <a:r>
              <a:rPr sz="4000" spc="240" dirty="0">
                <a:solidFill>
                  <a:srgbClr val="A7A9AC"/>
                </a:solidFill>
                <a:latin typeface="Calibri"/>
                <a:cs typeface="Calibri"/>
              </a:rPr>
              <a:t> </a:t>
            </a:r>
            <a:r>
              <a:rPr lang="de-DE" sz="4000" dirty="0" smtClean="0">
                <a:solidFill>
                  <a:srgbClr val="A7A9AC"/>
                </a:solidFill>
                <a:latin typeface="Calibri"/>
                <a:cs typeface="Calibri"/>
              </a:rPr>
              <a:t>2</a:t>
            </a:r>
            <a:endParaRPr sz="4000" dirty="0">
              <a:latin typeface="Calibri"/>
              <a:cs typeface="Calibri"/>
            </a:endParaRPr>
          </a:p>
        </p:txBody>
      </p:sp>
      <p:cxnSp>
        <p:nvCxnSpPr>
          <p:cNvPr id="141" name="Gerade Verbindung 140"/>
          <p:cNvCxnSpPr/>
          <p:nvPr/>
        </p:nvCxnSpPr>
        <p:spPr>
          <a:xfrm flipV="1">
            <a:off x="457200" y="6172885"/>
            <a:ext cx="8868890" cy="500"/>
          </a:xfrm>
          <a:prstGeom prst="line">
            <a:avLst/>
          </a:prstGeom>
          <a:ln w="76200" cmpd="sng">
            <a:solidFill>
              <a:srgbClr val="FFFFFF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2" name="object 34"/>
          <p:cNvSpPr/>
          <p:nvPr/>
        </p:nvSpPr>
        <p:spPr>
          <a:xfrm>
            <a:off x="9326090" y="6074562"/>
            <a:ext cx="168142" cy="194079"/>
          </a:xfrm>
          <a:custGeom>
            <a:avLst/>
            <a:gdLst/>
            <a:ahLst/>
            <a:cxnLst/>
            <a:rect l="l" t="t" r="r" b="b"/>
            <a:pathLst>
              <a:path w="119379" h="137795">
                <a:moveTo>
                  <a:pt x="0" y="0"/>
                </a:moveTo>
                <a:lnTo>
                  <a:pt x="0" y="137541"/>
                </a:lnTo>
                <a:lnTo>
                  <a:pt x="119100" y="68770"/>
                </a:lnTo>
                <a:lnTo>
                  <a:pt x="0" y="0"/>
                </a:lnTo>
                <a:close/>
              </a:path>
            </a:pathLst>
          </a:custGeom>
          <a:solidFill>
            <a:srgbClr val="A7A9AC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143" name="object 33"/>
          <p:cNvSpPr/>
          <p:nvPr/>
        </p:nvSpPr>
        <p:spPr>
          <a:xfrm flipV="1">
            <a:off x="528141" y="6121584"/>
            <a:ext cx="8844459" cy="51801"/>
          </a:xfrm>
          <a:custGeom>
            <a:avLst/>
            <a:gdLst/>
            <a:ahLst/>
            <a:cxnLst/>
            <a:rect l="l" t="t" r="r" b="b"/>
            <a:pathLst>
              <a:path w="6306184">
                <a:moveTo>
                  <a:pt x="0" y="0"/>
                </a:moveTo>
                <a:lnTo>
                  <a:pt x="6306070" y="0"/>
                </a:lnTo>
              </a:path>
            </a:pathLst>
          </a:custGeom>
          <a:ln w="11226">
            <a:solidFill>
              <a:srgbClr val="A7A9AC"/>
            </a:solidFill>
          </a:ln>
          <a:effectLst/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pic>
        <p:nvPicPr>
          <p:cNvPr id="2" name="Bild 1" descr="Grupp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690" y="1620245"/>
            <a:ext cx="644264" cy="374923"/>
          </a:xfrm>
          <a:prstGeom prst="rect">
            <a:avLst/>
          </a:prstGeom>
        </p:spPr>
      </p:pic>
      <p:sp>
        <p:nvSpPr>
          <p:cNvPr id="172" name="object 75"/>
          <p:cNvSpPr txBox="1"/>
          <p:nvPr/>
        </p:nvSpPr>
        <p:spPr>
          <a:xfrm>
            <a:off x="1379637" y="4446404"/>
            <a:ext cx="70478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de-DE" sz="900" dirty="0" smtClean="0">
                <a:solidFill>
                  <a:srgbClr val="FFFFFF"/>
                </a:solidFill>
                <a:latin typeface="Calibri"/>
                <a:cs typeface="Calibri"/>
              </a:rPr>
              <a:t>Organigramm</a:t>
            </a:r>
            <a:endParaRPr sz="900" dirty="0">
              <a:latin typeface="Calibri"/>
              <a:cs typeface="Calibri"/>
            </a:endParaRPr>
          </a:p>
        </p:txBody>
      </p:sp>
      <p:grpSp>
        <p:nvGrpSpPr>
          <p:cNvPr id="187" name="Gruppierung 186"/>
          <p:cNvGrpSpPr/>
          <p:nvPr/>
        </p:nvGrpSpPr>
        <p:grpSpPr>
          <a:xfrm>
            <a:off x="3114600" y="1521348"/>
            <a:ext cx="323953" cy="324374"/>
            <a:chOff x="3674936" y="1946970"/>
            <a:chExt cx="323953" cy="324374"/>
          </a:xfrm>
        </p:grpSpPr>
        <p:sp>
          <p:nvSpPr>
            <p:cNvPr id="184" name="Abgerundetes Rechteck 183"/>
            <p:cNvSpPr>
              <a:spLocks noChangeAspect="1"/>
            </p:cNvSpPr>
            <p:nvPr/>
          </p:nvSpPr>
          <p:spPr>
            <a:xfrm>
              <a:off x="3674936" y="1946970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86" name="Bild 185" descr="Icons-Werkzeuge26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92775" y="1965020"/>
              <a:ext cx="288274" cy="288274"/>
            </a:xfrm>
            <a:prstGeom prst="rect">
              <a:avLst/>
            </a:prstGeom>
          </p:spPr>
        </p:pic>
      </p:grpSp>
      <p:grpSp>
        <p:nvGrpSpPr>
          <p:cNvPr id="194" name="Gruppierung 193"/>
          <p:cNvGrpSpPr/>
          <p:nvPr/>
        </p:nvGrpSpPr>
        <p:grpSpPr>
          <a:xfrm>
            <a:off x="6823044" y="1523794"/>
            <a:ext cx="323953" cy="324374"/>
            <a:chOff x="6186506" y="1556491"/>
            <a:chExt cx="323953" cy="324374"/>
          </a:xfrm>
        </p:grpSpPr>
        <p:sp>
          <p:nvSpPr>
            <p:cNvPr id="191" name="Abgerundetes Rechteck 190"/>
            <p:cNvSpPr>
              <a:spLocks noChangeAspect="1"/>
            </p:cNvSpPr>
            <p:nvPr/>
          </p:nvSpPr>
          <p:spPr>
            <a:xfrm>
              <a:off x="6186506" y="1556491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88" name="Bild 187" descr="Icons-Werkzeuge37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4345" y="1574541"/>
              <a:ext cx="288274" cy="288274"/>
            </a:xfrm>
            <a:prstGeom prst="rect">
              <a:avLst/>
            </a:prstGeom>
          </p:spPr>
        </p:pic>
      </p:grpSp>
      <p:sp>
        <p:nvSpPr>
          <p:cNvPr id="195" name="Abgerundetes Rechteck 194"/>
          <p:cNvSpPr/>
          <p:nvPr/>
        </p:nvSpPr>
        <p:spPr>
          <a:xfrm>
            <a:off x="3039583" y="1965852"/>
            <a:ext cx="6138283" cy="468000"/>
          </a:xfrm>
          <a:prstGeom prst="roundRect">
            <a:avLst/>
          </a:prstGeom>
          <a:solidFill>
            <a:srgbClr val="0D66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200" name="Gruppierung 199"/>
          <p:cNvGrpSpPr/>
          <p:nvPr/>
        </p:nvGrpSpPr>
        <p:grpSpPr>
          <a:xfrm>
            <a:off x="3114600" y="2037665"/>
            <a:ext cx="323953" cy="324374"/>
            <a:chOff x="3744249" y="2052741"/>
            <a:chExt cx="323953" cy="324374"/>
          </a:xfrm>
        </p:grpSpPr>
        <p:sp>
          <p:nvSpPr>
            <p:cNvPr id="197" name="Abgerundetes Rechteck 196"/>
            <p:cNvSpPr>
              <a:spLocks noChangeAspect="1"/>
            </p:cNvSpPr>
            <p:nvPr/>
          </p:nvSpPr>
          <p:spPr>
            <a:xfrm>
              <a:off x="3744249" y="2052741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99" name="Bild 198" descr="Icons-Werkzeuge33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2088" y="2070791"/>
              <a:ext cx="288274" cy="288274"/>
            </a:xfrm>
            <a:prstGeom prst="rect">
              <a:avLst/>
            </a:prstGeom>
          </p:spPr>
        </p:pic>
      </p:grpSp>
      <p:sp>
        <p:nvSpPr>
          <p:cNvPr id="69" name="object 75"/>
          <p:cNvSpPr txBox="1"/>
          <p:nvPr/>
        </p:nvSpPr>
        <p:spPr>
          <a:xfrm>
            <a:off x="5655703" y="2126222"/>
            <a:ext cx="90604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Au</a:t>
            </a:r>
            <a:r>
              <a:rPr sz="900" spc="-1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gabenplanung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01" name="Abgerundetes Rechteck 200"/>
          <p:cNvSpPr/>
          <p:nvPr/>
        </p:nvSpPr>
        <p:spPr>
          <a:xfrm>
            <a:off x="3039583" y="2482169"/>
            <a:ext cx="6138283" cy="468000"/>
          </a:xfrm>
          <a:prstGeom prst="roundRect">
            <a:avLst/>
          </a:prstGeom>
          <a:solidFill>
            <a:srgbClr val="C501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206" name="Gruppierung 205"/>
          <p:cNvGrpSpPr/>
          <p:nvPr/>
        </p:nvGrpSpPr>
        <p:grpSpPr>
          <a:xfrm>
            <a:off x="3114600" y="2553982"/>
            <a:ext cx="323953" cy="324374"/>
            <a:chOff x="3492831" y="2721470"/>
            <a:chExt cx="323953" cy="324374"/>
          </a:xfrm>
        </p:grpSpPr>
        <p:sp>
          <p:nvSpPr>
            <p:cNvPr id="203" name="Abgerundetes Rechteck 202"/>
            <p:cNvSpPr>
              <a:spLocks noChangeAspect="1"/>
            </p:cNvSpPr>
            <p:nvPr/>
          </p:nvSpPr>
          <p:spPr>
            <a:xfrm>
              <a:off x="3492831" y="2721470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05" name="Bild 204" descr="Icons-Werkzeuge57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0670" y="2739520"/>
              <a:ext cx="288274" cy="288274"/>
            </a:xfrm>
            <a:prstGeom prst="rect">
              <a:avLst/>
            </a:prstGeom>
          </p:spPr>
        </p:pic>
      </p:grpSp>
      <p:sp>
        <p:nvSpPr>
          <p:cNvPr id="44" name="object 50"/>
          <p:cNvSpPr txBox="1"/>
          <p:nvPr/>
        </p:nvSpPr>
        <p:spPr>
          <a:xfrm>
            <a:off x="5565098" y="2693478"/>
            <a:ext cx="108725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Mitarbeitermarketing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07" name="Abgerundetes Rechteck 206"/>
          <p:cNvSpPr/>
          <p:nvPr/>
        </p:nvSpPr>
        <p:spPr>
          <a:xfrm>
            <a:off x="3040552" y="2998486"/>
            <a:ext cx="6138283" cy="468000"/>
          </a:xfrm>
          <a:prstGeom prst="roundRect">
            <a:avLst/>
          </a:prstGeom>
          <a:solidFill>
            <a:srgbClr val="C501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212" name="Gruppierung 211"/>
          <p:cNvGrpSpPr/>
          <p:nvPr/>
        </p:nvGrpSpPr>
        <p:grpSpPr>
          <a:xfrm>
            <a:off x="3114600" y="3070299"/>
            <a:ext cx="323953" cy="324374"/>
            <a:chOff x="3723679" y="3216188"/>
            <a:chExt cx="323953" cy="324374"/>
          </a:xfrm>
        </p:grpSpPr>
        <p:sp>
          <p:nvSpPr>
            <p:cNvPr id="209" name="Abgerundetes Rechteck 208"/>
            <p:cNvSpPr>
              <a:spLocks noChangeAspect="1"/>
            </p:cNvSpPr>
            <p:nvPr/>
          </p:nvSpPr>
          <p:spPr>
            <a:xfrm>
              <a:off x="3723679" y="3216188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11" name="Bild 210" descr="Icons-Werkzeuge60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1518" y="3234238"/>
              <a:ext cx="288274" cy="288274"/>
            </a:xfrm>
            <a:prstGeom prst="rect">
              <a:avLst/>
            </a:prstGeom>
          </p:spPr>
        </p:pic>
      </p:grpSp>
      <p:sp>
        <p:nvSpPr>
          <p:cNvPr id="49" name="object 55"/>
          <p:cNvSpPr txBox="1"/>
          <p:nvPr/>
        </p:nvSpPr>
        <p:spPr>
          <a:xfrm>
            <a:off x="5676756" y="3153175"/>
            <a:ext cx="86587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Einstellungsfilter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13" name="Abgerundetes Rechteck 212"/>
          <p:cNvSpPr/>
          <p:nvPr/>
        </p:nvSpPr>
        <p:spPr>
          <a:xfrm>
            <a:off x="3039583" y="3514803"/>
            <a:ext cx="6138283" cy="468000"/>
          </a:xfrm>
          <a:prstGeom prst="roundRect">
            <a:avLst/>
          </a:prstGeom>
          <a:solidFill>
            <a:srgbClr val="C501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218" name="Gruppierung 217"/>
          <p:cNvGrpSpPr/>
          <p:nvPr/>
        </p:nvGrpSpPr>
        <p:grpSpPr>
          <a:xfrm>
            <a:off x="3114600" y="3586616"/>
            <a:ext cx="323953" cy="324374"/>
            <a:chOff x="3438252" y="3782373"/>
            <a:chExt cx="323953" cy="324374"/>
          </a:xfrm>
        </p:grpSpPr>
        <p:sp>
          <p:nvSpPr>
            <p:cNvPr id="215" name="Abgerundetes Rechteck 214"/>
            <p:cNvSpPr>
              <a:spLocks noChangeAspect="1"/>
            </p:cNvSpPr>
            <p:nvPr/>
          </p:nvSpPr>
          <p:spPr>
            <a:xfrm>
              <a:off x="3438252" y="3782373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17" name="Bild 216" descr="Icons-Werkzeuge48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6091" y="3800423"/>
              <a:ext cx="288274" cy="288274"/>
            </a:xfrm>
            <a:prstGeom prst="rect">
              <a:avLst/>
            </a:prstGeom>
          </p:spPr>
        </p:pic>
      </p:grpSp>
      <p:sp>
        <p:nvSpPr>
          <p:cNvPr id="59" name="object 65"/>
          <p:cNvSpPr txBox="1"/>
          <p:nvPr/>
        </p:nvSpPr>
        <p:spPr>
          <a:xfrm>
            <a:off x="5722652" y="3699933"/>
            <a:ext cx="77214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spc="-10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r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tneranalyse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19" name="Abgerundetes Rechteck 218"/>
          <p:cNvSpPr/>
          <p:nvPr/>
        </p:nvSpPr>
        <p:spPr>
          <a:xfrm>
            <a:off x="3046382" y="4022443"/>
            <a:ext cx="6138283" cy="468000"/>
          </a:xfrm>
          <a:prstGeom prst="roundRect">
            <a:avLst/>
          </a:prstGeom>
          <a:solidFill>
            <a:srgbClr val="C501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224" name="Gruppierung 223"/>
          <p:cNvGrpSpPr/>
          <p:nvPr/>
        </p:nvGrpSpPr>
        <p:grpSpPr>
          <a:xfrm>
            <a:off x="3114600" y="4094256"/>
            <a:ext cx="323953" cy="324374"/>
            <a:chOff x="3519166" y="4177320"/>
            <a:chExt cx="323953" cy="324374"/>
          </a:xfrm>
        </p:grpSpPr>
        <p:sp>
          <p:nvSpPr>
            <p:cNvPr id="221" name="Abgerundetes Rechteck 220"/>
            <p:cNvSpPr>
              <a:spLocks noChangeAspect="1"/>
            </p:cNvSpPr>
            <p:nvPr/>
          </p:nvSpPr>
          <p:spPr>
            <a:xfrm>
              <a:off x="3519166" y="4177320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23" name="Bild 222" descr="Icons-Werkzeuge62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37005" y="4195370"/>
              <a:ext cx="288274" cy="288274"/>
            </a:xfrm>
            <a:prstGeom prst="rect">
              <a:avLst/>
            </a:prstGeom>
          </p:spPr>
        </p:pic>
      </p:grpSp>
      <p:sp>
        <p:nvSpPr>
          <p:cNvPr id="27" name="object 33"/>
          <p:cNvSpPr txBox="1"/>
          <p:nvPr/>
        </p:nvSpPr>
        <p:spPr>
          <a:xfrm>
            <a:off x="5762479" y="4164503"/>
            <a:ext cx="70608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Organigramm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25" name="Abgerundetes Rechteck 224"/>
          <p:cNvSpPr/>
          <p:nvPr/>
        </p:nvSpPr>
        <p:spPr>
          <a:xfrm>
            <a:off x="3039583" y="4547435"/>
            <a:ext cx="6138283" cy="468000"/>
          </a:xfrm>
          <a:prstGeom prst="roundRect">
            <a:avLst/>
          </a:prstGeom>
          <a:solidFill>
            <a:srgbClr val="C501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230" name="Gruppierung 229"/>
          <p:cNvGrpSpPr/>
          <p:nvPr/>
        </p:nvGrpSpPr>
        <p:grpSpPr>
          <a:xfrm>
            <a:off x="3114600" y="4619248"/>
            <a:ext cx="323953" cy="324374"/>
            <a:chOff x="4039137" y="4634324"/>
            <a:chExt cx="323953" cy="324374"/>
          </a:xfrm>
        </p:grpSpPr>
        <p:sp>
          <p:nvSpPr>
            <p:cNvPr id="227" name="Abgerundetes Rechteck 226"/>
            <p:cNvSpPr>
              <a:spLocks noChangeAspect="1"/>
            </p:cNvSpPr>
            <p:nvPr/>
          </p:nvSpPr>
          <p:spPr>
            <a:xfrm>
              <a:off x="4039137" y="4634324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29" name="Bild 228" descr="Icons-Werkzeuge68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6977" y="4652375"/>
              <a:ext cx="288273" cy="288273"/>
            </a:xfrm>
            <a:prstGeom prst="rect">
              <a:avLst/>
            </a:prstGeom>
          </p:spPr>
        </p:pic>
      </p:grpSp>
      <p:sp>
        <p:nvSpPr>
          <p:cNvPr id="64" name="object 70"/>
          <p:cNvSpPr txBox="1"/>
          <p:nvPr/>
        </p:nvSpPr>
        <p:spPr>
          <a:xfrm>
            <a:off x="5515556" y="4689495"/>
            <a:ext cx="1186337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Mitarbeiterorientierung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84" name="object 102"/>
          <p:cNvSpPr/>
          <p:nvPr/>
        </p:nvSpPr>
        <p:spPr>
          <a:xfrm>
            <a:off x="786672" y="5583446"/>
            <a:ext cx="8050253" cy="0"/>
          </a:xfrm>
          <a:custGeom>
            <a:avLst/>
            <a:gdLst/>
            <a:ahLst/>
            <a:cxnLst/>
            <a:rect l="l" t="t" r="r" b="b"/>
            <a:pathLst>
              <a:path w="5715635">
                <a:moveTo>
                  <a:pt x="0" y="0"/>
                </a:moveTo>
                <a:lnTo>
                  <a:pt x="5715279" y="0"/>
                </a:lnTo>
              </a:path>
            </a:pathLst>
          </a:custGeom>
          <a:ln w="11226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85" name="Abgerundetes Rechteck 84"/>
          <p:cNvSpPr/>
          <p:nvPr/>
        </p:nvSpPr>
        <p:spPr>
          <a:xfrm>
            <a:off x="625461" y="5282586"/>
            <a:ext cx="1274432" cy="586707"/>
          </a:xfrm>
          <a:prstGeom prst="roundRect">
            <a:avLst/>
          </a:prstGeom>
          <a:solidFill>
            <a:srgbClr val="9698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87" name="object 105"/>
          <p:cNvSpPr txBox="1"/>
          <p:nvPr/>
        </p:nvSpPr>
        <p:spPr>
          <a:xfrm>
            <a:off x="993238" y="5592115"/>
            <a:ext cx="53483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Kreis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30" dirty="0" smtClean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900" b="1" spc="55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endParaRPr sz="900" dirty="0">
              <a:latin typeface="Calibri"/>
              <a:cs typeface="Calibri"/>
            </a:endParaRPr>
          </a:p>
        </p:txBody>
      </p:sp>
      <p:pic>
        <p:nvPicPr>
          <p:cNvPr id="88" name="Bild 87" descr="UEK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920" y="5256433"/>
            <a:ext cx="662695" cy="662695"/>
          </a:xfrm>
          <a:prstGeom prst="rect">
            <a:avLst/>
          </a:prstGeom>
        </p:spPr>
      </p:pic>
      <p:pic>
        <p:nvPicPr>
          <p:cNvPr id="89" name="Bild 88" descr="UEK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720" y="5256433"/>
            <a:ext cx="662695" cy="662695"/>
          </a:xfrm>
          <a:prstGeom prst="rect">
            <a:avLst/>
          </a:prstGeom>
        </p:spPr>
      </p:pic>
      <p:pic>
        <p:nvPicPr>
          <p:cNvPr id="90" name="Bild 89" descr="UEK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320" y="5256433"/>
            <a:ext cx="662695" cy="662695"/>
          </a:xfrm>
          <a:prstGeom prst="rect">
            <a:avLst/>
          </a:prstGeom>
        </p:spPr>
      </p:pic>
      <p:pic>
        <p:nvPicPr>
          <p:cNvPr id="91" name="Bild 90" descr="UEK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120" y="5256433"/>
            <a:ext cx="662695" cy="662695"/>
          </a:xfrm>
          <a:prstGeom prst="rect">
            <a:avLst/>
          </a:prstGeom>
        </p:spPr>
      </p:pic>
      <p:pic>
        <p:nvPicPr>
          <p:cNvPr id="92" name="Bild 91" descr="UEK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521" y="5256433"/>
            <a:ext cx="662695" cy="662695"/>
          </a:xfrm>
          <a:prstGeom prst="rect">
            <a:avLst/>
          </a:prstGeom>
        </p:spPr>
      </p:pic>
      <p:sp>
        <p:nvSpPr>
          <p:cNvPr id="93" name="object 104"/>
          <p:cNvSpPr txBox="1"/>
          <p:nvPr/>
        </p:nvSpPr>
        <p:spPr>
          <a:xfrm>
            <a:off x="715151" y="5413311"/>
            <a:ext cx="108401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Unternehmer</a:t>
            </a:r>
            <a:r>
              <a:rPr sz="900" i="1" dirty="0">
                <a:solidFill>
                  <a:srgbClr val="FFFFFF"/>
                </a:solidFill>
                <a:latin typeface="Calibri"/>
                <a:cs typeface="Calibri"/>
              </a:rPr>
              <a:t>Energie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94" name="object 35"/>
          <p:cNvSpPr txBox="1"/>
          <p:nvPr/>
        </p:nvSpPr>
        <p:spPr>
          <a:xfrm>
            <a:off x="999126" y="6351777"/>
            <a:ext cx="475738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1</a:t>
            </a:r>
          </a:p>
        </p:txBody>
      </p:sp>
      <p:sp>
        <p:nvSpPr>
          <p:cNvPr id="95" name="object 36"/>
          <p:cNvSpPr txBox="1"/>
          <p:nvPr/>
        </p:nvSpPr>
        <p:spPr>
          <a:xfrm>
            <a:off x="2462513" y="6351777"/>
            <a:ext cx="487508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sz="1050" dirty="0" smtClean="0">
                <a:latin typeface="Calibri"/>
                <a:cs typeface="Calibri"/>
              </a:rPr>
              <a:t>2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96" name="object 37"/>
          <p:cNvSpPr txBox="1"/>
          <p:nvPr/>
        </p:nvSpPr>
        <p:spPr>
          <a:xfrm>
            <a:off x="3929771" y="6351777"/>
            <a:ext cx="483792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3</a:t>
            </a:r>
          </a:p>
        </p:txBody>
      </p:sp>
      <p:sp>
        <p:nvSpPr>
          <p:cNvPr id="97" name="object 38"/>
          <p:cNvSpPr txBox="1"/>
          <p:nvPr/>
        </p:nvSpPr>
        <p:spPr>
          <a:xfrm>
            <a:off x="5397020" y="6351777"/>
            <a:ext cx="480095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4</a:t>
            </a:r>
          </a:p>
        </p:txBody>
      </p:sp>
      <p:sp>
        <p:nvSpPr>
          <p:cNvPr id="98" name="object 39"/>
          <p:cNvSpPr txBox="1"/>
          <p:nvPr/>
        </p:nvSpPr>
        <p:spPr>
          <a:xfrm>
            <a:off x="6848465" y="6351777"/>
            <a:ext cx="508004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5</a:t>
            </a:r>
          </a:p>
        </p:txBody>
      </p:sp>
      <p:sp>
        <p:nvSpPr>
          <p:cNvPr id="99" name="object 40"/>
          <p:cNvSpPr txBox="1"/>
          <p:nvPr/>
        </p:nvSpPr>
        <p:spPr>
          <a:xfrm>
            <a:off x="8310512" y="6351777"/>
            <a:ext cx="514713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6</a:t>
            </a:r>
          </a:p>
        </p:txBody>
      </p:sp>
    </p:spTree>
    <p:extLst>
      <p:ext uri="{BB962C8B-B14F-4D97-AF65-F5344CB8AC3E}">
        <p14:creationId xmlns:p14="http://schemas.microsoft.com/office/powerpoint/2010/main" val="1755057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Abgerundetes Rechteck 129"/>
          <p:cNvSpPr/>
          <p:nvPr/>
        </p:nvSpPr>
        <p:spPr>
          <a:xfrm>
            <a:off x="6386969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31" name="Abgerundetes Rechteck 130"/>
          <p:cNvSpPr/>
          <p:nvPr/>
        </p:nvSpPr>
        <p:spPr>
          <a:xfrm>
            <a:off x="7852370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32" name="Ecken des Rechtecks auf der gleichen Seite abrunden 131"/>
          <p:cNvSpPr/>
          <p:nvPr/>
        </p:nvSpPr>
        <p:spPr>
          <a:xfrm>
            <a:off x="6386969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33" name="Ecken des Rechtecks auf der gleichen Seite abrunden 132"/>
          <p:cNvSpPr/>
          <p:nvPr/>
        </p:nvSpPr>
        <p:spPr>
          <a:xfrm>
            <a:off x="7852370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34" name="Abgerundetes Rechteck 133"/>
          <p:cNvSpPr/>
          <p:nvPr/>
        </p:nvSpPr>
        <p:spPr>
          <a:xfrm>
            <a:off x="4921569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35" name="Abgerundetes Rechteck 134"/>
          <p:cNvSpPr/>
          <p:nvPr/>
        </p:nvSpPr>
        <p:spPr>
          <a:xfrm>
            <a:off x="3456169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36" name="Abgerundetes Rechteck 135"/>
          <p:cNvSpPr/>
          <p:nvPr/>
        </p:nvSpPr>
        <p:spPr>
          <a:xfrm>
            <a:off x="1990769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37" name="Ecken des Rechtecks auf der gleichen Seite abrunden 136"/>
          <p:cNvSpPr/>
          <p:nvPr/>
        </p:nvSpPr>
        <p:spPr>
          <a:xfrm>
            <a:off x="4921569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38" name="Ecken des Rechtecks auf der gleichen Seite abrunden 137"/>
          <p:cNvSpPr/>
          <p:nvPr/>
        </p:nvSpPr>
        <p:spPr>
          <a:xfrm>
            <a:off x="3456169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39" name="Ecken des Rechtecks auf der gleichen Seite abrunden 138"/>
          <p:cNvSpPr/>
          <p:nvPr/>
        </p:nvSpPr>
        <p:spPr>
          <a:xfrm>
            <a:off x="1990769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40" name="Abgerundetes Rechteck 139"/>
          <p:cNvSpPr/>
          <p:nvPr/>
        </p:nvSpPr>
        <p:spPr>
          <a:xfrm>
            <a:off x="521497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41" name="Ecken des Rechtecks auf der gleichen Seite abrunden 140"/>
          <p:cNvSpPr/>
          <p:nvPr/>
        </p:nvSpPr>
        <p:spPr>
          <a:xfrm>
            <a:off x="521497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cxnSp>
        <p:nvCxnSpPr>
          <p:cNvPr id="171" name="Gerade Verbindung 170"/>
          <p:cNvCxnSpPr/>
          <p:nvPr/>
        </p:nvCxnSpPr>
        <p:spPr>
          <a:xfrm flipV="1">
            <a:off x="457200" y="6172885"/>
            <a:ext cx="8868890" cy="500"/>
          </a:xfrm>
          <a:prstGeom prst="line">
            <a:avLst/>
          </a:prstGeom>
          <a:ln w="76200" cmpd="sng">
            <a:solidFill>
              <a:srgbClr val="FFFFFF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2" name="object 34"/>
          <p:cNvSpPr/>
          <p:nvPr/>
        </p:nvSpPr>
        <p:spPr>
          <a:xfrm>
            <a:off x="9326090" y="6074562"/>
            <a:ext cx="168142" cy="194079"/>
          </a:xfrm>
          <a:custGeom>
            <a:avLst/>
            <a:gdLst/>
            <a:ahLst/>
            <a:cxnLst/>
            <a:rect l="l" t="t" r="r" b="b"/>
            <a:pathLst>
              <a:path w="119379" h="137795">
                <a:moveTo>
                  <a:pt x="0" y="0"/>
                </a:moveTo>
                <a:lnTo>
                  <a:pt x="0" y="137541"/>
                </a:lnTo>
                <a:lnTo>
                  <a:pt x="119100" y="68770"/>
                </a:lnTo>
                <a:lnTo>
                  <a:pt x="0" y="0"/>
                </a:lnTo>
                <a:close/>
              </a:path>
            </a:pathLst>
          </a:custGeom>
          <a:solidFill>
            <a:srgbClr val="A7A9AC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173" name="object 33"/>
          <p:cNvSpPr/>
          <p:nvPr/>
        </p:nvSpPr>
        <p:spPr>
          <a:xfrm flipV="1">
            <a:off x="528141" y="6121584"/>
            <a:ext cx="8844459" cy="51801"/>
          </a:xfrm>
          <a:custGeom>
            <a:avLst/>
            <a:gdLst/>
            <a:ahLst/>
            <a:cxnLst/>
            <a:rect l="l" t="t" r="r" b="b"/>
            <a:pathLst>
              <a:path w="6306184">
                <a:moveTo>
                  <a:pt x="0" y="0"/>
                </a:moveTo>
                <a:lnTo>
                  <a:pt x="6306070" y="0"/>
                </a:lnTo>
              </a:path>
            </a:pathLst>
          </a:custGeom>
          <a:ln w="11226">
            <a:solidFill>
              <a:srgbClr val="A7A9AC"/>
            </a:solidFill>
          </a:ln>
          <a:effectLst/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174" name="Abgerundetes Rechteck 173"/>
          <p:cNvSpPr/>
          <p:nvPr/>
        </p:nvSpPr>
        <p:spPr>
          <a:xfrm>
            <a:off x="625461" y="1449536"/>
            <a:ext cx="2183709" cy="3266398"/>
          </a:xfrm>
          <a:prstGeom prst="roundRect">
            <a:avLst>
              <a:gd name="adj" fmla="val 5169"/>
            </a:avLst>
          </a:prstGeom>
          <a:solidFill>
            <a:srgbClr val="C501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31" name="object 37"/>
          <p:cNvSpPr txBox="1"/>
          <p:nvPr/>
        </p:nvSpPr>
        <p:spPr>
          <a:xfrm>
            <a:off x="1215685" y="2250820"/>
            <a:ext cx="116696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WORKSHOP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Führung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32" name="object 38"/>
          <p:cNvSpPr txBox="1"/>
          <p:nvPr/>
        </p:nvSpPr>
        <p:spPr>
          <a:xfrm>
            <a:off x="1141522" y="2768701"/>
            <a:ext cx="1188622" cy="523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ts val="1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Einführung Mitarbeiterorientierung 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ommunikationskultur </a:t>
            </a:r>
            <a:r>
              <a:rPr sz="900" spc="-20" dirty="0">
                <a:solidFill>
                  <a:srgbClr val="FFFFFF"/>
                </a:solidFill>
                <a:latin typeface="Calibri"/>
                <a:cs typeface="Calibri"/>
              </a:rPr>
              <a:t>W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erkzeuge</a:t>
            </a:r>
            <a:endParaRPr sz="900" dirty="0">
              <a:latin typeface="Calibri"/>
              <a:cs typeface="Calibri"/>
            </a:endParaRPr>
          </a:p>
        </p:txBody>
      </p:sp>
      <p:pic>
        <p:nvPicPr>
          <p:cNvPr id="175" name="Bild 174" descr="Grup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690" y="1620245"/>
            <a:ext cx="644264" cy="374923"/>
          </a:xfrm>
          <a:prstGeom prst="rect">
            <a:avLst/>
          </a:prstGeom>
        </p:spPr>
      </p:pic>
      <p:sp>
        <p:nvSpPr>
          <p:cNvPr id="180" name="Abgerundetes Rechteck 179"/>
          <p:cNvSpPr/>
          <p:nvPr/>
        </p:nvSpPr>
        <p:spPr>
          <a:xfrm>
            <a:off x="3039583" y="4247934"/>
            <a:ext cx="6138283" cy="468000"/>
          </a:xfrm>
          <a:prstGeom prst="roundRect">
            <a:avLst/>
          </a:prstGeom>
          <a:solidFill>
            <a:srgbClr val="C501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5590692" y="4374212"/>
            <a:ext cx="15530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solidFill>
                  <a:srgbClr val="FFFFFF"/>
                </a:solidFill>
                <a:latin typeface="Calibri"/>
                <a:cs typeface="Calibri"/>
              </a:rPr>
              <a:t>Führungsgrundsätze</a:t>
            </a:r>
            <a:endParaRPr lang="de-DE" sz="900" dirty="0">
              <a:latin typeface="Calibri"/>
              <a:cs typeface="Calibri"/>
            </a:endParaRPr>
          </a:p>
        </p:txBody>
      </p:sp>
      <p:grpSp>
        <p:nvGrpSpPr>
          <p:cNvPr id="185" name="Gruppierung 184"/>
          <p:cNvGrpSpPr/>
          <p:nvPr/>
        </p:nvGrpSpPr>
        <p:grpSpPr>
          <a:xfrm>
            <a:off x="3096440" y="4325004"/>
            <a:ext cx="323953" cy="324374"/>
            <a:chOff x="3111931" y="4608209"/>
            <a:chExt cx="323953" cy="324374"/>
          </a:xfrm>
        </p:grpSpPr>
        <p:sp>
          <p:nvSpPr>
            <p:cNvPr id="182" name="Abgerundetes Rechteck 181"/>
            <p:cNvSpPr>
              <a:spLocks noChangeAspect="1"/>
            </p:cNvSpPr>
            <p:nvPr/>
          </p:nvSpPr>
          <p:spPr>
            <a:xfrm>
              <a:off x="3111931" y="4608209"/>
              <a:ext cx="323953" cy="324374"/>
            </a:xfrm>
            <a:prstGeom prst="roundRect">
              <a:avLst/>
            </a:prstGeom>
            <a:noFill/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84" name="Bild 183" descr="Icons-Werkzeuge47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9770" y="4626259"/>
              <a:ext cx="288274" cy="288274"/>
            </a:xfrm>
            <a:prstGeom prst="rect">
              <a:avLst/>
            </a:prstGeom>
          </p:spPr>
        </p:pic>
      </p:grpSp>
      <p:sp>
        <p:nvSpPr>
          <p:cNvPr id="186" name="Abgerundetes Rechteck 185"/>
          <p:cNvSpPr/>
          <p:nvPr/>
        </p:nvSpPr>
        <p:spPr>
          <a:xfrm>
            <a:off x="3039583" y="3688255"/>
            <a:ext cx="6138283" cy="468000"/>
          </a:xfrm>
          <a:prstGeom prst="roundRect">
            <a:avLst/>
          </a:prstGeom>
          <a:solidFill>
            <a:srgbClr val="C501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70" name="object 76"/>
          <p:cNvSpPr txBox="1"/>
          <p:nvPr/>
        </p:nvSpPr>
        <p:spPr>
          <a:xfrm>
            <a:off x="4662970" y="3856853"/>
            <a:ext cx="2891508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Orientierungs-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und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sz="900" spc="1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wicklungsgespräche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für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 smtClean="0">
                <a:solidFill>
                  <a:srgbClr val="FFFFFF"/>
                </a:solidFill>
                <a:latin typeface="Calibri"/>
                <a:cs typeface="Calibri"/>
              </a:rPr>
              <a:t>Mitarbeiter</a:t>
            </a:r>
            <a:endParaRPr sz="900" dirty="0">
              <a:latin typeface="Calibri"/>
              <a:cs typeface="Calibri"/>
            </a:endParaRPr>
          </a:p>
        </p:txBody>
      </p:sp>
      <p:grpSp>
        <p:nvGrpSpPr>
          <p:cNvPr id="195" name="Gruppierung 194"/>
          <p:cNvGrpSpPr/>
          <p:nvPr/>
        </p:nvGrpSpPr>
        <p:grpSpPr>
          <a:xfrm>
            <a:off x="3096440" y="3757321"/>
            <a:ext cx="323953" cy="324374"/>
            <a:chOff x="3096440" y="4058256"/>
            <a:chExt cx="323953" cy="324374"/>
          </a:xfrm>
        </p:grpSpPr>
        <p:sp>
          <p:nvSpPr>
            <p:cNvPr id="192" name="Abgerundetes Rechteck 191"/>
            <p:cNvSpPr>
              <a:spLocks noChangeAspect="1"/>
            </p:cNvSpPr>
            <p:nvPr/>
          </p:nvSpPr>
          <p:spPr>
            <a:xfrm>
              <a:off x="3096440" y="4058256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94" name="Bild 193" descr="Icons-Werkzeuge50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4279" y="4076306"/>
              <a:ext cx="288274" cy="288274"/>
            </a:xfrm>
            <a:prstGeom prst="rect">
              <a:avLst/>
            </a:prstGeom>
          </p:spPr>
        </p:pic>
      </p:grpSp>
      <p:sp>
        <p:nvSpPr>
          <p:cNvPr id="196" name="Abgerundetes Rechteck 195"/>
          <p:cNvSpPr/>
          <p:nvPr/>
        </p:nvSpPr>
        <p:spPr>
          <a:xfrm>
            <a:off x="5610652" y="3133747"/>
            <a:ext cx="3567214" cy="468000"/>
          </a:xfrm>
          <a:prstGeom prst="roundRect">
            <a:avLst/>
          </a:prstGeom>
          <a:solidFill>
            <a:srgbClr val="C501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74" name="object 80"/>
          <p:cNvSpPr txBox="1"/>
          <p:nvPr/>
        </p:nvSpPr>
        <p:spPr>
          <a:xfrm>
            <a:off x="6456956" y="3233686"/>
            <a:ext cx="1874606" cy="261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775" marR="5080" indent="-219710">
              <a:lnSpc>
                <a:spcPts val="1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Einführung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Gesundheitsmanagement </a:t>
            </a:r>
            <a:r>
              <a:rPr sz="900" spc="-20" dirty="0">
                <a:solidFill>
                  <a:srgbClr val="FFFFFF"/>
                </a:solidFill>
                <a:latin typeface="Calibri"/>
                <a:cs typeface="Calibri"/>
              </a:rPr>
              <a:t>V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eränderungen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 smtClean="0">
                <a:solidFill>
                  <a:srgbClr val="FFFFFF"/>
                </a:solidFill>
                <a:latin typeface="Calibri"/>
                <a:cs typeface="Calibri"/>
              </a:rPr>
              <a:t>bewirken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00" name="Abgerundetes Rechteck 199"/>
          <p:cNvSpPr/>
          <p:nvPr/>
        </p:nvSpPr>
        <p:spPr>
          <a:xfrm>
            <a:off x="3039583" y="3128575"/>
            <a:ext cx="2461985" cy="468000"/>
          </a:xfrm>
          <a:prstGeom prst="roundRect">
            <a:avLst/>
          </a:prstGeom>
          <a:solidFill>
            <a:srgbClr val="0D66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73" name="object 79"/>
          <p:cNvSpPr txBox="1"/>
          <p:nvPr/>
        </p:nvSpPr>
        <p:spPr>
          <a:xfrm>
            <a:off x="3801039" y="3283896"/>
            <a:ext cx="951613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L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ean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Management</a:t>
            </a:r>
            <a:endParaRPr sz="900" dirty="0">
              <a:latin typeface="Calibri"/>
              <a:cs typeface="Calibri"/>
            </a:endParaRPr>
          </a:p>
        </p:txBody>
      </p:sp>
      <p:grpSp>
        <p:nvGrpSpPr>
          <p:cNvPr id="203" name="Gruppierung 202"/>
          <p:cNvGrpSpPr/>
          <p:nvPr/>
        </p:nvGrpSpPr>
        <p:grpSpPr>
          <a:xfrm>
            <a:off x="3096440" y="3201586"/>
            <a:ext cx="323953" cy="324374"/>
            <a:chOff x="3199972" y="3482234"/>
            <a:chExt cx="323953" cy="324374"/>
          </a:xfrm>
        </p:grpSpPr>
        <p:sp>
          <p:nvSpPr>
            <p:cNvPr id="201" name="Abgerundetes Rechteck 200"/>
            <p:cNvSpPr>
              <a:spLocks noChangeAspect="1"/>
            </p:cNvSpPr>
            <p:nvPr/>
          </p:nvSpPr>
          <p:spPr>
            <a:xfrm>
              <a:off x="3199972" y="3482234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02" name="Bild 201" descr="Icons-Werkzeuge38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7811" y="3500284"/>
              <a:ext cx="288274" cy="288274"/>
            </a:xfrm>
            <a:prstGeom prst="rect">
              <a:avLst/>
            </a:prstGeom>
          </p:spPr>
        </p:pic>
      </p:grpSp>
      <p:sp>
        <p:nvSpPr>
          <p:cNvPr id="204" name="Abgerundetes Rechteck 203"/>
          <p:cNvSpPr/>
          <p:nvPr/>
        </p:nvSpPr>
        <p:spPr>
          <a:xfrm>
            <a:off x="3039583" y="2568895"/>
            <a:ext cx="6138283" cy="468000"/>
          </a:xfrm>
          <a:prstGeom prst="roundRect">
            <a:avLst/>
          </a:prstGeom>
          <a:solidFill>
            <a:srgbClr val="0D66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209" name="Gruppierung 208"/>
          <p:cNvGrpSpPr/>
          <p:nvPr/>
        </p:nvGrpSpPr>
        <p:grpSpPr>
          <a:xfrm>
            <a:off x="3096440" y="2640253"/>
            <a:ext cx="323953" cy="324374"/>
            <a:chOff x="3131076" y="2925725"/>
            <a:chExt cx="323953" cy="324374"/>
          </a:xfrm>
        </p:grpSpPr>
        <p:sp>
          <p:nvSpPr>
            <p:cNvPr id="206" name="Abgerundetes Rechteck 205"/>
            <p:cNvSpPr>
              <a:spLocks noChangeAspect="1"/>
            </p:cNvSpPr>
            <p:nvPr/>
          </p:nvSpPr>
          <p:spPr>
            <a:xfrm>
              <a:off x="3131076" y="2925725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08" name="Bild 207" descr="Icons-Werkzeuge39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8915" y="2943775"/>
              <a:ext cx="288274" cy="288274"/>
            </a:xfrm>
            <a:prstGeom prst="rect">
              <a:avLst/>
            </a:prstGeom>
          </p:spPr>
        </p:pic>
      </p:grpSp>
      <p:sp>
        <p:nvSpPr>
          <p:cNvPr id="71" name="object 77"/>
          <p:cNvSpPr txBox="1"/>
          <p:nvPr/>
        </p:nvSpPr>
        <p:spPr>
          <a:xfrm>
            <a:off x="5548399" y="2737493"/>
            <a:ext cx="112065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Besprechungsplanung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10" name="Abgerundetes Rechteck 209"/>
          <p:cNvSpPr/>
          <p:nvPr/>
        </p:nvSpPr>
        <p:spPr>
          <a:xfrm>
            <a:off x="3039584" y="2009215"/>
            <a:ext cx="6138282" cy="468000"/>
          </a:xfrm>
          <a:prstGeom prst="roundRect">
            <a:avLst/>
          </a:prstGeom>
          <a:solidFill>
            <a:srgbClr val="094D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211" name="Textfeld 210"/>
          <p:cNvSpPr txBox="1"/>
          <p:nvPr/>
        </p:nvSpPr>
        <p:spPr>
          <a:xfrm>
            <a:off x="5444092" y="2135493"/>
            <a:ext cx="17568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solidFill>
                  <a:srgbClr val="FFFFFF"/>
                </a:solidFill>
                <a:latin typeface="Calibri"/>
                <a:cs typeface="Calibri"/>
              </a:rPr>
              <a:t>Monatsberichte</a:t>
            </a:r>
            <a:r>
              <a:rPr lang="de-DE"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de-DE" sz="900" dirty="0" smtClean="0">
                <a:solidFill>
                  <a:srgbClr val="FFFFFF"/>
                </a:solidFill>
                <a:latin typeface="Calibri"/>
                <a:cs typeface="Calibri"/>
              </a:rPr>
              <a:t>einführen</a:t>
            </a:r>
            <a:endParaRPr lang="de-DE" sz="900" dirty="0">
              <a:latin typeface="Calibri"/>
              <a:cs typeface="Calibri"/>
            </a:endParaRPr>
          </a:p>
        </p:txBody>
      </p:sp>
      <p:grpSp>
        <p:nvGrpSpPr>
          <p:cNvPr id="216" name="Gruppierung 215"/>
          <p:cNvGrpSpPr/>
          <p:nvPr/>
        </p:nvGrpSpPr>
        <p:grpSpPr>
          <a:xfrm>
            <a:off x="3096440" y="2081913"/>
            <a:ext cx="323953" cy="324374"/>
            <a:chOff x="3156481" y="2363675"/>
            <a:chExt cx="323953" cy="324374"/>
          </a:xfrm>
        </p:grpSpPr>
        <p:sp>
          <p:nvSpPr>
            <p:cNvPr id="213" name="Abgerundetes Rechteck 212"/>
            <p:cNvSpPr>
              <a:spLocks noChangeAspect="1"/>
            </p:cNvSpPr>
            <p:nvPr/>
          </p:nvSpPr>
          <p:spPr>
            <a:xfrm>
              <a:off x="3156481" y="2363675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15" name="Bild 214" descr="Icons-Werkzeuge30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4320" y="2381725"/>
              <a:ext cx="288274" cy="288274"/>
            </a:xfrm>
            <a:prstGeom prst="rect">
              <a:avLst/>
            </a:prstGeom>
          </p:spPr>
        </p:pic>
      </p:grpSp>
      <p:sp>
        <p:nvSpPr>
          <p:cNvPr id="217" name="Abgerundetes Rechteck 216"/>
          <p:cNvSpPr/>
          <p:nvPr/>
        </p:nvSpPr>
        <p:spPr>
          <a:xfrm>
            <a:off x="3039583" y="1449537"/>
            <a:ext cx="6138283" cy="467998"/>
          </a:xfrm>
          <a:prstGeom prst="roundRect">
            <a:avLst/>
          </a:prstGeom>
          <a:solidFill>
            <a:srgbClr val="094D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222" name="Gruppierung 221"/>
          <p:cNvGrpSpPr/>
          <p:nvPr/>
        </p:nvGrpSpPr>
        <p:grpSpPr>
          <a:xfrm>
            <a:off x="3096440" y="1521348"/>
            <a:ext cx="323953" cy="324374"/>
            <a:chOff x="3192144" y="1500309"/>
            <a:chExt cx="323953" cy="324374"/>
          </a:xfrm>
        </p:grpSpPr>
        <p:sp>
          <p:nvSpPr>
            <p:cNvPr id="219" name="Abgerundetes Rechteck 218"/>
            <p:cNvSpPr>
              <a:spLocks noChangeAspect="1"/>
            </p:cNvSpPr>
            <p:nvPr/>
          </p:nvSpPr>
          <p:spPr>
            <a:xfrm>
              <a:off x="3192144" y="1500309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21" name="Bild 220" descr="Icons-Werkzeuge27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983" y="1518359"/>
              <a:ext cx="288274" cy="288274"/>
            </a:xfrm>
            <a:prstGeom prst="rect">
              <a:avLst/>
            </a:prstGeom>
          </p:spPr>
        </p:pic>
      </p:grpSp>
      <p:sp>
        <p:nvSpPr>
          <p:cNvPr id="72" name="object 78"/>
          <p:cNvSpPr txBox="1"/>
          <p:nvPr/>
        </p:nvSpPr>
        <p:spPr>
          <a:xfrm>
            <a:off x="5452702" y="1618134"/>
            <a:ext cx="131204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900" spc="-15" dirty="0" smtClean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900" dirty="0" smtClean="0">
                <a:solidFill>
                  <a:srgbClr val="FFFFFF"/>
                </a:solidFill>
                <a:latin typeface="Calibri"/>
                <a:cs typeface="Calibri"/>
              </a:rPr>
              <a:t>ontrollinganalyse</a:t>
            </a:r>
            <a:endParaRPr sz="900" dirty="0">
              <a:latin typeface="Calibri"/>
              <a:cs typeface="Calibri"/>
            </a:endParaRPr>
          </a:p>
        </p:txBody>
      </p:sp>
      <p:pic>
        <p:nvPicPr>
          <p:cNvPr id="3" name="Bild 2" descr="rot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873" y="3186630"/>
            <a:ext cx="362692" cy="362692"/>
          </a:xfrm>
          <a:prstGeom prst="rect">
            <a:avLst/>
          </a:prstGeom>
        </p:spPr>
      </p:pic>
      <p:sp>
        <p:nvSpPr>
          <p:cNvPr id="75" name="object 102"/>
          <p:cNvSpPr/>
          <p:nvPr/>
        </p:nvSpPr>
        <p:spPr>
          <a:xfrm>
            <a:off x="786672" y="5583446"/>
            <a:ext cx="8050253" cy="0"/>
          </a:xfrm>
          <a:custGeom>
            <a:avLst/>
            <a:gdLst/>
            <a:ahLst/>
            <a:cxnLst/>
            <a:rect l="l" t="t" r="r" b="b"/>
            <a:pathLst>
              <a:path w="5715635">
                <a:moveTo>
                  <a:pt x="0" y="0"/>
                </a:moveTo>
                <a:lnTo>
                  <a:pt x="5715279" y="0"/>
                </a:lnTo>
              </a:path>
            </a:pathLst>
          </a:custGeom>
          <a:ln w="11226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76" name="Abgerundetes Rechteck 75"/>
          <p:cNvSpPr/>
          <p:nvPr/>
        </p:nvSpPr>
        <p:spPr>
          <a:xfrm>
            <a:off x="625461" y="5282586"/>
            <a:ext cx="1274432" cy="586707"/>
          </a:xfrm>
          <a:prstGeom prst="roundRect">
            <a:avLst/>
          </a:prstGeom>
          <a:solidFill>
            <a:srgbClr val="9698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77" name="object 104"/>
          <p:cNvSpPr txBox="1"/>
          <p:nvPr/>
        </p:nvSpPr>
        <p:spPr>
          <a:xfrm>
            <a:off x="715151" y="5413311"/>
            <a:ext cx="108401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Unternehmer</a:t>
            </a:r>
            <a:r>
              <a:rPr sz="900" i="1" dirty="0">
                <a:solidFill>
                  <a:srgbClr val="FFFFFF"/>
                </a:solidFill>
                <a:latin typeface="Calibri"/>
                <a:cs typeface="Calibri"/>
              </a:rPr>
              <a:t>Energie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78" name="object 105"/>
          <p:cNvSpPr txBox="1"/>
          <p:nvPr/>
        </p:nvSpPr>
        <p:spPr>
          <a:xfrm>
            <a:off x="993238" y="5592115"/>
            <a:ext cx="53483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Kreis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30" dirty="0" smtClean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900" b="1" spc="55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endParaRPr sz="900" dirty="0">
              <a:latin typeface="Calibri"/>
              <a:cs typeface="Calibri"/>
            </a:endParaRPr>
          </a:p>
        </p:txBody>
      </p:sp>
      <p:pic>
        <p:nvPicPr>
          <p:cNvPr id="79" name="Bild 78" descr="UEK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920" y="5256433"/>
            <a:ext cx="662695" cy="662695"/>
          </a:xfrm>
          <a:prstGeom prst="rect">
            <a:avLst/>
          </a:prstGeom>
        </p:spPr>
      </p:pic>
      <p:pic>
        <p:nvPicPr>
          <p:cNvPr id="80" name="Bild 79" descr="UEK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720" y="5256433"/>
            <a:ext cx="662695" cy="662695"/>
          </a:xfrm>
          <a:prstGeom prst="rect">
            <a:avLst/>
          </a:prstGeom>
        </p:spPr>
      </p:pic>
      <p:pic>
        <p:nvPicPr>
          <p:cNvPr id="81" name="Bild 80" descr="UEK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320" y="5256433"/>
            <a:ext cx="662695" cy="662695"/>
          </a:xfrm>
          <a:prstGeom prst="rect">
            <a:avLst/>
          </a:prstGeom>
        </p:spPr>
      </p:pic>
      <p:pic>
        <p:nvPicPr>
          <p:cNvPr id="82" name="Bild 81" descr="UEK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120" y="5256433"/>
            <a:ext cx="662695" cy="662695"/>
          </a:xfrm>
          <a:prstGeom prst="rect">
            <a:avLst/>
          </a:prstGeom>
        </p:spPr>
      </p:pic>
      <p:pic>
        <p:nvPicPr>
          <p:cNvPr id="83" name="Bild 82" descr="UEK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521" y="5256433"/>
            <a:ext cx="662695" cy="662695"/>
          </a:xfrm>
          <a:prstGeom prst="rect">
            <a:avLst/>
          </a:prstGeom>
        </p:spPr>
      </p:pic>
      <p:sp>
        <p:nvSpPr>
          <p:cNvPr id="95" name="object 35"/>
          <p:cNvSpPr txBox="1"/>
          <p:nvPr/>
        </p:nvSpPr>
        <p:spPr>
          <a:xfrm>
            <a:off x="999126" y="6351777"/>
            <a:ext cx="475738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7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96" name="object 36"/>
          <p:cNvSpPr txBox="1"/>
          <p:nvPr/>
        </p:nvSpPr>
        <p:spPr>
          <a:xfrm>
            <a:off x="2462513" y="6351777"/>
            <a:ext cx="487508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8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97" name="object 37"/>
          <p:cNvSpPr txBox="1"/>
          <p:nvPr/>
        </p:nvSpPr>
        <p:spPr>
          <a:xfrm>
            <a:off x="3929771" y="6351777"/>
            <a:ext cx="483792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9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98" name="object 38"/>
          <p:cNvSpPr txBox="1"/>
          <p:nvPr/>
        </p:nvSpPr>
        <p:spPr>
          <a:xfrm>
            <a:off x="5397020" y="6351777"/>
            <a:ext cx="571395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10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99" name="object 39"/>
          <p:cNvSpPr txBox="1"/>
          <p:nvPr/>
        </p:nvSpPr>
        <p:spPr>
          <a:xfrm>
            <a:off x="6848464" y="6351777"/>
            <a:ext cx="638185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11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100" name="object 40"/>
          <p:cNvSpPr txBox="1"/>
          <p:nvPr/>
        </p:nvSpPr>
        <p:spPr>
          <a:xfrm>
            <a:off x="8310512" y="6351777"/>
            <a:ext cx="588704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12</a:t>
            </a:r>
            <a:endParaRPr sz="105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4678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Abgerundetes Rechteck 116"/>
          <p:cNvSpPr/>
          <p:nvPr/>
        </p:nvSpPr>
        <p:spPr>
          <a:xfrm>
            <a:off x="1990769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18" name="Abgerundetes Rechteck 117"/>
          <p:cNvSpPr/>
          <p:nvPr/>
        </p:nvSpPr>
        <p:spPr>
          <a:xfrm>
            <a:off x="521497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32" name="Ecken des Rechtecks auf der gleichen Seite abrunden 131"/>
          <p:cNvSpPr/>
          <p:nvPr/>
        </p:nvSpPr>
        <p:spPr>
          <a:xfrm>
            <a:off x="1990769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33" name="Ecken des Rechtecks auf der gleichen Seite abrunden 132"/>
          <p:cNvSpPr/>
          <p:nvPr/>
        </p:nvSpPr>
        <p:spPr>
          <a:xfrm>
            <a:off x="521497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35" name="Abgerundetes Rechteck 134"/>
          <p:cNvSpPr/>
          <p:nvPr/>
        </p:nvSpPr>
        <p:spPr>
          <a:xfrm>
            <a:off x="625461" y="1449536"/>
            <a:ext cx="2183709" cy="2072597"/>
          </a:xfrm>
          <a:prstGeom prst="roundRect">
            <a:avLst>
              <a:gd name="adj" fmla="val 5169"/>
            </a:avLst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13" name="Abgerundetes Rechteck 112"/>
          <p:cNvSpPr/>
          <p:nvPr/>
        </p:nvSpPr>
        <p:spPr>
          <a:xfrm>
            <a:off x="6386969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14" name="Abgerundetes Rechteck 113"/>
          <p:cNvSpPr/>
          <p:nvPr/>
        </p:nvSpPr>
        <p:spPr>
          <a:xfrm>
            <a:off x="7852370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15" name="Abgerundetes Rechteck 114"/>
          <p:cNvSpPr/>
          <p:nvPr/>
        </p:nvSpPr>
        <p:spPr>
          <a:xfrm>
            <a:off x="4921569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16" name="Abgerundetes Rechteck 115"/>
          <p:cNvSpPr/>
          <p:nvPr/>
        </p:nvSpPr>
        <p:spPr>
          <a:xfrm>
            <a:off x="3456169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28" name="Ecken des Rechtecks auf der gleichen Seite abrunden 127"/>
          <p:cNvSpPr/>
          <p:nvPr/>
        </p:nvSpPr>
        <p:spPr>
          <a:xfrm>
            <a:off x="6386969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29" name="Ecken des Rechtecks auf der gleichen Seite abrunden 128"/>
          <p:cNvSpPr/>
          <p:nvPr/>
        </p:nvSpPr>
        <p:spPr>
          <a:xfrm>
            <a:off x="7852370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30" name="Ecken des Rechtecks auf der gleichen Seite abrunden 129"/>
          <p:cNvSpPr/>
          <p:nvPr/>
        </p:nvSpPr>
        <p:spPr>
          <a:xfrm>
            <a:off x="4921569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31" name="Ecken des Rechtecks auf der gleichen Seite abrunden 130"/>
          <p:cNvSpPr/>
          <p:nvPr/>
        </p:nvSpPr>
        <p:spPr>
          <a:xfrm>
            <a:off x="3456169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26" name="object 32"/>
          <p:cNvSpPr txBox="1"/>
          <p:nvPr/>
        </p:nvSpPr>
        <p:spPr>
          <a:xfrm>
            <a:off x="941989" y="2185580"/>
            <a:ext cx="1658285" cy="3908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1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WORKSHOP</a:t>
            </a:r>
            <a:endParaRPr sz="900" dirty="0">
              <a:latin typeface="Calibri"/>
              <a:cs typeface="Calibri"/>
            </a:endParaRPr>
          </a:p>
          <a:p>
            <a:pPr marL="175260" marR="167640" algn="ctr">
              <a:lnSpc>
                <a:spcPts val="1000"/>
              </a:lnSpc>
              <a:spcBef>
                <a:spcPts val="40"/>
              </a:spcBef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Status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der Umsetzung</a:t>
            </a:r>
            <a:endParaRPr sz="900" dirty="0">
              <a:latin typeface="Calibri"/>
              <a:cs typeface="Calibri"/>
            </a:endParaRPr>
          </a:p>
          <a:p>
            <a:pPr algn="ctr">
              <a:lnSpc>
                <a:spcPts val="969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mit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Führungskräften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27" name="object 33"/>
          <p:cNvSpPr txBox="1"/>
          <p:nvPr/>
        </p:nvSpPr>
        <p:spPr>
          <a:xfrm>
            <a:off x="1166872" y="2866151"/>
            <a:ext cx="1135455" cy="3924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algn="ctr">
              <a:lnSpc>
                <a:spcPts val="1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Unternehmensanalyse Umsetzungsplan überprü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34" name="object 52"/>
          <p:cNvSpPr txBox="1"/>
          <p:nvPr/>
        </p:nvSpPr>
        <p:spPr>
          <a:xfrm>
            <a:off x="575702" y="519785"/>
            <a:ext cx="2671746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spc="40" dirty="0">
                <a:solidFill>
                  <a:srgbClr val="A7A9AC"/>
                </a:solidFill>
                <a:latin typeface="Calibri"/>
                <a:cs typeface="Calibri"/>
              </a:rPr>
              <a:t>J</a:t>
            </a:r>
            <a:r>
              <a:rPr sz="4000" spc="20" dirty="0">
                <a:solidFill>
                  <a:srgbClr val="A7A9AC"/>
                </a:solidFill>
                <a:latin typeface="Calibri"/>
                <a:cs typeface="Calibri"/>
              </a:rPr>
              <a:t>a</a:t>
            </a:r>
            <a:r>
              <a:rPr sz="4000" spc="15" dirty="0">
                <a:solidFill>
                  <a:srgbClr val="A7A9AC"/>
                </a:solidFill>
                <a:latin typeface="Calibri"/>
                <a:cs typeface="Calibri"/>
              </a:rPr>
              <a:t>h</a:t>
            </a:r>
            <a:r>
              <a:rPr sz="4000" dirty="0">
                <a:solidFill>
                  <a:srgbClr val="A7A9AC"/>
                </a:solidFill>
                <a:latin typeface="Calibri"/>
                <a:cs typeface="Calibri"/>
              </a:rPr>
              <a:t>r</a:t>
            </a:r>
            <a:r>
              <a:rPr sz="4000" spc="240" dirty="0">
                <a:solidFill>
                  <a:srgbClr val="A7A9AC"/>
                </a:solidFill>
                <a:latin typeface="Calibri"/>
                <a:cs typeface="Calibri"/>
              </a:rPr>
              <a:t> </a:t>
            </a:r>
            <a:r>
              <a:rPr lang="de-DE" sz="4000" dirty="0" smtClean="0">
                <a:solidFill>
                  <a:srgbClr val="A7A9AC"/>
                </a:solidFill>
                <a:latin typeface="Calibri"/>
                <a:cs typeface="Calibri"/>
              </a:rPr>
              <a:t>3</a:t>
            </a:r>
            <a:endParaRPr sz="4000" dirty="0">
              <a:latin typeface="Calibri"/>
              <a:cs typeface="Calibri"/>
            </a:endParaRPr>
          </a:p>
        </p:txBody>
      </p:sp>
      <p:pic>
        <p:nvPicPr>
          <p:cNvPr id="136" name="Bild 135" descr="Grup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690" y="1620245"/>
            <a:ext cx="644264" cy="374923"/>
          </a:xfrm>
          <a:prstGeom prst="rect">
            <a:avLst/>
          </a:prstGeom>
        </p:spPr>
      </p:pic>
      <p:cxnSp>
        <p:nvCxnSpPr>
          <p:cNvPr id="137" name="Gerade Verbindung 136"/>
          <p:cNvCxnSpPr/>
          <p:nvPr/>
        </p:nvCxnSpPr>
        <p:spPr>
          <a:xfrm flipV="1">
            <a:off x="457200" y="6172885"/>
            <a:ext cx="8868890" cy="500"/>
          </a:xfrm>
          <a:prstGeom prst="line">
            <a:avLst/>
          </a:prstGeom>
          <a:ln w="76200" cmpd="sng">
            <a:solidFill>
              <a:srgbClr val="FFFFFF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8" name="object 34"/>
          <p:cNvSpPr/>
          <p:nvPr/>
        </p:nvSpPr>
        <p:spPr>
          <a:xfrm>
            <a:off x="9326090" y="6074562"/>
            <a:ext cx="168142" cy="194079"/>
          </a:xfrm>
          <a:custGeom>
            <a:avLst/>
            <a:gdLst/>
            <a:ahLst/>
            <a:cxnLst/>
            <a:rect l="l" t="t" r="r" b="b"/>
            <a:pathLst>
              <a:path w="119379" h="137795">
                <a:moveTo>
                  <a:pt x="0" y="0"/>
                </a:moveTo>
                <a:lnTo>
                  <a:pt x="0" y="137541"/>
                </a:lnTo>
                <a:lnTo>
                  <a:pt x="119100" y="68770"/>
                </a:lnTo>
                <a:lnTo>
                  <a:pt x="0" y="0"/>
                </a:lnTo>
                <a:close/>
              </a:path>
            </a:pathLst>
          </a:custGeom>
          <a:solidFill>
            <a:srgbClr val="A7A9AC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139" name="object 33"/>
          <p:cNvSpPr/>
          <p:nvPr/>
        </p:nvSpPr>
        <p:spPr>
          <a:xfrm flipV="1">
            <a:off x="528141" y="6121584"/>
            <a:ext cx="8844459" cy="51801"/>
          </a:xfrm>
          <a:custGeom>
            <a:avLst/>
            <a:gdLst/>
            <a:ahLst/>
            <a:cxnLst/>
            <a:rect l="l" t="t" r="r" b="b"/>
            <a:pathLst>
              <a:path w="6306184">
                <a:moveTo>
                  <a:pt x="0" y="0"/>
                </a:moveTo>
                <a:lnTo>
                  <a:pt x="6306070" y="0"/>
                </a:lnTo>
              </a:path>
            </a:pathLst>
          </a:custGeom>
          <a:ln w="11226">
            <a:solidFill>
              <a:srgbClr val="A7A9AC"/>
            </a:solidFill>
          </a:ln>
          <a:effectLst/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140" name="Abgerundetes Rechteck 139"/>
          <p:cNvSpPr/>
          <p:nvPr/>
        </p:nvSpPr>
        <p:spPr>
          <a:xfrm>
            <a:off x="625461" y="3628148"/>
            <a:ext cx="2183709" cy="1207648"/>
          </a:xfrm>
          <a:prstGeom prst="roundRect">
            <a:avLst>
              <a:gd name="adj" fmla="val 8324"/>
            </a:avLst>
          </a:prstGeom>
          <a:solidFill>
            <a:srgbClr val="094D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144" name="Gruppierung 143"/>
          <p:cNvGrpSpPr/>
          <p:nvPr/>
        </p:nvGrpSpPr>
        <p:grpSpPr>
          <a:xfrm>
            <a:off x="1576362" y="3848748"/>
            <a:ext cx="323953" cy="324374"/>
            <a:chOff x="3231298" y="3987070"/>
            <a:chExt cx="323953" cy="324374"/>
          </a:xfrm>
        </p:grpSpPr>
        <p:sp>
          <p:nvSpPr>
            <p:cNvPr id="142" name="Abgerundetes Rechteck 141"/>
            <p:cNvSpPr>
              <a:spLocks noChangeAspect="1"/>
            </p:cNvSpPr>
            <p:nvPr/>
          </p:nvSpPr>
          <p:spPr>
            <a:xfrm>
              <a:off x="3231298" y="3987070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2" name="Bild 1" descr="Icons-Werkzeuge28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9137" y="4005120"/>
              <a:ext cx="288274" cy="288274"/>
            </a:xfrm>
            <a:prstGeom prst="rect">
              <a:avLst/>
            </a:prstGeom>
          </p:spPr>
        </p:pic>
      </p:grpSp>
      <p:sp>
        <p:nvSpPr>
          <p:cNvPr id="28" name="object 34"/>
          <p:cNvSpPr txBox="1"/>
          <p:nvPr/>
        </p:nvSpPr>
        <p:spPr>
          <a:xfrm>
            <a:off x="1170528" y="4373824"/>
            <a:ext cx="129471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2.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Unternehmensanalyse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45" name="Abgerundetes Rechteck 144"/>
          <p:cNvSpPr/>
          <p:nvPr/>
        </p:nvSpPr>
        <p:spPr>
          <a:xfrm>
            <a:off x="3065374" y="2312686"/>
            <a:ext cx="6145658" cy="796809"/>
          </a:xfrm>
          <a:prstGeom prst="roundRect">
            <a:avLst>
              <a:gd name="adj" fmla="val 11544"/>
            </a:avLst>
          </a:prstGeom>
          <a:solidFill>
            <a:srgbClr val="0D66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150" name="Gruppierung 149"/>
          <p:cNvGrpSpPr/>
          <p:nvPr/>
        </p:nvGrpSpPr>
        <p:grpSpPr>
          <a:xfrm>
            <a:off x="3318627" y="2548903"/>
            <a:ext cx="323953" cy="324374"/>
            <a:chOff x="3733767" y="3245690"/>
            <a:chExt cx="323953" cy="324374"/>
          </a:xfrm>
        </p:grpSpPr>
        <p:sp>
          <p:nvSpPr>
            <p:cNvPr id="147" name="Abgerundetes Rechteck 146"/>
            <p:cNvSpPr>
              <a:spLocks noChangeAspect="1"/>
            </p:cNvSpPr>
            <p:nvPr/>
          </p:nvSpPr>
          <p:spPr>
            <a:xfrm>
              <a:off x="3733767" y="3245690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49" name="Bild 148" descr="Icons-Werkzeuge4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51606" y="3263740"/>
              <a:ext cx="288274" cy="288274"/>
            </a:xfrm>
            <a:prstGeom prst="rect">
              <a:avLst/>
            </a:prstGeom>
          </p:spPr>
        </p:pic>
      </p:grpSp>
      <p:sp>
        <p:nvSpPr>
          <p:cNvPr id="50" name="object 56"/>
          <p:cNvSpPr txBox="1"/>
          <p:nvPr/>
        </p:nvSpPr>
        <p:spPr>
          <a:xfrm>
            <a:off x="4905462" y="2645688"/>
            <a:ext cx="3178087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Kundenorientierung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(Proze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se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auf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Kunden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ausrichten)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51" name="Abgerundetes Rechteck 150"/>
          <p:cNvSpPr/>
          <p:nvPr/>
        </p:nvSpPr>
        <p:spPr>
          <a:xfrm>
            <a:off x="3065374" y="1449536"/>
            <a:ext cx="6145658" cy="796809"/>
          </a:xfrm>
          <a:prstGeom prst="roundRect">
            <a:avLst>
              <a:gd name="adj" fmla="val 11544"/>
            </a:avLst>
          </a:prstGeom>
          <a:solidFill>
            <a:srgbClr val="0D66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157" name="Gruppierung 156"/>
          <p:cNvGrpSpPr/>
          <p:nvPr/>
        </p:nvGrpSpPr>
        <p:grpSpPr>
          <a:xfrm>
            <a:off x="3318627" y="1685753"/>
            <a:ext cx="323953" cy="324374"/>
            <a:chOff x="3554463" y="3119886"/>
            <a:chExt cx="323953" cy="324374"/>
          </a:xfrm>
        </p:grpSpPr>
        <p:sp>
          <p:nvSpPr>
            <p:cNvPr id="153" name="Abgerundetes Rechteck 152"/>
            <p:cNvSpPr>
              <a:spLocks noChangeAspect="1"/>
            </p:cNvSpPr>
            <p:nvPr/>
          </p:nvSpPr>
          <p:spPr>
            <a:xfrm>
              <a:off x="3554463" y="3119886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56" name="Bild 155" descr="Icons-Werkzeuge35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2302" y="3137936"/>
              <a:ext cx="288274" cy="288274"/>
            </a:xfrm>
            <a:prstGeom prst="rect">
              <a:avLst/>
            </a:prstGeom>
          </p:spPr>
        </p:pic>
      </p:grpSp>
      <p:sp>
        <p:nvSpPr>
          <p:cNvPr id="55" name="object 61"/>
          <p:cNvSpPr txBox="1"/>
          <p:nvPr/>
        </p:nvSpPr>
        <p:spPr>
          <a:xfrm>
            <a:off x="5604843" y="1782538"/>
            <a:ext cx="106672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Proze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smanagement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58" name="Abgerundetes Rechteck 157"/>
          <p:cNvSpPr/>
          <p:nvPr/>
        </p:nvSpPr>
        <p:spPr>
          <a:xfrm>
            <a:off x="3065374" y="4038987"/>
            <a:ext cx="6145658" cy="796809"/>
          </a:xfrm>
          <a:prstGeom prst="roundRect">
            <a:avLst>
              <a:gd name="adj" fmla="val 11544"/>
            </a:avLst>
          </a:prstGeom>
          <a:solidFill>
            <a:srgbClr val="C501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163" name="Gruppierung 162"/>
          <p:cNvGrpSpPr/>
          <p:nvPr/>
        </p:nvGrpSpPr>
        <p:grpSpPr>
          <a:xfrm>
            <a:off x="3310631" y="4275204"/>
            <a:ext cx="323953" cy="324374"/>
            <a:chOff x="4072775" y="4822723"/>
            <a:chExt cx="323953" cy="324374"/>
          </a:xfrm>
        </p:grpSpPr>
        <p:sp>
          <p:nvSpPr>
            <p:cNvPr id="160" name="Abgerundetes Rechteck 159"/>
            <p:cNvSpPr>
              <a:spLocks noChangeAspect="1"/>
            </p:cNvSpPr>
            <p:nvPr/>
          </p:nvSpPr>
          <p:spPr>
            <a:xfrm>
              <a:off x="4072775" y="4822723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62" name="Bild 161" descr="Icons-Werkzeuge44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0614" y="4840773"/>
              <a:ext cx="288274" cy="288274"/>
            </a:xfrm>
            <a:prstGeom prst="rect">
              <a:avLst/>
            </a:prstGeom>
          </p:spPr>
        </p:pic>
      </p:grpSp>
      <p:sp>
        <p:nvSpPr>
          <p:cNvPr id="39" name="object 45"/>
          <p:cNvSpPr txBox="1"/>
          <p:nvPr/>
        </p:nvSpPr>
        <p:spPr>
          <a:xfrm>
            <a:off x="4809042" y="4371989"/>
            <a:ext cx="2658322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Jugend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im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 smtClean="0">
                <a:solidFill>
                  <a:srgbClr val="FFFFFF"/>
                </a:solidFill>
                <a:latin typeface="Calibri"/>
                <a:cs typeface="Calibri"/>
              </a:rPr>
              <a:t>Unternehmen</a:t>
            </a:r>
            <a:r>
              <a:rPr sz="900" spc="5" dirty="0" smtClean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Generation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-40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Generation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15" dirty="0">
                <a:solidFill>
                  <a:srgbClr val="FFFFFF"/>
                </a:solidFill>
                <a:latin typeface="Calibri"/>
                <a:cs typeface="Calibri"/>
              </a:rPr>
              <a:t>Z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64" name="Abgerundetes Rechteck 163"/>
          <p:cNvSpPr/>
          <p:nvPr/>
        </p:nvSpPr>
        <p:spPr>
          <a:xfrm>
            <a:off x="3065374" y="3175836"/>
            <a:ext cx="6145658" cy="796809"/>
          </a:xfrm>
          <a:prstGeom prst="roundRect">
            <a:avLst>
              <a:gd name="adj" fmla="val 11544"/>
            </a:avLst>
          </a:prstGeom>
          <a:solidFill>
            <a:srgbClr val="C501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169" name="Gruppierung 168"/>
          <p:cNvGrpSpPr/>
          <p:nvPr/>
        </p:nvGrpSpPr>
        <p:grpSpPr>
          <a:xfrm>
            <a:off x="3318627" y="3412053"/>
            <a:ext cx="323953" cy="324374"/>
            <a:chOff x="3259789" y="3471875"/>
            <a:chExt cx="323953" cy="324374"/>
          </a:xfrm>
        </p:grpSpPr>
        <p:sp>
          <p:nvSpPr>
            <p:cNvPr id="166" name="Abgerundetes Rechteck 165"/>
            <p:cNvSpPr>
              <a:spLocks noChangeAspect="1"/>
            </p:cNvSpPr>
            <p:nvPr/>
          </p:nvSpPr>
          <p:spPr>
            <a:xfrm>
              <a:off x="3259789" y="3471875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68" name="Bild 167" descr="Icons-Werkzeuge48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7472" y="3482124"/>
              <a:ext cx="288274" cy="288274"/>
            </a:xfrm>
            <a:prstGeom prst="rect">
              <a:avLst/>
            </a:prstGeom>
          </p:spPr>
        </p:pic>
      </p:grpSp>
      <p:sp>
        <p:nvSpPr>
          <p:cNvPr id="67" name="object 73"/>
          <p:cNvSpPr txBox="1"/>
          <p:nvPr/>
        </p:nvSpPr>
        <p:spPr>
          <a:xfrm>
            <a:off x="4576952" y="3376109"/>
            <a:ext cx="3122502" cy="3962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1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Schulungskonzept</a:t>
            </a:r>
            <a:endParaRPr sz="900" dirty="0">
              <a:latin typeface="Calibri"/>
              <a:cs typeface="Calibri"/>
            </a:endParaRPr>
          </a:p>
          <a:p>
            <a:pPr marL="12700" marR="5080" algn="ctr">
              <a:lnSpc>
                <a:spcPts val="1000"/>
              </a:lnSpc>
              <a:spcBef>
                <a:spcPts val="40"/>
              </a:spcBef>
            </a:pP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onzept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zur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Mitarbeiteren</a:t>
            </a:r>
            <a:r>
              <a:rPr sz="900" spc="10" dirty="0">
                <a:solidFill>
                  <a:srgbClr val="FFFFFF"/>
                </a:solidFill>
                <a:latin typeface="Calibri"/>
                <a:cs typeface="Calibri"/>
              </a:rPr>
              <a:t>t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wicklung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(Unternehmensakademi</a:t>
            </a:r>
            <a:r>
              <a:rPr sz="900" spc="1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) erstellen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und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einführen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75" name="object 102"/>
          <p:cNvSpPr/>
          <p:nvPr/>
        </p:nvSpPr>
        <p:spPr>
          <a:xfrm>
            <a:off x="786672" y="5583446"/>
            <a:ext cx="8050253" cy="0"/>
          </a:xfrm>
          <a:custGeom>
            <a:avLst/>
            <a:gdLst/>
            <a:ahLst/>
            <a:cxnLst/>
            <a:rect l="l" t="t" r="r" b="b"/>
            <a:pathLst>
              <a:path w="5715635">
                <a:moveTo>
                  <a:pt x="0" y="0"/>
                </a:moveTo>
                <a:lnTo>
                  <a:pt x="5715279" y="0"/>
                </a:lnTo>
              </a:path>
            </a:pathLst>
          </a:custGeom>
          <a:ln w="11226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176" name="Abgerundetes Rechteck 175"/>
          <p:cNvSpPr/>
          <p:nvPr/>
        </p:nvSpPr>
        <p:spPr>
          <a:xfrm>
            <a:off x="625461" y="5282586"/>
            <a:ext cx="1274432" cy="586707"/>
          </a:xfrm>
          <a:prstGeom prst="roundRect">
            <a:avLst/>
          </a:prstGeom>
          <a:solidFill>
            <a:srgbClr val="9698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82" name="object 104"/>
          <p:cNvSpPr txBox="1"/>
          <p:nvPr/>
        </p:nvSpPr>
        <p:spPr>
          <a:xfrm>
            <a:off x="715151" y="5413311"/>
            <a:ext cx="108401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Unternehmer</a:t>
            </a:r>
            <a:r>
              <a:rPr sz="900" i="1" dirty="0">
                <a:solidFill>
                  <a:srgbClr val="FFFFFF"/>
                </a:solidFill>
                <a:latin typeface="Calibri"/>
                <a:cs typeface="Calibri"/>
              </a:rPr>
              <a:t>Energie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83" name="object 105"/>
          <p:cNvSpPr txBox="1"/>
          <p:nvPr/>
        </p:nvSpPr>
        <p:spPr>
          <a:xfrm>
            <a:off x="993238" y="5592115"/>
            <a:ext cx="53483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Kreis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30" dirty="0" smtClean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900" b="1" spc="55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endParaRPr sz="900" dirty="0">
              <a:latin typeface="Calibri"/>
              <a:cs typeface="Calibri"/>
            </a:endParaRPr>
          </a:p>
        </p:txBody>
      </p:sp>
      <p:pic>
        <p:nvPicPr>
          <p:cNvPr id="3" name="Bild 2" descr="UEK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920" y="5256433"/>
            <a:ext cx="662695" cy="662695"/>
          </a:xfrm>
          <a:prstGeom prst="rect">
            <a:avLst/>
          </a:prstGeom>
        </p:spPr>
      </p:pic>
      <p:pic>
        <p:nvPicPr>
          <p:cNvPr id="63" name="Bild 62" descr="UEK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720" y="5256433"/>
            <a:ext cx="662695" cy="662695"/>
          </a:xfrm>
          <a:prstGeom prst="rect">
            <a:avLst/>
          </a:prstGeom>
        </p:spPr>
      </p:pic>
      <p:pic>
        <p:nvPicPr>
          <p:cNvPr id="64" name="Bild 63" descr="UEK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320" y="5256433"/>
            <a:ext cx="662695" cy="662695"/>
          </a:xfrm>
          <a:prstGeom prst="rect">
            <a:avLst/>
          </a:prstGeom>
        </p:spPr>
      </p:pic>
      <p:pic>
        <p:nvPicPr>
          <p:cNvPr id="65" name="Bild 64" descr="UEK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120" y="5256433"/>
            <a:ext cx="662695" cy="662695"/>
          </a:xfrm>
          <a:prstGeom prst="rect">
            <a:avLst/>
          </a:prstGeom>
        </p:spPr>
      </p:pic>
      <p:pic>
        <p:nvPicPr>
          <p:cNvPr id="66" name="Bild 65" descr="UEK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521" y="5256433"/>
            <a:ext cx="662695" cy="662695"/>
          </a:xfrm>
          <a:prstGeom prst="rect">
            <a:avLst/>
          </a:prstGeom>
        </p:spPr>
      </p:pic>
      <p:sp>
        <p:nvSpPr>
          <p:cNvPr id="62" name="object 35"/>
          <p:cNvSpPr txBox="1"/>
          <p:nvPr/>
        </p:nvSpPr>
        <p:spPr>
          <a:xfrm>
            <a:off x="999126" y="6351777"/>
            <a:ext cx="475738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1</a:t>
            </a:r>
          </a:p>
        </p:txBody>
      </p:sp>
      <p:sp>
        <p:nvSpPr>
          <p:cNvPr id="68" name="object 36"/>
          <p:cNvSpPr txBox="1"/>
          <p:nvPr/>
        </p:nvSpPr>
        <p:spPr>
          <a:xfrm>
            <a:off x="2462513" y="6351777"/>
            <a:ext cx="487508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sz="1050" dirty="0" smtClean="0">
                <a:latin typeface="Calibri"/>
                <a:cs typeface="Calibri"/>
              </a:rPr>
              <a:t>2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69" name="object 37"/>
          <p:cNvSpPr txBox="1"/>
          <p:nvPr/>
        </p:nvSpPr>
        <p:spPr>
          <a:xfrm>
            <a:off x="3929771" y="6351777"/>
            <a:ext cx="483792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3</a:t>
            </a:r>
          </a:p>
        </p:txBody>
      </p:sp>
      <p:sp>
        <p:nvSpPr>
          <p:cNvPr id="70" name="object 38"/>
          <p:cNvSpPr txBox="1"/>
          <p:nvPr/>
        </p:nvSpPr>
        <p:spPr>
          <a:xfrm>
            <a:off x="5397020" y="6351777"/>
            <a:ext cx="480095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4</a:t>
            </a:r>
          </a:p>
        </p:txBody>
      </p:sp>
      <p:sp>
        <p:nvSpPr>
          <p:cNvPr id="71" name="object 39"/>
          <p:cNvSpPr txBox="1"/>
          <p:nvPr/>
        </p:nvSpPr>
        <p:spPr>
          <a:xfrm>
            <a:off x="6848465" y="6351777"/>
            <a:ext cx="508004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5</a:t>
            </a:r>
          </a:p>
        </p:txBody>
      </p:sp>
      <p:sp>
        <p:nvSpPr>
          <p:cNvPr id="72" name="object 40"/>
          <p:cNvSpPr txBox="1"/>
          <p:nvPr/>
        </p:nvSpPr>
        <p:spPr>
          <a:xfrm>
            <a:off x="8310512" y="6351777"/>
            <a:ext cx="514713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6</a:t>
            </a:r>
          </a:p>
        </p:txBody>
      </p:sp>
    </p:spTree>
    <p:extLst>
      <p:ext uri="{BB962C8B-B14F-4D97-AF65-F5344CB8AC3E}">
        <p14:creationId xmlns:p14="http://schemas.microsoft.com/office/powerpoint/2010/main" val="1246830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Abgerundetes Rechteck 85"/>
          <p:cNvSpPr/>
          <p:nvPr/>
        </p:nvSpPr>
        <p:spPr>
          <a:xfrm>
            <a:off x="1990769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88" name="Ecken des Rechtecks auf der gleichen Seite abrunden 87"/>
          <p:cNvSpPr/>
          <p:nvPr/>
        </p:nvSpPr>
        <p:spPr>
          <a:xfrm>
            <a:off x="1990769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87" name="Abgerundetes Rechteck 86"/>
          <p:cNvSpPr/>
          <p:nvPr/>
        </p:nvSpPr>
        <p:spPr>
          <a:xfrm>
            <a:off x="521497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89" name="Ecken des Rechtecks auf der gleichen Seite abrunden 88"/>
          <p:cNvSpPr/>
          <p:nvPr/>
        </p:nvSpPr>
        <p:spPr>
          <a:xfrm>
            <a:off x="521497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07" name="Abgerundetes Rechteck 106"/>
          <p:cNvSpPr/>
          <p:nvPr/>
        </p:nvSpPr>
        <p:spPr>
          <a:xfrm>
            <a:off x="625461" y="1449536"/>
            <a:ext cx="2183709" cy="3266398"/>
          </a:xfrm>
          <a:prstGeom prst="roundRect">
            <a:avLst>
              <a:gd name="adj" fmla="val 5169"/>
            </a:avLst>
          </a:prstGeom>
          <a:solidFill>
            <a:srgbClr val="094D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pic>
        <p:nvPicPr>
          <p:cNvPr id="108" name="Bild 107" descr="Grup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690" y="1620245"/>
            <a:ext cx="644264" cy="374923"/>
          </a:xfrm>
          <a:prstGeom prst="rect">
            <a:avLst/>
          </a:prstGeom>
        </p:spPr>
      </p:pic>
      <p:sp>
        <p:nvSpPr>
          <p:cNvPr id="90" name="Abgerundetes Rechteck 89"/>
          <p:cNvSpPr/>
          <p:nvPr/>
        </p:nvSpPr>
        <p:spPr>
          <a:xfrm>
            <a:off x="6386969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91" name="Abgerundetes Rechteck 90"/>
          <p:cNvSpPr/>
          <p:nvPr/>
        </p:nvSpPr>
        <p:spPr>
          <a:xfrm>
            <a:off x="7852370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92" name="Abgerundetes Rechteck 91"/>
          <p:cNvSpPr/>
          <p:nvPr/>
        </p:nvSpPr>
        <p:spPr>
          <a:xfrm>
            <a:off x="4921569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93" name="Abgerundetes Rechteck 92"/>
          <p:cNvSpPr/>
          <p:nvPr/>
        </p:nvSpPr>
        <p:spPr>
          <a:xfrm>
            <a:off x="3456169" y="1328011"/>
            <a:ext cx="1430997" cy="5349778"/>
          </a:xfrm>
          <a:prstGeom prst="roundRect">
            <a:avLst>
              <a:gd name="adj" fmla="val 7792"/>
            </a:avLst>
          </a:prstGeom>
          <a:solidFill>
            <a:schemeClr val="bg1">
              <a:lumMod val="65000"/>
            </a:schemeClr>
          </a:solidFill>
          <a:ln w="254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00" name="Ecken des Rechtecks auf der gleichen Seite abrunden 99"/>
          <p:cNvSpPr/>
          <p:nvPr/>
        </p:nvSpPr>
        <p:spPr>
          <a:xfrm>
            <a:off x="6386969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01" name="Ecken des Rechtecks auf der gleichen Seite abrunden 100"/>
          <p:cNvSpPr/>
          <p:nvPr/>
        </p:nvSpPr>
        <p:spPr>
          <a:xfrm>
            <a:off x="7852370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02" name="Ecken des Rechtecks auf der gleichen Seite abrunden 101"/>
          <p:cNvSpPr/>
          <p:nvPr/>
        </p:nvSpPr>
        <p:spPr>
          <a:xfrm>
            <a:off x="4921569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03" name="Ecken des Rechtecks auf der gleichen Seite abrunden 102"/>
          <p:cNvSpPr/>
          <p:nvPr/>
        </p:nvSpPr>
        <p:spPr>
          <a:xfrm>
            <a:off x="3456169" y="1328012"/>
            <a:ext cx="1430997" cy="4833168"/>
          </a:xfrm>
          <a:prstGeom prst="round2SameRect">
            <a:avLst>
              <a:gd name="adj1" fmla="val 7061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cxnSp>
        <p:nvCxnSpPr>
          <p:cNvPr id="104" name="Gerade Verbindung 103"/>
          <p:cNvCxnSpPr/>
          <p:nvPr/>
        </p:nvCxnSpPr>
        <p:spPr>
          <a:xfrm flipV="1">
            <a:off x="457200" y="6172885"/>
            <a:ext cx="8868890" cy="500"/>
          </a:xfrm>
          <a:prstGeom prst="line">
            <a:avLst/>
          </a:prstGeom>
          <a:ln w="76200" cmpd="sng">
            <a:solidFill>
              <a:srgbClr val="FFFFFF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5" name="object 34"/>
          <p:cNvSpPr/>
          <p:nvPr/>
        </p:nvSpPr>
        <p:spPr>
          <a:xfrm>
            <a:off x="9326090" y="6074562"/>
            <a:ext cx="168142" cy="194079"/>
          </a:xfrm>
          <a:custGeom>
            <a:avLst/>
            <a:gdLst/>
            <a:ahLst/>
            <a:cxnLst/>
            <a:rect l="l" t="t" r="r" b="b"/>
            <a:pathLst>
              <a:path w="119379" h="137795">
                <a:moveTo>
                  <a:pt x="0" y="0"/>
                </a:moveTo>
                <a:lnTo>
                  <a:pt x="0" y="137541"/>
                </a:lnTo>
                <a:lnTo>
                  <a:pt x="119100" y="68770"/>
                </a:lnTo>
                <a:lnTo>
                  <a:pt x="0" y="0"/>
                </a:lnTo>
                <a:close/>
              </a:path>
            </a:pathLst>
          </a:custGeom>
          <a:solidFill>
            <a:srgbClr val="A7A9AC"/>
          </a:solidFill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106" name="object 33"/>
          <p:cNvSpPr/>
          <p:nvPr/>
        </p:nvSpPr>
        <p:spPr>
          <a:xfrm flipV="1">
            <a:off x="528141" y="6121584"/>
            <a:ext cx="8844459" cy="51801"/>
          </a:xfrm>
          <a:custGeom>
            <a:avLst/>
            <a:gdLst/>
            <a:ahLst/>
            <a:cxnLst/>
            <a:rect l="l" t="t" r="r" b="b"/>
            <a:pathLst>
              <a:path w="6306184">
                <a:moveTo>
                  <a:pt x="0" y="0"/>
                </a:moveTo>
                <a:lnTo>
                  <a:pt x="6306070" y="0"/>
                </a:lnTo>
              </a:path>
            </a:pathLst>
          </a:custGeom>
          <a:ln w="11226">
            <a:solidFill>
              <a:srgbClr val="A7A9AC"/>
            </a:solidFill>
          </a:ln>
          <a:effectLst/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60" name="object 66"/>
          <p:cNvSpPr txBox="1"/>
          <p:nvPr/>
        </p:nvSpPr>
        <p:spPr>
          <a:xfrm>
            <a:off x="1055307" y="3165519"/>
            <a:ext cx="1357694" cy="3864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ts val="1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Umsetzungsplan (Monatsbericht</a:t>
            </a:r>
            <a:r>
              <a:rPr sz="900" spc="10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) 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ontrollin</a:t>
            </a:r>
            <a:r>
              <a:rPr sz="900" spc="15" dirty="0">
                <a:solidFill>
                  <a:srgbClr val="FFFFFF"/>
                </a:solidFill>
                <a:latin typeface="Calibri"/>
                <a:cs typeface="Calibri"/>
              </a:rPr>
              <a:t>g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) überprü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09" name="object 66"/>
          <p:cNvSpPr txBox="1"/>
          <p:nvPr/>
        </p:nvSpPr>
        <p:spPr>
          <a:xfrm>
            <a:off x="867409" y="2443340"/>
            <a:ext cx="1812292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de-DE" sz="900" dirty="0">
                <a:solidFill>
                  <a:srgbClr val="FFFFFF"/>
                </a:solidFill>
                <a:latin typeface="Calibri"/>
                <a:cs typeface="Calibri"/>
              </a:rPr>
              <a:t>WORKSHOP</a:t>
            </a:r>
            <a:r>
              <a:rPr lang="de-DE"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lang="de-DE" sz="900" dirty="0" smtClean="0">
                <a:solidFill>
                  <a:srgbClr val="FFFFFF"/>
                </a:solidFill>
                <a:latin typeface="Calibri"/>
                <a:cs typeface="Calibri"/>
              </a:rPr>
              <a:t>Steuerung mit Führungskräften</a:t>
            </a:r>
            <a:endParaRPr lang="de-DE" sz="900" dirty="0">
              <a:latin typeface="Calibri"/>
              <a:cs typeface="Calibri"/>
            </a:endParaRPr>
          </a:p>
        </p:txBody>
      </p:sp>
      <p:sp>
        <p:nvSpPr>
          <p:cNvPr id="110" name="Abgerundetes Rechteck 109"/>
          <p:cNvSpPr/>
          <p:nvPr/>
        </p:nvSpPr>
        <p:spPr>
          <a:xfrm>
            <a:off x="3015129" y="4155342"/>
            <a:ext cx="6145658" cy="560592"/>
          </a:xfrm>
          <a:prstGeom prst="roundRect">
            <a:avLst>
              <a:gd name="adj" fmla="val 11544"/>
            </a:avLst>
          </a:prstGeom>
          <a:solidFill>
            <a:srgbClr val="0D663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61" name="object 67"/>
          <p:cNvSpPr txBox="1"/>
          <p:nvPr/>
        </p:nvSpPr>
        <p:spPr>
          <a:xfrm>
            <a:off x="4288596" y="4370236"/>
            <a:ext cx="4188654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ontinuierliche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Anwendung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von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Unternehmer</a:t>
            </a:r>
            <a:r>
              <a:rPr sz="900" i="1" dirty="0">
                <a:solidFill>
                  <a:srgbClr val="FFFFFF"/>
                </a:solidFill>
                <a:latin typeface="Calibri"/>
                <a:cs typeface="Calibri"/>
              </a:rPr>
              <a:t>Energie</a:t>
            </a:r>
            <a:r>
              <a:rPr sz="900" i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xzellenz-System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etablieren)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14" name="Abgerundetes Rechteck 113"/>
          <p:cNvSpPr/>
          <p:nvPr/>
        </p:nvSpPr>
        <p:spPr>
          <a:xfrm>
            <a:off x="3015129" y="3478889"/>
            <a:ext cx="6145658" cy="560592"/>
          </a:xfrm>
          <a:prstGeom prst="roundRect">
            <a:avLst>
              <a:gd name="adj" fmla="val 11544"/>
            </a:avLst>
          </a:prstGeom>
          <a:solidFill>
            <a:srgbClr val="094D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117" name="Gruppierung 116"/>
          <p:cNvGrpSpPr/>
          <p:nvPr/>
        </p:nvGrpSpPr>
        <p:grpSpPr>
          <a:xfrm>
            <a:off x="3114463" y="3606073"/>
            <a:ext cx="323953" cy="324374"/>
            <a:chOff x="3152239" y="3750210"/>
            <a:chExt cx="323953" cy="324374"/>
          </a:xfrm>
        </p:grpSpPr>
        <p:sp>
          <p:nvSpPr>
            <p:cNvPr id="115" name="Abgerundetes Rechteck 114"/>
            <p:cNvSpPr>
              <a:spLocks noChangeAspect="1"/>
            </p:cNvSpPr>
            <p:nvPr/>
          </p:nvSpPr>
          <p:spPr>
            <a:xfrm>
              <a:off x="3152239" y="3750210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16" name="Bild 115" descr="Icons-Werkzeuge27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0078" y="3768260"/>
              <a:ext cx="288274" cy="288274"/>
            </a:xfrm>
            <a:prstGeom prst="rect">
              <a:avLst/>
            </a:prstGeom>
          </p:spPr>
        </p:pic>
      </p:grpSp>
      <p:sp>
        <p:nvSpPr>
          <p:cNvPr id="62" name="object 68"/>
          <p:cNvSpPr txBox="1"/>
          <p:nvPr/>
        </p:nvSpPr>
        <p:spPr>
          <a:xfrm>
            <a:off x="5142880" y="3693783"/>
            <a:ext cx="1930640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ontinuierliches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strategisches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ontrolling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118" name="Abgerundetes Rechteck 117"/>
          <p:cNvSpPr/>
          <p:nvPr/>
        </p:nvSpPr>
        <p:spPr>
          <a:xfrm>
            <a:off x="3015129" y="2802438"/>
            <a:ext cx="6145658" cy="560592"/>
          </a:xfrm>
          <a:prstGeom prst="roundRect">
            <a:avLst>
              <a:gd name="adj" fmla="val 11544"/>
            </a:avLst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75" name="object 81"/>
          <p:cNvSpPr txBox="1"/>
          <p:nvPr/>
        </p:nvSpPr>
        <p:spPr>
          <a:xfrm>
            <a:off x="5192359" y="3017332"/>
            <a:ext cx="237684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Ideensammlung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zur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Kundenbegeisterung</a:t>
            </a:r>
            <a:endParaRPr sz="900" dirty="0">
              <a:latin typeface="Calibri"/>
              <a:cs typeface="Calibri"/>
            </a:endParaRPr>
          </a:p>
        </p:txBody>
      </p:sp>
      <p:grpSp>
        <p:nvGrpSpPr>
          <p:cNvPr id="122" name="Gruppierung 121"/>
          <p:cNvGrpSpPr/>
          <p:nvPr/>
        </p:nvGrpSpPr>
        <p:grpSpPr>
          <a:xfrm>
            <a:off x="3114463" y="2921261"/>
            <a:ext cx="323953" cy="324374"/>
            <a:chOff x="3674936" y="1946970"/>
            <a:chExt cx="323953" cy="324374"/>
          </a:xfrm>
        </p:grpSpPr>
        <p:sp>
          <p:nvSpPr>
            <p:cNvPr id="123" name="Abgerundetes Rechteck 122"/>
            <p:cNvSpPr>
              <a:spLocks noChangeAspect="1"/>
            </p:cNvSpPr>
            <p:nvPr/>
          </p:nvSpPr>
          <p:spPr>
            <a:xfrm>
              <a:off x="3674936" y="1946970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24" name="Bild 123" descr="Icons-Werkzeuge26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92775" y="1965020"/>
              <a:ext cx="288274" cy="288274"/>
            </a:xfrm>
            <a:prstGeom prst="rect">
              <a:avLst/>
            </a:prstGeom>
          </p:spPr>
        </p:pic>
      </p:grpSp>
      <p:sp>
        <p:nvSpPr>
          <p:cNvPr id="125" name="Abgerundetes Rechteck 124"/>
          <p:cNvSpPr/>
          <p:nvPr/>
        </p:nvSpPr>
        <p:spPr>
          <a:xfrm>
            <a:off x="3015129" y="2128487"/>
            <a:ext cx="6145658" cy="560592"/>
          </a:xfrm>
          <a:prstGeom prst="roundRect">
            <a:avLst>
              <a:gd name="adj" fmla="val 11544"/>
            </a:avLst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127" name="object 81"/>
          <p:cNvSpPr txBox="1"/>
          <p:nvPr/>
        </p:nvSpPr>
        <p:spPr>
          <a:xfrm>
            <a:off x="4965658" y="2347228"/>
            <a:ext cx="2852307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de-DE" sz="900" dirty="0">
                <a:solidFill>
                  <a:srgbClr val="FFFFFF"/>
                </a:solidFill>
                <a:latin typeface="Calibri"/>
                <a:cs typeface="Calibri"/>
              </a:rPr>
              <a:t>Regelmäßige Überprüfung von Strategie und Vision</a:t>
            </a:r>
          </a:p>
        </p:txBody>
      </p:sp>
      <p:grpSp>
        <p:nvGrpSpPr>
          <p:cNvPr id="128" name="Gruppierung 127"/>
          <p:cNvGrpSpPr/>
          <p:nvPr/>
        </p:nvGrpSpPr>
        <p:grpSpPr>
          <a:xfrm>
            <a:off x="3114463" y="2244096"/>
            <a:ext cx="323953" cy="324374"/>
            <a:chOff x="4778677" y="2436646"/>
            <a:chExt cx="323953" cy="324374"/>
          </a:xfrm>
        </p:grpSpPr>
        <p:sp>
          <p:nvSpPr>
            <p:cNvPr id="129" name="Abgerundetes Rechteck 128"/>
            <p:cNvSpPr>
              <a:spLocks noChangeAspect="1"/>
            </p:cNvSpPr>
            <p:nvPr/>
          </p:nvSpPr>
          <p:spPr>
            <a:xfrm>
              <a:off x="4778677" y="2436646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30" name="Bild 129" descr="Icons-Werkzeuge20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516" y="2454696"/>
              <a:ext cx="288274" cy="288274"/>
            </a:xfrm>
            <a:prstGeom prst="rect">
              <a:avLst/>
            </a:prstGeom>
          </p:spPr>
        </p:pic>
      </p:grpSp>
      <p:sp>
        <p:nvSpPr>
          <p:cNvPr id="131" name="Abgerundetes Rechteck 130"/>
          <p:cNvSpPr/>
          <p:nvPr/>
        </p:nvSpPr>
        <p:spPr>
          <a:xfrm>
            <a:off x="3015129" y="1449536"/>
            <a:ext cx="6145658" cy="560592"/>
          </a:xfrm>
          <a:prstGeom prst="roundRect">
            <a:avLst>
              <a:gd name="adj" fmla="val 11544"/>
            </a:avLst>
          </a:prstGeom>
          <a:solidFill>
            <a:srgbClr val="EE7F0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grpSp>
        <p:nvGrpSpPr>
          <p:cNvPr id="132" name="Gruppierung 131"/>
          <p:cNvGrpSpPr/>
          <p:nvPr/>
        </p:nvGrpSpPr>
        <p:grpSpPr>
          <a:xfrm>
            <a:off x="3114463" y="1567645"/>
            <a:ext cx="323953" cy="324374"/>
            <a:chOff x="1580023" y="2620368"/>
            <a:chExt cx="323953" cy="324374"/>
          </a:xfrm>
        </p:grpSpPr>
        <p:sp>
          <p:nvSpPr>
            <p:cNvPr id="133" name="Abgerundetes Rechteck 132"/>
            <p:cNvSpPr>
              <a:spLocks noChangeAspect="1"/>
            </p:cNvSpPr>
            <p:nvPr/>
          </p:nvSpPr>
          <p:spPr>
            <a:xfrm>
              <a:off x="1580023" y="2620368"/>
              <a:ext cx="323953" cy="32437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900">
                <a:latin typeface="Calibri"/>
                <a:cs typeface="Calibri"/>
              </a:endParaRPr>
            </a:p>
          </p:txBody>
        </p:sp>
        <p:pic>
          <p:nvPicPr>
            <p:cNvPr id="134" name="Bild 133" descr="Icons-Werkzeuge8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7862" y="2638418"/>
              <a:ext cx="288274" cy="288274"/>
            </a:xfrm>
            <a:prstGeom prst="rect">
              <a:avLst/>
            </a:prstGeom>
          </p:spPr>
        </p:pic>
      </p:grpSp>
      <p:sp>
        <p:nvSpPr>
          <p:cNvPr id="69" name="object 75"/>
          <p:cNvSpPr txBox="1"/>
          <p:nvPr/>
        </p:nvSpPr>
        <p:spPr>
          <a:xfrm>
            <a:off x="4921568" y="1664430"/>
            <a:ext cx="2501581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spc="-15" dirty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ontinuierliche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Planung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etablieren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35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JZ</a:t>
            </a:r>
            <a:r>
              <a:rPr sz="900" spc="-70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,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gg</a:t>
            </a:r>
            <a:r>
              <a:rPr sz="900" spc="-30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ZP)</a:t>
            </a:r>
            <a:endParaRPr sz="900" dirty="0">
              <a:latin typeface="Calibri"/>
              <a:cs typeface="Calibri"/>
            </a:endParaRPr>
          </a:p>
        </p:txBody>
      </p:sp>
      <p:pic>
        <p:nvPicPr>
          <p:cNvPr id="2" name="Bild 1" descr="gruen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999" y="4255638"/>
            <a:ext cx="360170" cy="360000"/>
          </a:xfrm>
          <a:prstGeom prst="rect">
            <a:avLst/>
          </a:prstGeom>
        </p:spPr>
      </p:pic>
      <p:sp>
        <p:nvSpPr>
          <p:cNvPr id="63" name="object 102"/>
          <p:cNvSpPr/>
          <p:nvPr/>
        </p:nvSpPr>
        <p:spPr>
          <a:xfrm>
            <a:off x="786672" y="5583446"/>
            <a:ext cx="8050253" cy="0"/>
          </a:xfrm>
          <a:custGeom>
            <a:avLst/>
            <a:gdLst/>
            <a:ahLst/>
            <a:cxnLst/>
            <a:rect l="l" t="t" r="r" b="b"/>
            <a:pathLst>
              <a:path w="5715635">
                <a:moveTo>
                  <a:pt x="0" y="0"/>
                </a:moveTo>
                <a:lnTo>
                  <a:pt x="5715279" y="0"/>
                </a:lnTo>
              </a:path>
            </a:pathLst>
          </a:custGeom>
          <a:ln w="11226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/>
          <a:lstStyle/>
          <a:p>
            <a:endParaRPr sz="900">
              <a:latin typeface="Calibri"/>
              <a:cs typeface="Calibri"/>
            </a:endParaRPr>
          </a:p>
        </p:txBody>
      </p:sp>
      <p:sp>
        <p:nvSpPr>
          <p:cNvPr id="64" name="Abgerundetes Rechteck 63"/>
          <p:cNvSpPr/>
          <p:nvPr/>
        </p:nvSpPr>
        <p:spPr>
          <a:xfrm>
            <a:off x="625461" y="5282586"/>
            <a:ext cx="1274432" cy="586707"/>
          </a:xfrm>
          <a:prstGeom prst="roundRect">
            <a:avLst/>
          </a:prstGeom>
          <a:solidFill>
            <a:srgbClr val="9698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900">
              <a:latin typeface="Calibri"/>
              <a:cs typeface="Calibri"/>
            </a:endParaRPr>
          </a:p>
        </p:txBody>
      </p:sp>
      <p:sp>
        <p:nvSpPr>
          <p:cNvPr id="66" name="object 105"/>
          <p:cNvSpPr txBox="1"/>
          <p:nvPr/>
        </p:nvSpPr>
        <p:spPr>
          <a:xfrm>
            <a:off x="993238" y="5592115"/>
            <a:ext cx="534835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Kreis</a:t>
            </a:r>
            <a:r>
              <a:rPr sz="9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900" b="1" spc="30" dirty="0" smtClean="0">
                <a:solidFill>
                  <a:srgbClr val="FFFFFF"/>
                </a:solidFill>
                <a:latin typeface="Calibri"/>
                <a:cs typeface="Calibri"/>
              </a:rPr>
              <a:t>U</a:t>
            </a:r>
            <a:r>
              <a:rPr sz="900" b="1" spc="55" dirty="0" smtClean="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sz="900" b="1" dirty="0" smtClean="0">
                <a:solidFill>
                  <a:srgbClr val="FFFFFF"/>
                </a:solidFill>
                <a:latin typeface="Calibri"/>
                <a:cs typeface="Calibri"/>
              </a:rPr>
              <a:t>K</a:t>
            </a:r>
            <a:endParaRPr sz="900" dirty="0">
              <a:latin typeface="Calibri"/>
              <a:cs typeface="Calibri"/>
            </a:endParaRPr>
          </a:p>
        </p:txBody>
      </p:sp>
      <p:pic>
        <p:nvPicPr>
          <p:cNvPr id="67" name="Bild 66" descr="UEK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920" y="5256433"/>
            <a:ext cx="662695" cy="662695"/>
          </a:xfrm>
          <a:prstGeom prst="rect">
            <a:avLst/>
          </a:prstGeom>
        </p:spPr>
      </p:pic>
      <p:pic>
        <p:nvPicPr>
          <p:cNvPr id="68" name="Bild 67" descr="UEK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5720" y="5256433"/>
            <a:ext cx="662695" cy="662695"/>
          </a:xfrm>
          <a:prstGeom prst="rect">
            <a:avLst/>
          </a:prstGeom>
        </p:spPr>
      </p:pic>
      <p:pic>
        <p:nvPicPr>
          <p:cNvPr id="70" name="Bild 69" descr="UEK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320" y="5256433"/>
            <a:ext cx="662695" cy="662695"/>
          </a:xfrm>
          <a:prstGeom prst="rect">
            <a:avLst/>
          </a:prstGeom>
        </p:spPr>
      </p:pic>
      <p:pic>
        <p:nvPicPr>
          <p:cNvPr id="71" name="Bild 70" descr="UEK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120" y="5256433"/>
            <a:ext cx="662695" cy="662695"/>
          </a:xfrm>
          <a:prstGeom prst="rect">
            <a:avLst/>
          </a:prstGeom>
        </p:spPr>
      </p:pic>
      <p:pic>
        <p:nvPicPr>
          <p:cNvPr id="72" name="Bild 71" descr="UEK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521" y="5256433"/>
            <a:ext cx="662695" cy="662695"/>
          </a:xfrm>
          <a:prstGeom prst="rect">
            <a:avLst/>
          </a:prstGeom>
        </p:spPr>
      </p:pic>
      <p:sp>
        <p:nvSpPr>
          <p:cNvPr id="59" name="object 104"/>
          <p:cNvSpPr txBox="1"/>
          <p:nvPr/>
        </p:nvSpPr>
        <p:spPr>
          <a:xfrm>
            <a:off x="715151" y="5413311"/>
            <a:ext cx="1084016" cy="1384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Unternehmer</a:t>
            </a:r>
            <a:r>
              <a:rPr sz="900" i="1" dirty="0">
                <a:solidFill>
                  <a:srgbClr val="FFFFFF"/>
                </a:solidFill>
                <a:latin typeface="Calibri"/>
                <a:cs typeface="Calibri"/>
              </a:rPr>
              <a:t>Energie</a:t>
            </a:r>
            <a:r>
              <a:rPr sz="900" dirty="0">
                <a:solidFill>
                  <a:srgbClr val="FFFFFF"/>
                </a:solidFill>
                <a:latin typeface="Calibri"/>
                <a:cs typeface="Calibri"/>
              </a:rPr>
              <a:t>-</a:t>
            </a:r>
            <a:endParaRPr sz="900" dirty="0">
              <a:latin typeface="Calibri"/>
              <a:cs typeface="Calibri"/>
            </a:endParaRPr>
          </a:p>
        </p:txBody>
      </p:sp>
      <p:sp>
        <p:nvSpPr>
          <p:cNvPr id="73" name="object 35"/>
          <p:cNvSpPr txBox="1"/>
          <p:nvPr/>
        </p:nvSpPr>
        <p:spPr>
          <a:xfrm>
            <a:off x="999126" y="6351777"/>
            <a:ext cx="475738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7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74" name="object 36"/>
          <p:cNvSpPr txBox="1"/>
          <p:nvPr/>
        </p:nvSpPr>
        <p:spPr>
          <a:xfrm>
            <a:off x="2462513" y="6351777"/>
            <a:ext cx="487508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8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76" name="object 37"/>
          <p:cNvSpPr txBox="1"/>
          <p:nvPr/>
        </p:nvSpPr>
        <p:spPr>
          <a:xfrm>
            <a:off x="3929771" y="6351777"/>
            <a:ext cx="483792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9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77" name="object 38"/>
          <p:cNvSpPr txBox="1"/>
          <p:nvPr/>
        </p:nvSpPr>
        <p:spPr>
          <a:xfrm>
            <a:off x="5397020" y="6351777"/>
            <a:ext cx="571395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10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78" name="object 39"/>
          <p:cNvSpPr txBox="1"/>
          <p:nvPr/>
        </p:nvSpPr>
        <p:spPr>
          <a:xfrm>
            <a:off x="6848464" y="6351777"/>
            <a:ext cx="638185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11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79" name="object 40"/>
          <p:cNvSpPr txBox="1"/>
          <p:nvPr/>
        </p:nvSpPr>
        <p:spPr>
          <a:xfrm>
            <a:off x="8310512" y="6351777"/>
            <a:ext cx="588704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M</a:t>
            </a:r>
            <a:r>
              <a:rPr sz="1050" dirty="0">
                <a:latin typeface="Calibri"/>
                <a:cs typeface="Calibri"/>
              </a:rPr>
              <a:t>onat </a:t>
            </a:r>
            <a:r>
              <a:rPr lang="de-DE" sz="1050" dirty="0" smtClean="0">
                <a:latin typeface="Calibri"/>
                <a:cs typeface="Calibri"/>
              </a:rPr>
              <a:t>12</a:t>
            </a:r>
            <a:endParaRPr sz="105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4614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422</Words>
  <Application>Microsoft Macintosh PowerPoint</Application>
  <PresentationFormat>A4-Papier (210x297 mm)</PresentationFormat>
  <Paragraphs>130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Verena Lorenz</dc:creator>
  <cp:lastModifiedBy>Verena Lorenz</cp:lastModifiedBy>
  <cp:revision>46</cp:revision>
  <dcterms:created xsi:type="dcterms:W3CDTF">2016-02-20T11:55:52Z</dcterms:created>
  <dcterms:modified xsi:type="dcterms:W3CDTF">2016-02-25T09:26:42Z</dcterms:modified>
</cp:coreProperties>
</file>