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3" r:id="rId1"/>
  </p:sldMasterIdLst>
  <p:notesMasterIdLst>
    <p:notesMasterId r:id="rId54"/>
  </p:notesMasterIdLst>
  <p:sldIdLst>
    <p:sldId id="360" r:id="rId2"/>
    <p:sldId id="36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36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362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Shape 8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46" name="Shape 8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Shape 88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85" name="Shape 88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Shape 88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90" name="Shape 8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Shape 134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46" name="Shape 134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Shape 138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84" name="Shape 138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Shape 141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11" name="Shape 141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Shape 141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18" name="Shape 141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766180820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C82B6EAE-65A4-6D4D-8B23-0B87DC790D9E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6BDD5035-A4B6-5949-A9B6-C714622FB5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2450881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-120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8606" y="-2071263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0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3882" y="-22194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87863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3045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4414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13988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6548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0065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62711660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78936014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FE597F-8B5D-DB4E-9460-027D71F1E1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1472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87775023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5705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8692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20860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2106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99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808" r:id="rId5"/>
    <p:sldLayoutId id="2147483788" r:id="rId6"/>
    <p:sldLayoutId id="2147483789" r:id="rId7"/>
    <p:sldLayoutId id="2147483790" r:id="rId8"/>
    <p:sldLayoutId id="2147483791" r:id="rId9"/>
    <p:sldLayoutId id="2147483820" r:id="rId10"/>
    <p:sldLayoutId id="2147483821" r:id="rId11"/>
    <p:sldLayoutId id="2147483792" r:id="rId12"/>
    <p:sldLayoutId id="2147483793" r:id="rId13"/>
    <p:sldLayoutId id="2147483794" r:id="rId14"/>
    <p:sldLayoutId id="2147483795" r:id="rId15"/>
    <p:sldLayoutId id="2147483796" r:id="rId1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8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tif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3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268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2" y="342902"/>
            <a:ext cx="6288639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5A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FA24973-DAE2-0D44-8AC6-5E33FA861A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56" t="-10452" r="-2951" b="-9567"/>
          <a:stretch/>
        </p:blipFill>
        <p:spPr>
          <a:xfrm>
            <a:off x="3780894" y="1160403"/>
            <a:ext cx="6743625" cy="519049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5" name="image13.png" descr="image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690" y="588314"/>
            <a:ext cx="8290109" cy="53465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itarbeitersuche…">
            <a:extLst>
              <a:ext uri="{FF2B5EF4-FFF2-40B4-BE49-F238E27FC236}">
                <a16:creationId xmlns:a16="http://schemas.microsoft.com/office/drawing/2014/main" id="{7C6DE63B-30C9-2141-B433-2D7212FD7B81}"/>
              </a:ext>
            </a:extLst>
          </p:cNvPr>
          <p:cNvSpPr txBox="1"/>
          <p:nvPr/>
        </p:nvSpPr>
        <p:spPr>
          <a:xfrm>
            <a:off x="2837323" y="543147"/>
            <a:ext cx="6912769" cy="57717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Mitarbeitersuche</a:t>
            </a:r>
            <a:endParaRPr lang="de-DE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rgbClr val="C00000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Einstellungsfilter</a:t>
            </a: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Einarbeitung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Unternehmenskultur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Mitarbeiterorientierung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Mitarbeiterbefragung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Orientierungs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und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Entwicklungsgespräche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Gesundheitsförderung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Leistungsbezogene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Entlohnung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Schulung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4" name="Werte_Ebene.png" descr="Werte_Ebe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189" y="803919"/>
            <a:ext cx="8339120" cy="49801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Parallelogramm 2">
            <a:extLst>
              <a:ext uri="{FF2B5EF4-FFF2-40B4-BE49-F238E27FC236}">
                <a16:creationId xmlns:a16="http://schemas.microsoft.com/office/drawing/2014/main" id="{23DC305E-D6D9-1D41-86CC-19193CE00815}"/>
              </a:ext>
            </a:extLst>
          </p:cNvPr>
          <p:cNvSpPr/>
          <p:nvPr/>
        </p:nvSpPr>
        <p:spPr>
          <a:xfrm>
            <a:off x="319337" y="6381689"/>
            <a:ext cx="3353277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4" name="Die 6P der Positionierung">
            <a:extLst>
              <a:ext uri="{FF2B5EF4-FFF2-40B4-BE49-F238E27FC236}">
                <a16:creationId xmlns:a16="http://schemas.microsoft.com/office/drawing/2014/main" id="{30088F83-DCDD-0D4C-84F9-DF8FBA045F89}"/>
              </a:ext>
            </a:extLst>
          </p:cNvPr>
          <p:cNvSpPr txBox="1"/>
          <p:nvPr/>
        </p:nvSpPr>
        <p:spPr>
          <a:xfrm>
            <a:off x="645703" y="6444357"/>
            <a:ext cx="334624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Bitte ergänzen</a:t>
            </a: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6" name="Fotolia_19220468_Subscription_L.jpg" descr="Fotolia_19220468_Subscription_L.jpg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4165605" y="1256268"/>
            <a:ext cx="3902928" cy="533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58" name="image16.tif" descr="image16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67578" y="1595993"/>
            <a:ext cx="15399126" cy="465455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Parallelogramm 3">
            <a:extLst>
              <a:ext uri="{FF2B5EF4-FFF2-40B4-BE49-F238E27FC236}">
                <a16:creationId xmlns:a16="http://schemas.microsoft.com/office/drawing/2014/main" id="{0F600F74-0BE1-7E4D-8CB1-A6B3C68B6149}"/>
              </a:ext>
            </a:extLst>
          </p:cNvPr>
          <p:cNvSpPr/>
          <p:nvPr/>
        </p:nvSpPr>
        <p:spPr>
          <a:xfrm>
            <a:off x="319337" y="6381689"/>
            <a:ext cx="3353277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Die 6P der Positionierung">
            <a:extLst>
              <a:ext uri="{FF2B5EF4-FFF2-40B4-BE49-F238E27FC236}">
                <a16:creationId xmlns:a16="http://schemas.microsoft.com/office/drawing/2014/main" id="{9B774D40-AD4D-E548-8C99-79A613FFC6C4}"/>
              </a:ext>
            </a:extLst>
          </p:cNvPr>
          <p:cNvSpPr txBox="1"/>
          <p:nvPr/>
        </p:nvSpPr>
        <p:spPr>
          <a:xfrm>
            <a:off x="645703" y="6444357"/>
            <a:ext cx="334624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Bitte ergänzen</a:t>
            </a: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1" name="image17.png" descr="image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961" y="886407"/>
            <a:ext cx="4029661" cy="5085186"/>
          </a:xfrm>
          <a:prstGeom prst="rect">
            <a:avLst/>
          </a:prstGeom>
          <a:ln w="6350">
            <a:solidFill>
              <a:srgbClr val="000000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62" name="image18.png" descr="image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773" y="886407"/>
            <a:ext cx="4782270" cy="5085186"/>
          </a:xfrm>
          <a:prstGeom prst="rect">
            <a:avLst/>
          </a:prstGeom>
          <a:ln w="6350">
            <a:solidFill>
              <a:srgbClr val="000000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5" name="image19.tif" descr="image19.tif"/>
          <p:cNvPicPr>
            <a:picLocks noChangeAspect="1"/>
          </p:cNvPicPr>
          <p:nvPr/>
        </p:nvPicPr>
        <p:blipFill rotWithShape="1">
          <a:blip r:embed="rId2"/>
          <a:srcRect l="8509" r="9371"/>
          <a:stretch/>
        </p:blipFill>
        <p:spPr>
          <a:xfrm>
            <a:off x="308918" y="378939"/>
            <a:ext cx="11574163" cy="5334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Parallelogramm 2">
            <a:extLst>
              <a:ext uri="{FF2B5EF4-FFF2-40B4-BE49-F238E27FC236}">
                <a16:creationId xmlns:a16="http://schemas.microsoft.com/office/drawing/2014/main" id="{61518FAF-F0A4-3F49-9BE8-8567F70E82E8}"/>
              </a:ext>
            </a:extLst>
          </p:cNvPr>
          <p:cNvSpPr/>
          <p:nvPr/>
        </p:nvSpPr>
        <p:spPr>
          <a:xfrm>
            <a:off x="319337" y="6381689"/>
            <a:ext cx="3353277" cy="43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4" name="Die 6P der Positionierung">
            <a:extLst>
              <a:ext uri="{FF2B5EF4-FFF2-40B4-BE49-F238E27FC236}">
                <a16:creationId xmlns:a16="http://schemas.microsoft.com/office/drawing/2014/main" id="{3860AE6C-E9C1-8A44-AE76-DD922130A9CD}"/>
              </a:ext>
            </a:extLst>
          </p:cNvPr>
          <p:cNvSpPr txBox="1"/>
          <p:nvPr/>
        </p:nvSpPr>
        <p:spPr>
          <a:xfrm>
            <a:off x="645703" y="6444357"/>
            <a:ext cx="334624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EB1C1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Bitte ergänzen</a:t>
            </a: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itarbeitersuche…">
            <a:extLst>
              <a:ext uri="{FF2B5EF4-FFF2-40B4-BE49-F238E27FC236}">
                <a16:creationId xmlns:a16="http://schemas.microsoft.com/office/drawing/2014/main" id="{6CBD6EED-D43D-CB4B-BDCB-5C811F448637}"/>
              </a:ext>
            </a:extLst>
          </p:cNvPr>
          <p:cNvSpPr txBox="1"/>
          <p:nvPr/>
        </p:nvSpPr>
        <p:spPr>
          <a:xfrm>
            <a:off x="2837323" y="543147"/>
            <a:ext cx="6912769" cy="57717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Mitarbeitersuche</a:t>
            </a:r>
            <a:endParaRPr lang="de-DE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Einstellungsfilter</a:t>
            </a: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rgbClr val="C00000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Einarbeitung</a:t>
            </a:r>
            <a:endParaRPr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Unternehmenskultur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Mitarbeiterorientierung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Mitarbeiterbefragung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Orientierungs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und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Entwicklungsgespräche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Gesundheitsförderung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Leistungsbezogene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Entlohnung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Schulung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20.tif" descr="image20.tif">
            <a:extLst>
              <a:ext uri="{FF2B5EF4-FFF2-40B4-BE49-F238E27FC236}">
                <a16:creationId xmlns:a16="http://schemas.microsoft.com/office/drawing/2014/main" id="{9AC7546F-7C7B-2D49-9C95-77AD5DDD6D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-18233" t="-7372" r="-18233" b="-1510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21.png" descr="image21.png">
            <a:extLst>
              <a:ext uri="{FF2B5EF4-FFF2-40B4-BE49-F238E27FC236}">
                <a16:creationId xmlns:a16="http://schemas.microsoft.com/office/drawing/2014/main" id="{6E64DD00-84AC-774A-97A1-88917AADAA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7830" b="7830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977" name="Einführungsgespräch…"/>
          <p:cNvSpPr txBox="1"/>
          <p:nvPr/>
        </p:nvSpPr>
        <p:spPr>
          <a:xfrm>
            <a:off x="6808573" y="366102"/>
            <a:ext cx="5165125" cy="60537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1384" tIns="61384" rIns="61384" bIns="61384">
            <a:spAutoFit/>
          </a:bodyPr>
          <a:lstStyle/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Einführungsgespräch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Einführungsbroschüre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Mitarbeiterinformationsordner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Einführungsseminar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Einarbeitungsplan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Aufgabenplanung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Arbeitsabläufe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Feedbackgespräche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Patensystem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Mentorensystem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Checklisten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defTabSz="1219200">
              <a:spcBef>
                <a:spcPts val="800"/>
              </a:spcBef>
              <a:buClr>
                <a:srgbClr val="C00000"/>
              </a:buClr>
              <a:buSzPct val="100000"/>
              <a:buFont typeface="+mj-lt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Zielvereinbarung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itarbeitersuche…">
            <a:extLst>
              <a:ext uri="{FF2B5EF4-FFF2-40B4-BE49-F238E27FC236}">
                <a16:creationId xmlns:a16="http://schemas.microsoft.com/office/drawing/2014/main" id="{172D0CBC-EF68-FB44-A5B4-719617EAA142}"/>
              </a:ext>
            </a:extLst>
          </p:cNvPr>
          <p:cNvSpPr txBox="1"/>
          <p:nvPr/>
        </p:nvSpPr>
        <p:spPr>
          <a:xfrm>
            <a:off x="2837323" y="543147"/>
            <a:ext cx="6912769" cy="57717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Mitarbeitersuche</a:t>
            </a:r>
            <a:endParaRPr lang="de-DE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Einstellungsfilter</a:t>
            </a: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Einarbeitung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rgbClr val="C00000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Unternehmenskultur</a:t>
            </a:r>
            <a:endParaRPr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Mitarbeiterorientierung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Mitarbeiterbefragung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Orientierungs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und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Entwicklungsgespräche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Gesundheitsförderung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Leistungsbezogene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Entlohnung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Schulung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E418F3E0-7B81-0C4D-9F6C-C0B060FCD518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7394332D-F63A-8840-9E7F-D58D31926303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" name="UE_Grafik_NEU14-1.pdf">
            <a:extLst>
              <a:ext uri="{FF2B5EF4-FFF2-40B4-BE49-F238E27FC236}">
                <a16:creationId xmlns:a16="http://schemas.microsoft.com/office/drawing/2014/main" id="{29559D0F-7074-D04F-B6CF-BDA76A1A6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VERÄNDERUNG">
            <a:extLst>
              <a:ext uri="{FF2B5EF4-FFF2-40B4-BE49-F238E27FC236}">
                <a16:creationId xmlns:a16="http://schemas.microsoft.com/office/drawing/2014/main" id="{C4033DD0-BC01-C548-A356-93B9919D9746}"/>
              </a:ext>
            </a:extLst>
          </p:cNvPr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9BE0727-03D5-3444-9B1B-35CE9AC14FD1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7240703C-E3B6-AB43-B6DD-AB37FFF2EB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68086AD1-8E0E-2C47-88D4-55D9D1F9FA4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323F5A8B-B90B-374D-B020-E62F1877F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51" name="Rechteck 50">
            <a:extLst>
              <a:ext uri="{FF2B5EF4-FFF2-40B4-BE49-F238E27FC236}">
                <a16:creationId xmlns:a16="http://schemas.microsoft.com/office/drawing/2014/main" id="{A0DDA8F6-83C9-BE4E-B77A-5D7E2B02CF82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5C865C37-72F0-4445-A9E6-014FFA04C55C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1F20DC4-72E5-8748-9519-12DF381E050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  <p:sp>
        <p:nvSpPr>
          <p:cNvPr id="56" name="VERÄNDERUNG">
            <a:extLst>
              <a:ext uri="{FF2B5EF4-FFF2-40B4-BE49-F238E27FC236}">
                <a16:creationId xmlns:a16="http://schemas.microsoft.com/office/drawing/2014/main" id="{6064B572-D356-BC45-93A6-40821631E551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VERÄNDERUNG">
            <a:extLst>
              <a:ext uri="{FF2B5EF4-FFF2-40B4-BE49-F238E27FC236}">
                <a16:creationId xmlns:a16="http://schemas.microsoft.com/office/drawing/2014/main" id="{2390723E-E443-3846-8CBA-43534594AAB8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VERÄNDERUNG">
            <a:extLst>
              <a:ext uri="{FF2B5EF4-FFF2-40B4-BE49-F238E27FC236}">
                <a16:creationId xmlns:a16="http://schemas.microsoft.com/office/drawing/2014/main" id="{36F8311C-EA87-134B-A621-5A90111C42E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7981CC8-2CFE-794E-B12B-602AE9A99038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0F74A9DC-5690-B943-B835-DAE891DCD60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  <p:sp>
        <p:nvSpPr>
          <p:cNvPr id="61" name="VERÄNDERUNG">
            <a:extLst>
              <a:ext uri="{FF2B5EF4-FFF2-40B4-BE49-F238E27FC236}">
                <a16:creationId xmlns:a16="http://schemas.microsoft.com/office/drawing/2014/main" id="{A085440E-01A1-5541-BA61-95A659699419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691C45-EC63-B144-B714-D4A00D8BDBF5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00A5F284-A5A4-7C4B-8213-F46A731D746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50EC5C2E-DCA3-1145-A5C6-0D0CDD339AA9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4DC5595C-138E-0C4C-A684-D51FD25CD7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  <p:sp>
        <p:nvSpPr>
          <p:cNvPr id="80" name="Rechteck 79">
            <a:extLst>
              <a:ext uri="{FF2B5EF4-FFF2-40B4-BE49-F238E27FC236}">
                <a16:creationId xmlns:a16="http://schemas.microsoft.com/office/drawing/2014/main" id="{E8A9C7C2-DDB0-B14E-B1F8-0EC69D060791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051D1099-AA06-1844-B332-8C86144136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F8142D57-0744-1949-88FB-5FC17FCCA7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  <p:sp>
        <p:nvSpPr>
          <p:cNvPr id="87" name="Bogen 86">
            <a:extLst>
              <a:ext uri="{FF2B5EF4-FFF2-40B4-BE49-F238E27FC236}">
                <a16:creationId xmlns:a16="http://schemas.microsoft.com/office/drawing/2014/main" id="{52053BEF-47F2-F941-899E-771C9C78CF36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8" name="Bogen 87">
            <a:extLst>
              <a:ext uri="{FF2B5EF4-FFF2-40B4-BE49-F238E27FC236}">
                <a16:creationId xmlns:a16="http://schemas.microsoft.com/office/drawing/2014/main" id="{D5CA7114-0DAC-7C4B-A76B-818FCB80EB1E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1" name="Bogen 90">
            <a:extLst>
              <a:ext uri="{FF2B5EF4-FFF2-40B4-BE49-F238E27FC236}">
                <a16:creationId xmlns:a16="http://schemas.microsoft.com/office/drawing/2014/main" id="{F22CB915-BD2B-FB46-B3BE-F3A737F5DC17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2" name="Bogen 91">
            <a:extLst>
              <a:ext uri="{FF2B5EF4-FFF2-40B4-BE49-F238E27FC236}">
                <a16:creationId xmlns:a16="http://schemas.microsoft.com/office/drawing/2014/main" id="{5F1773E5-D7F1-7E42-BD08-00536FD07F9B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4C8F93C-9B09-544A-A79B-CA63CFBD7D36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C3476CE-CEF0-5D46-95EA-F20930561BB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93" name="Rechteck 92">
            <a:extLst>
              <a:ext uri="{FF2B5EF4-FFF2-40B4-BE49-F238E27FC236}">
                <a16:creationId xmlns:a16="http://schemas.microsoft.com/office/drawing/2014/main" id="{BC6287C8-3B17-8647-BC15-1AF5A4FC8D7C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B19D52BF-5453-6743-8AF9-5F29CECAC997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AA370A15-0E45-4044-A971-E900066223C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72" name="Rechteck 71">
            <a:extLst>
              <a:ext uri="{FF2B5EF4-FFF2-40B4-BE49-F238E27FC236}">
                <a16:creationId xmlns:a16="http://schemas.microsoft.com/office/drawing/2014/main" id="{EF71653D-EA06-C746-B501-61380D5B5CB4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F1194E2B-5488-1F42-9F18-BB60600BD26C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A09AE885-0E9A-6840-8F1D-379AB5D82AF4}"/>
              </a:ext>
            </a:extLst>
          </p:cNvPr>
          <p:cNvSpPr/>
          <p:nvPr/>
        </p:nvSpPr>
        <p:spPr>
          <a:xfrm>
            <a:off x="0" y="-498595"/>
            <a:ext cx="12192000" cy="6858000"/>
          </a:xfrm>
          <a:prstGeom prst="rect">
            <a:avLst/>
          </a:prstGeom>
          <a:gradFill>
            <a:gsLst>
              <a:gs pos="0">
                <a:srgbClr val="F3F7FB">
                  <a:alpha val="44000"/>
                </a:srgbClr>
              </a:gs>
              <a:gs pos="100000">
                <a:srgbClr val="D7E0E6">
                  <a:alpha val="73000"/>
                </a:srgb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BE76536D-5D38-B34D-88DD-7CF92189FE40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D63AEB35-853A-CB48-AD3D-CE7C380F100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22.png" descr="image22.png">
            <a:extLst>
              <a:ext uri="{FF2B5EF4-FFF2-40B4-BE49-F238E27FC236}">
                <a16:creationId xmlns:a16="http://schemas.microsoft.com/office/drawing/2014/main" id="{DF4CFAAA-F903-E74E-819E-C386C95EF7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4959" b="4959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985" name="Die Zukunft der Unternehmen"/>
          <p:cNvSpPr txBox="1">
            <a:spLocks noGrp="1"/>
          </p:cNvSpPr>
          <p:nvPr>
            <p:ph type="title" idx="4294967295"/>
          </p:nvPr>
        </p:nvSpPr>
        <p:spPr>
          <a:xfrm>
            <a:off x="0" y="152400"/>
            <a:ext cx="12192000" cy="685800"/>
          </a:xfrm>
          <a:prstGeom prst="rect">
            <a:avLst/>
          </a:prstGeom>
        </p:spPr>
        <p:txBody>
          <a:bodyPr lIns="60959" tIns="60959" rIns="60959" bIns="60959" anchor="t">
            <a:normAutofit fontScale="90000"/>
          </a:bodyPr>
          <a:lstStyle>
            <a:lvl1pPr algn="ctr" defTabSz="963168">
              <a:lnSpc>
                <a:spcPct val="100000"/>
              </a:lnSpc>
              <a:defRPr sz="4582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Die Zukunft 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88" name="Klarheit…"/>
          <p:cNvSpPr txBox="1"/>
          <p:nvPr/>
        </p:nvSpPr>
        <p:spPr>
          <a:xfrm>
            <a:off x="6281352" y="1596110"/>
            <a:ext cx="5791200" cy="4431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Klarheit</a:t>
            </a:r>
            <a:endParaRPr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Konsequenz</a:t>
            </a:r>
            <a:endParaRPr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Konzentration</a:t>
            </a:r>
            <a:endParaRPr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000" dirty="0"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Kompetenz</a:t>
            </a:r>
            <a:endParaRPr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Kreativität</a:t>
            </a:r>
            <a:endParaRPr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2004" indent="-452004" defTabSz="1219200">
              <a:buSzPct val="100000"/>
              <a:buAutoNum type="arabicPeriod"/>
              <a:defRPr sz="5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000" dirty="0" err="1">
                <a:latin typeface="Calibri" panose="020F0502020204030204" pitchFamily="34" charset="0"/>
                <a:cs typeface="Calibri" panose="020F0502020204030204" pitchFamily="34" charset="0"/>
              </a:rPr>
              <a:t>Kundennutzen</a:t>
            </a:r>
            <a:r>
              <a:rPr sz="4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89" name="Grundsätze der…"/>
          <p:cNvSpPr txBox="1"/>
          <p:nvPr/>
        </p:nvSpPr>
        <p:spPr>
          <a:xfrm rot="19479847">
            <a:off x="-3597225" y="2201322"/>
            <a:ext cx="11988801" cy="1231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algn="ctr" defTabSz="1219200">
              <a:defRPr sz="36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Grundsätze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endParaRPr sz="5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1219200">
              <a:defRPr sz="36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Unternehmensführung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1" name="image23.png" descr="image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3" y="1357488"/>
            <a:ext cx="11664779" cy="4637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992" name="image24.png" descr="image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4413" y="0"/>
            <a:ext cx="1919219" cy="27855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4" name="image25.png" descr="image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0098"/>
            <a:ext cx="10650866" cy="5937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age24.png" descr="image24.png">
            <a:extLst>
              <a:ext uri="{FF2B5EF4-FFF2-40B4-BE49-F238E27FC236}">
                <a16:creationId xmlns:a16="http://schemas.microsoft.com/office/drawing/2014/main" id="{2A2AC099-7AAA-0E47-A973-D7178152E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4413" y="0"/>
            <a:ext cx="1919219" cy="27855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7" name="image26.png" descr="image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9531"/>
            <a:ext cx="10978242" cy="5432062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age24.png" descr="image24.png">
            <a:extLst>
              <a:ext uri="{FF2B5EF4-FFF2-40B4-BE49-F238E27FC236}">
                <a16:creationId xmlns:a16="http://schemas.microsoft.com/office/drawing/2014/main" id="{FAC76419-AF48-4F42-AE09-38145F5CA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4413" y="0"/>
            <a:ext cx="1919219" cy="27855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" name="image27.png" descr="image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7051"/>
            <a:ext cx="10577385" cy="5363669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age24.png" descr="image24.png">
            <a:extLst>
              <a:ext uri="{FF2B5EF4-FFF2-40B4-BE49-F238E27FC236}">
                <a16:creationId xmlns:a16="http://schemas.microsoft.com/office/drawing/2014/main" id="{92069816-4803-7B43-BFEF-85A226705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4413" y="0"/>
            <a:ext cx="1919219" cy="27855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4" name="image28.png" descr="image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37" y="439563"/>
            <a:ext cx="4001795" cy="59788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5" name="image29.tif" descr="image29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443" y="1212547"/>
            <a:ext cx="6324600" cy="42164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30.png" descr="image30.png">
            <a:extLst>
              <a:ext uri="{FF2B5EF4-FFF2-40B4-BE49-F238E27FC236}">
                <a16:creationId xmlns:a16="http://schemas.microsoft.com/office/drawing/2014/main" id="{142EC9A5-989D-AD45-BD0B-6BBE9F4BF8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7894" b="7894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10" name="Lob für Verantwortung"/>
          <p:cNvSpPr txBox="1"/>
          <p:nvPr/>
        </p:nvSpPr>
        <p:spPr>
          <a:xfrm>
            <a:off x="1117599" y="5346005"/>
            <a:ext cx="9956801" cy="1107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6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Lob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30.png" descr="image30.png">
            <a:extLst>
              <a:ext uri="{FF2B5EF4-FFF2-40B4-BE49-F238E27FC236}">
                <a16:creationId xmlns:a16="http://schemas.microsoft.com/office/drawing/2014/main" id="{142EC9A5-989D-AD45-BD0B-6BBE9F4BF8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7894" b="7894"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010" name="Lob für Verantwortung"/>
          <p:cNvSpPr txBox="1"/>
          <p:nvPr/>
        </p:nvSpPr>
        <p:spPr>
          <a:xfrm>
            <a:off x="1117599" y="5346005"/>
            <a:ext cx="9956801" cy="1107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1219200">
              <a:defRPr sz="6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Danke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228499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itarbeitersuche…">
            <a:extLst>
              <a:ext uri="{FF2B5EF4-FFF2-40B4-BE49-F238E27FC236}">
                <a16:creationId xmlns:a16="http://schemas.microsoft.com/office/drawing/2014/main" id="{44A9395F-2DBE-5842-A5F7-0B72AD3AD804}"/>
              </a:ext>
            </a:extLst>
          </p:cNvPr>
          <p:cNvSpPr txBox="1"/>
          <p:nvPr/>
        </p:nvSpPr>
        <p:spPr>
          <a:xfrm>
            <a:off x="2837323" y="543147"/>
            <a:ext cx="6912769" cy="57717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Mitarbeitersuche</a:t>
            </a:r>
            <a:endParaRPr lang="de-DE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Einstellungsfilter</a:t>
            </a: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Einarbeitung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Unternehmenskultur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rgbClr val="C00000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Mitarbeiterorientierung</a:t>
            </a:r>
            <a:endParaRPr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Mitarbeiterbefragung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Orientierungs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und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Entwicklungsgespräche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Gesundheitsförderung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Leistungsbezogene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Entlohnung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Schulung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17" descr="Bild17">
            <a:extLst>
              <a:ext uri="{FF2B5EF4-FFF2-40B4-BE49-F238E27FC236}">
                <a16:creationId xmlns:a16="http://schemas.microsoft.com/office/drawing/2014/main" id="{18333AF1-2943-A444-A09A-274DCB253C8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7439" b="7927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Modul 1: „Alles bleibt anders“       —&gt; DigitalEnergie…"/>
          <p:cNvSpPr txBox="1"/>
          <p:nvPr/>
        </p:nvSpPr>
        <p:spPr>
          <a:xfrm>
            <a:off x="364707" y="685988"/>
            <a:ext cx="11326657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1: „Alles bleibt anders“ 						—&gt; Digital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2: „Jeder denkt anders“ 						—&gt; Das optimale Team</a:t>
            </a:r>
          </a:p>
        </p:txBody>
      </p:sp>
      <p:sp>
        <p:nvSpPr>
          <p:cNvPr id="874" name="Modul 3: „Sich selbst führen“       —&gt; LebensEnergie"/>
          <p:cNvSpPr txBox="1"/>
          <p:nvPr/>
        </p:nvSpPr>
        <p:spPr>
          <a:xfrm>
            <a:off x="364707" y="1409501"/>
            <a:ext cx="1132665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3: „Sich selbst führen“ 						—&gt; Lebens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875" name="Modul 4a: „Die richtige Strategie finden“ -  VISION - Ziele - Erfolg"/>
          <p:cNvSpPr txBox="1"/>
          <p:nvPr/>
        </p:nvSpPr>
        <p:spPr>
          <a:xfrm>
            <a:off x="364706" y="1997087"/>
            <a:ext cx="733167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4a: „Die richtige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Strategie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finden“ - 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VISION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- Ziele - Erfolg </a:t>
            </a:r>
          </a:p>
        </p:txBody>
      </p:sp>
      <p:sp>
        <p:nvSpPr>
          <p:cNvPr id="876" name="Modul 5a: „Das optimale Team“ - Führung, VERTRAUEN , VERBUNDENHEIT  —&gt; Das optimale Team"/>
          <p:cNvSpPr txBox="1"/>
          <p:nvPr/>
        </p:nvSpPr>
        <p:spPr>
          <a:xfrm>
            <a:off x="364707" y="3149919"/>
            <a:ext cx="1132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5a: „Das optimale Team“ -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Führung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VERTRAUEN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,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VERBUNDENHEIT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	—&gt; Das optimale Team</a:t>
            </a:r>
          </a:p>
        </p:txBody>
      </p:sp>
      <p:sp>
        <p:nvSpPr>
          <p:cNvPr id="877" name="Modul 6: „Einfach machen“ - Wirksames Management VERANTWORTUNG"/>
          <p:cNvSpPr txBox="1"/>
          <p:nvPr/>
        </p:nvSpPr>
        <p:spPr>
          <a:xfrm>
            <a:off x="364707" y="4051941"/>
            <a:ext cx="864149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6: „Einfach machen“ - Wirksames </a:t>
            </a:r>
            <a:r>
              <a:rPr>
                <a:latin typeface="Calibri" panose="020F0502020204030204" pitchFamily="34" charset="0"/>
                <a:ea typeface="Klavika Bold"/>
                <a:cs typeface="Calibri" panose="020F0502020204030204" pitchFamily="34" charset="0"/>
                <a:sym typeface="Klavika Bold"/>
              </a:rPr>
              <a:t>Management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VERANTWORTUNG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78" name="Modul 7: „Steuerung leicht gemacht“ - Das profitable Unternehmen VERSTÄNDNIS"/>
          <p:cNvSpPr txBox="1"/>
          <p:nvPr/>
        </p:nvSpPr>
        <p:spPr>
          <a:xfrm>
            <a:off x="364707" y="4736893"/>
            <a:ext cx="1132665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7: „Steuerung leicht gemacht“ - Das profitable Unternehmen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VERSTÄNDNIS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79" name="Modul 8: „Erfolgreich in der Krise“"/>
          <p:cNvSpPr txBox="1"/>
          <p:nvPr/>
        </p:nvSpPr>
        <p:spPr>
          <a:xfrm>
            <a:off x="364707" y="5484324"/>
            <a:ext cx="448029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8: „Erfolgreich in der Krise“</a:t>
            </a:r>
          </a:p>
        </p:txBody>
      </p:sp>
      <p:sp>
        <p:nvSpPr>
          <p:cNvPr id="880" name="Modul 4b: „Positionierung und Geschäftsmodell     —&gt; NachfolgeEnergie"/>
          <p:cNvSpPr txBox="1"/>
          <p:nvPr/>
        </p:nvSpPr>
        <p:spPr>
          <a:xfrm>
            <a:off x="364707" y="2310376"/>
            <a:ext cx="1132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Modul 4b: 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Positionierung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Geschäftsmodell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				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—&gt;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Nachfolge</a:t>
            </a:r>
            <a:r>
              <a:rPr sz="1600" i="1" dirty="0" err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  <a:endParaRPr sz="1600" i="1" dirty="0">
              <a:latin typeface="Calibri" panose="020F0502020204030204" pitchFamily="34" charset="0"/>
              <a:ea typeface="Klavika Light"/>
              <a:cs typeface="Calibri" panose="020F0502020204030204" pitchFamily="34" charset="0"/>
              <a:sym typeface="Klavika Light"/>
            </a:endParaRPr>
          </a:p>
        </p:txBody>
      </p:sp>
      <p:sp>
        <p:nvSpPr>
          <p:cNvPr id="881" name="Modul 4c: „Klarheit durch Ziele“ —&gt; ZMK / VERÄNDERUNG"/>
          <p:cNvSpPr txBox="1"/>
          <p:nvPr/>
        </p:nvSpPr>
        <p:spPr>
          <a:xfrm>
            <a:off x="364707" y="2619558"/>
            <a:ext cx="691765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4c: „Klarheit durch Ziele“ —&gt; ZMK / 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VERÄNDERUNG</a:t>
            </a:r>
          </a:p>
        </p:txBody>
      </p:sp>
      <p:sp>
        <p:nvSpPr>
          <p:cNvPr id="882" name="Modul 5b:  „Souverän führen“       —&gt; FührungsEnergie"/>
          <p:cNvSpPr txBox="1"/>
          <p:nvPr/>
        </p:nvSpPr>
        <p:spPr>
          <a:xfrm>
            <a:off x="364707" y="3546159"/>
            <a:ext cx="1132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5b:  „Souverän führen“ 						—&gt; Führungs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Energie</a:t>
            </a:r>
          </a:p>
        </p:txBody>
      </p:sp>
      <p:sp>
        <p:nvSpPr>
          <p:cNvPr id="883" name="Modul 9: „Nur die Umsetzung zählt“      —&gt; BusinessCoach…"/>
          <p:cNvSpPr txBox="1"/>
          <p:nvPr/>
        </p:nvSpPr>
        <p:spPr>
          <a:xfrm>
            <a:off x="364707" y="5973347"/>
            <a:ext cx="11326657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Modul 9: „Nur die Umsetzung zählt“ 					—&gt; Business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Coach </a:t>
            </a:r>
          </a:p>
          <a:p>
            <a:pPr>
              <a:defRPr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								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—&gt; Digital</a:t>
            </a:r>
            <a:r>
              <a:rPr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Coach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cker" descr="Kicker">
            <a:extLst>
              <a:ext uri="{FF2B5EF4-FFF2-40B4-BE49-F238E27FC236}">
                <a16:creationId xmlns:a16="http://schemas.microsoft.com/office/drawing/2014/main" id="{C13A98ED-38BE-AF49-8ADB-7F76FBED70D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316" t="18465" r="2316" b="10756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Die kostenoptimierte Vergütungsform, die Ihre Beschäftigten wirklich wertschätzen"/>
          <p:cNvSpPr txBox="1"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300"/>
              </a:spcBef>
              <a:defRPr sz="14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Worum geht es bei SPENDIT?</a:t>
            </a:r>
          </a:p>
          <a:p>
            <a:endParaRPr sz="2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1" name="image33.pdf" descr="image33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212" y="1653601"/>
            <a:ext cx="314888" cy="314888"/>
          </a:xfrm>
          <a:prstGeom prst="rect">
            <a:avLst/>
          </a:prstGeom>
          <a:ln w="12700">
            <a:miter lim="400000"/>
          </a:ln>
        </p:spPr>
      </p:pic>
      <p:sp>
        <p:nvSpPr>
          <p:cNvPr id="1032" name="Im komplexen deutschen Steuerrecht gibt es zahlreiche Möglichkeiten  Mitarbeiterzuwendungen steuerfrei/-optimiert zu gestalten…"/>
          <p:cNvSpPr txBox="1"/>
          <p:nvPr/>
        </p:nvSpPr>
        <p:spPr>
          <a:xfrm>
            <a:off x="1773568" y="1278462"/>
            <a:ext cx="7018907" cy="1034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1219200">
              <a:lnSpc>
                <a:spcPts val="25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komplexen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deutschen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Steuerrecht</a:t>
            </a:r>
            <a:r>
              <a:rPr dirty="0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 </a:t>
            </a:r>
            <a:r>
              <a:rPr dirty="0" err="1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gibt</a:t>
            </a:r>
            <a:r>
              <a:rPr dirty="0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 es </a:t>
            </a:r>
            <a:r>
              <a:rPr dirty="0" err="1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zahlreiche</a:t>
            </a:r>
            <a:r>
              <a:rPr dirty="0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Möglichkeiten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Mitarbeiterzuwendungen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steuerfrei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/-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optimiert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gestalten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lnSpc>
                <a:spcPts val="2500"/>
              </a:lnSpc>
              <a:defRPr b="1"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Beispiele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Fitnessstudio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Jobticket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0" dirty="0" err="1">
                <a:latin typeface="Calibri" panose="020F0502020204030204" pitchFamily="34" charset="0"/>
                <a:cs typeface="Calibri" panose="020F0502020204030204" pitchFamily="34" charset="0"/>
              </a:rPr>
              <a:t>oder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Tankgutschein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(12 x 44 € = 528 €)</a:t>
            </a:r>
          </a:p>
        </p:txBody>
      </p:sp>
      <p:pic>
        <p:nvPicPr>
          <p:cNvPr id="1033" name="image33.pdf" descr="image33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212" y="2745467"/>
            <a:ext cx="314888" cy="314887"/>
          </a:xfrm>
          <a:prstGeom prst="rect">
            <a:avLst/>
          </a:prstGeom>
          <a:ln w="12700">
            <a:miter lim="400000"/>
          </a:ln>
        </p:spPr>
      </p:pic>
      <p:sp>
        <p:nvSpPr>
          <p:cNvPr id="1034" name="Diese unterschiedlichen Möglichkeiten („Sachbezüge“) sind mit SPENDIT einfach und ohne Verwaltungsaufwand über eine weltweit einsetzbare Prepaid MasterCard nutzbar"/>
          <p:cNvSpPr txBox="1"/>
          <p:nvPr/>
        </p:nvSpPr>
        <p:spPr>
          <a:xfrm>
            <a:off x="1773568" y="2611900"/>
            <a:ext cx="8393646" cy="7142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1219200">
              <a:lnSpc>
                <a:spcPts val="25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Diese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unterschiedlichen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Möglichkeiten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(„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Sachbezüge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“)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SPENDIT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ohne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Verwaltungsaufwand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über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weltweit</a:t>
            </a:r>
            <a:r>
              <a:rPr dirty="0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einsetzbare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Prepaid MasterCard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nutzbar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5" name="image33.pdf" descr="image33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212" y="3810670"/>
            <a:ext cx="314888" cy="314888"/>
          </a:xfrm>
          <a:prstGeom prst="rect">
            <a:avLst/>
          </a:prstGeom>
          <a:ln w="12700">
            <a:miter lim="400000"/>
          </a:ln>
        </p:spPr>
      </p:pic>
      <p:sp>
        <p:nvSpPr>
          <p:cNvPr id="1036" name="Pro Jahr und Mitarbeiter sind so netto 960 € steuerfrei und  bis zu 11.000 € pauschalversteuert möglich"/>
          <p:cNvSpPr txBox="1"/>
          <p:nvPr/>
        </p:nvSpPr>
        <p:spPr>
          <a:xfrm>
            <a:off x="1759397" y="3588862"/>
            <a:ext cx="10013758" cy="727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1219200">
              <a:lnSpc>
                <a:spcPts val="25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Pro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Jahr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und Mitarbeiter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so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netto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960 €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steuerfrei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und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bis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11.000 €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pauschalversteuert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möglich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7" name="image33.pdf" descr="image33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043" y="4738214"/>
            <a:ext cx="314887" cy="314888"/>
          </a:xfrm>
          <a:prstGeom prst="rect">
            <a:avLst/>
          </a:prstGeom>
          <a:ln w="12700">
            <a:miter lim="400000"/>
          </a:ln>
        </p:spPr>
      </p:pic>
      <p:sp>
        <p:nvSpPr>
          <p:cNvPr id="1038" name="Da keine Barabhebung möglich ist akzeptieren Finanzämter SPENDIT offiziell als Sachbezug"/>
          <p:cNvSpPr txBox="1"/>
          <p:nvPr/>
        </p:nvSpPr>
        <p:spPr>
          <a:xfrm>
            <a:off x="1759397" y="4710992"/>
            <a:ext cx="867320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1219200"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Da</a:t>
            </a:r>
            <a:r>
              <a:rPr dirty="0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keine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Barabhebung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möglich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akzeptieren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Finanzämter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SPENDIT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offiziell</a:t>
            </a:r>
            <a:r>
              <a:rPr dirty="0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als</a:t>
            </a:r>
            <a:r>
              <a:rPr dirty="0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 </a:t>
            </a: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Sachbezug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9" name="Die SPENDIT® Prepaid MasterCard fungiert als ein weltweit gültiger Universal-Gutschein. Für Alles &amp; für Jeden, steuerlich akzeptiert und mit minimalem Admin-Aufwand"/>
          <p:cNvSpPr/>
          <p:nvPr/>
        </p:nvSpPr>
        <p:spPr>
          <a:xfrm>
            <a:off x="1238896" y="5439562"/>
            <a:ext cx="9714208" cy="727711"/>
          </a:xfrm>
          <a:prstGeom prst="rect">
            <a:avLst/>
          </a:prstGeom>
          <a:solidFill>
            <a:srgbClr val="C00000">
              <a:alpha val="30000"/>
            </a:srgb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1219200">
              <a:lnSpc>
                <a:spcPts val="2500"/>
              </a:lnSpc>
              <a:spcBef>
                <a:spcPts val="2000"/>
              </a:spcBef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SPENDIT® Prepaid MasterCard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fungiert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als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weltweit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gültiger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Universal-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Gutschein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Für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Alles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&amp; 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für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Jeden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steuerlich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akzeptiert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und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minimalem</a:t>
            </a:r>
            <a:r>
              <a:rPr b="1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Admin-</a:t>
            </a:r>
            <a:r>
              <a:rPr b="1" dirty="0" err="1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Aufwand</a:t>
            </a:r>
            <a:endParaRPr b="1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image34.pdf" descr="image34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27" y="3356071"/>
            <a:ext cx="230401" cy="2601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2" name="image35.pdf" descr="image35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438" y="6092292"/>
            <a:ext cx="1473201" cy="279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3" name="image36.pdf" descr="image36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763" y="2406318"/>
            <a:ext cx="1054101" cy="26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6" name="image37.pdf" descr="image37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306" y="3348402"/>
            <a:ext cx="1257301" cy="26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7" name="image38.pdf" descr="image38.pd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306" y="5148600"/>
            <a:ext cx="1473201" cy="26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8" name="image39.pdf" descr="image39.pd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306" y="4264866"/>
            <a:ext cx="1574801" cy="26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9" name="image40.pdf" descr="image40.pd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8763" y="1510178"/>
            <a:ext cx="1079501" cy="26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0" name="image41.png" descr="image4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63286" y="2611748"/>
            <a:ext cx="3592204" cy="2694155"/>
          </a:xfrm>
          <a:prstGeom prst="rect">
            <a:avLst/>
          </a:prstGeom>
          <a:ln w="12700">
            <a:miter lim="400000"/>
          </a:ln>
          <a:effectLst>
            <a:outerShdw blurRad="76200" rotWithShape="0">
              <a:srgbClr val="000000">
                <a:alpha val="40000"/>
              </a:srgbClr>
            </a:outerShdw>
          </a:effectLst>
        </p:spPr>
      </p:pic>
      <p:sp>
        <p:nvSpPr>
          <p:cNvPr id="1051" name="Steuerfreie Sachleistungen"/>
          <p:cNvSpPr txBox="1"/>
          <p:nvPr/>
        </p:nvSpPr>
        <p:spPr>
          <a:xfrm>
            <a:off x="978763" y="1794037"/>
            <a:ext cx="2043589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8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Steuerfreie Sachleistungen </a:t>
            </a:r>
          </a:p>
        </p:txBody>
      </p:sp>
      <p:pic>
        <p:nvPicPr>
          <p:cNvPr id="1052" name="image42.pdf" descr="image42.pd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5653" y="1558802"/>
            <a:ext cx="224491" cy="2180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3" name="image43.pdf" descr="image43.pd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743" y="2466338"/>
            <a:ext cx="230401" cy="1897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4" name="image44.pdf" descr="image44.pd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6527" y="4335710"/>
            <a:ext cx="230401" cy="1654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5" name="image45.pdf" descr="image45.pdf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9743" y="5193722"/>
            <a:ext cx="230401" cy="23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6" name="image46.pdf" descr="image46.pdf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9743" y="6152414"/>
            <a:ext cx="230401" cy="193040"/>
          </a:xfrm>
          <a:prstGeom prst="rect">
            <a:avLst/>
          </a:prstGeom>
          <a:ln w="12700">
            <a:miter lim="400000"/>
          </a:ln>
        </p:spPr>
      </p:pic>
      <p:sp>
        <p:nvSpPr>
          <p:cNvPr id="1057" name="528 € p.a."/>
          <p:cNvSpPr txBox="1"/>
          <p:nvPr/>
        </p:nvSpPr>
        <p:spPr>
          <a:xfrm>
            <a:off x="3503429" y="1560039"/>
            <a:ext cx="2043589" cy="209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600" b="1">
                <a:solidFill>
                  <a:srgbClr val="40404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528 € </a:t>
            </a:r>
            <a:r>
              <a:rPr sz="1000" b="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rPr>
              <a:t>p.a.</a:t>
            </a:r>
          </a:p>
        </p:txBody>
      </p:sp>
      <p:sp>
        <p:nvSpPr>
          <p:cNvPr id="1058" name="Markenbotschafter"/>
          <p:cNvSpPr txBox="1"/>
          <p:nvPr/>
        </p:nvSpPr>
        <p:spPr>
          <a:xfrm>
            <a:off x="978763" y="2687405"/>
            <a:ext cx="2043589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8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Markenbotschafter</a:t>
            </a:r>
          </a:p>
        </p:txBody>
      </p:sp>
      <p:sp>
        <p:nvSpPr>
          <p:cNvPr id="1059" name="252 € p.a."/>
          <p:cNvSpPr txBox="1"/>
          <p:nvPr/>
        </p:nvSpPr>
        <p:spPr>
          <a:xfrm>
            <a:off x="3503429" y="2479347"/>
            <a:ext cx="2043589" cy="209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600" b="1">
                <a:solidFill>
                  <a:srgbClr val="40404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252 € </a:t>
            </a:r>
            <a:r>
              <a:rPr sz="1000" b="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rPr>
              <a:t>p.a.</a:t>
            </a:r>
          </a:p>
        </p:txBody>
      </p:sp>
      <p:sp>
        <p:nvSpPr>
          <p:cNvPr id="1060" name="Geschenke zu persönlichen Anlässen"/>
          <p:cNvSpPr txBox="1"/>
          <p:nvPr/>
        </p:nvSpPr>
        <p:spPr>
          <a:xfrm>
            <a:off x="978763" y="3623681"/>
            <a:ext cx="2043589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8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Geschenke zu persönlichen Anlässen</a:t>
            </a:r>
          </a:p>
        </p:txBody>
      </p:sp>
      <p:sp>
        <p:nvSpPr>
          <p:cNvPr id="1061" name="180 € p.a."/>
          <p:cNvSpPr txBox="1"/>
          <p:nvPr/>
        </p:nvSpPr>
        <p:spPr>
          <a:xfrm>
            <a:off x="3503429" y="3415936"/>
            <a:ext cx="2043589" cy="209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600" b="1">
                <a:solidFill>
                  <a:srgbClr val="40404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dirty="0"/>
              <a:t>180 € </a:t>
            </a:r>
            <a:r>
              <a:rPr sz="1000" b="0" dirty="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rPr>
              <a:t>p.a.</a:t>
            </a:r>
          </a:p>
        </p:txBody>
      </p:sp>
      <p:sp>
        <p:nvSpPr>
          <p:cNvPr id="1062" name="Zuschuss Internetnutzung"/>
          <p:cNvSpPr txBox="1"/>
          <p:nvPr/>
        </p:nvSpPr>
        <p:spPr>
          <a:xfrm>
            <a:off x="978763" y="4541749"/>
            <a:ext cx="2043589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8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dirty="0" err="1"/>
              <a:t>Zuschuss</a:t>
            </a:r>
            <a:r>
              <a:rPr dirty="0"/>
              <a:t> </a:t>
            </a:r>
            <a:r>
              <a:rPr dirty="0" err="1"/>
              <a:t>Internetnutzung</a:t>
            </a:r>
            <a:endParaRPr dirty="0"/>
          </a:p>
        </p:txBody>
      </p:sp>
      <p:sp>
        <p:nvSpPr>
          <p:cNvPr id="1063" name="bis 600 € p.a."/>
          <p:cNvSpPr txBox="1"/>
          <p:nvPr/>
        </p:nvSpPr>
        <p:spPr>
          <a:xfrm>
            <a:off x="3344678" y="4354555"/>
            <a:ext cx="2043589" cy="209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1219200">
              <a:defRPr sz="10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bis</a:t>
            </a:r>
            <a:r>
              <a:rPr sz="1600"/>
              <a:t> </a:t>
            </a:r>
            <a:r>
              <a:rPr sz="1600" b="1">
                <a:solidFill>
                  <a:srgbClr val="404040"/>
                </a:solidFill>
                <a:latin typeface="+mn-lt"/>
                <a:ea typeface="+mn-ea"/>
                <a:cs typeface="+mn-cs"/>
                <a:sym typeface="Calibri"/>
              </a:rPr>
              <a:t>600 € </a:t>
            </a:r>
            <a:r>
              <a:t>p.a.</a:t>
            </a:r>
          </a:p>
        </p:txBody>
      </p:sp>
      <p:sp>
        <p:nvSpPr>
          <p:cNvPr id="1064" name="Erholungsbeihilfe"/>
          <p:cNvSpPr txBox="1"/>
          <p:nvPr/>
        </p:nvSpPr>
        <p:spPr>
          <a:xfrm>
            <a:off x="978763" y="5435119"/>
            <a:ext cx="2043589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8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Erholungsbeihilfe</a:t>
            </a:r>
          </a:p>
        </p:txBody>
      </p:sp>
      <p:sp>
        <p:nvSpPr>
          <p:cNvPr id="1065" name="bis 416 € p.a."/>
          <p:cNvSpPr txBox="1"/>
          <p:nvPr/>
        </p:nvSpPr>
        <p:spPr>
          <a:xfrm>
            <a:off x="3344678" y="5196941"/>
            <a:ext cx="2043589" cy="209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0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bis</a:t>
            </a:r>
            <a:r>
              <a:rPr sz="1600" b="1"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sz="1600" b="1">
                <a:solidFill>
                  <a:srgbClr val="404040"/>
                </a:solidFill>
                <a:latin typeface="+mn-lt"/>
                <a:ea typeface="+mn-ea"/>
                <a:cs typeface="+mn-cs"/>
                <a:sym typeface="Calibri"/>
              </a:rPr>
              <a:t>416 € </a:t>
            </a:r>
            <a:r>
              <a:t>p.a.</a:t>
            </a:r>
          </a:p>
        </p:txBody>
      </p:sp>
      <p:sp>
        <p:nvSpPr>
          <p:cNvPr id="1066" name="Pauschalversteuerte Sachzuwendungen"/>
          <p:cNvSpPr txBox="1"/>
          <p:nvPr/>
        </p:nvSpPr>
        <p:spPr>
          <a:xfrm>
            <a:off x="978763" y="6371393"/>
            <a:ext cx="2043589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8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Pauschalversteuerte Sachzuwendungen</a:t>
            </a:r>
          </a:p>
        </p:txBody>
      </p:sp>
      <p:sp>
        <p:nvSpPr>
          <p:cNvPr id="1067" name="max. 10.000 € p.a."/>
          <p:cNvSpPr txBox="1"/>
          <p:nvPr/>
        </p:nvSpPr>
        <p:spPr>
          <a:xfrm>
            <a:off x="3011971" y="6157426"/>
            <a:ext cx="2043590" cy="209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0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max. </a:t>
            </a:r>
            <a:r>
              <a:rPr sz="1600" b="1">
                <a:solidFill>
                  <a:srgbClr val="404040"/>
                </a:solidFill>
                <a:latin typeface="+mn-lt"/>
                <a:ea typeface="+mn-ea"/>
                <a:cs typeface="+mn-cs"/>
                <a:sym typeface="Calibri"/>
              </a:rPr>
              <a:t>10.000 € </a:t>
            </a:r>
            <a:r>
              <a:t>p.a.</a:t>
            </a:r>
          </a:p>
        </p:txBody>
      </p:sp>
      <p:sp>
        <p:nvSpPr>
          <p:cNvPr id="1068" name="Arbeitgeber-Ersparnis: bis 6.400 € p.a.…"/>
          <p:cNvSpPr txBox="1"/>
          <p:nvPr/>
        </p:nvSpPr>
        <p:spPr>
          <a:xfrm>
            <a:off x="8523745" y="5063590"/>
            <a:ext cx="3393221" cy="6166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1219200">
              <a:defRPr sz="1200">
                <a:solidFill>
                  <a:srgbClr val="33495E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Arbeitgeber-Ersparnis:</a:t>
            </a:r>
            <a:r>
              <a:rPr>
                <a:latin typeface="+mn-lt"/>
                <a:ea typeface="+mn-ea"/>
                <a:cs typeface="+mn-cs"/>
                <a:sym typeface="Calibri"/>
              </a:rPr>
              <a:t> </a:t>
            </a:r>
            <a:r>
              <a:t>bis </a:t>
            </a:r>
            <a:r>
              <a:rPr sz="2400" b="1">
                <a:latin typeface="+mn-lt"/>
                <a:ea typeface="+mn-ea"/>
                <a:cs typeface="+mn-cs"/>
                <a:sym typeface="Calibri"/>
              </a:rPr>
              <a:t>6.400 € p.a.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defTabSz="1219200">
              <a:defRPr sz="1200">
                <a:solidFill>
                  <a:srgbClr val="33495E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vs. Gehaltserhöhung</a:t>
            </a:r>
          </a:p>
        </p:txBody>
      </p:sp>
      <p:grpSp>
        <p:nvGrpSpPr>
          <p:cNvPr id="1078" name="Gruppieren"/>
          <p:cNvGrpSpPr/>
          <p:nvPr/>
        </p:nvGrpSpPr>
        <p:grpSpPr>
          <a:xfrm>
            <a:off x="4495801" y="1658957"/>
            <a:ext cx="4027945" cy="4641428"/>
            <a:chOff x="1" y="0"/>
            <a:chExt cx="4027944" cy="4641427"/>
          </a:xfrm>
        </p:grpSpPr>
        <p:sp>
          <p:nvSpPr>
            <p:cNvPr id="1069" name="Rechteck"/>
            <p:cNvSpPr/>
            <p:nvPr/>
          </p:nvSpPr>
          <p:spPr>
            <a:xfrm>
              <a:off x="1855467" y="2325445"/>
              <a:ext cx="55191" cy="2315982"/>
            </a:xfrm>
            <a:prstGeom prst="rect">
              <a:avLst/>
            </a:prstGeom>
            <a:solidFill>
              <a:srgbClr val="33495E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070" name="Rechteck"/>
            <p:cNvSpPr/>
            <p:nvPr/>
          </p:nvSpPr>
          <p:spPr>
            <a:xfrm flipH="1">
              <a:off x="29302" y="2548"/>
              <a:ext cx="1826165" cy="63245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071" name="Rechteck"/>
            <p:cNvSpPr/>
            <p:nvPr/>
          </p:nvSpPr>
          <p:spPr>
            <a:xfrm flipH="1">
              <a:off x="29301" y="931477"/>
              <a:ext cx="1826165" cy="64801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072" name="Rechteck"/>
            <p:cNvSpPr/>
            <p:nvPr/>
          </p:nvSpPr>
          <p:spPr>
            <a:xfrm flipH="1">
              <a:off x="1706" y="1863601"/>
              <a:ext cx="1853759" cy="64801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073" name="Rechteck"/>
            <p:cNvSpPr/>
            <p:nvPr/>
          </p:nvSpPr>
          <p:spPr>
            <a:xfrm flipH="1">
              <a:off x="1705" y="2786451"/>
              <a:ext cx="1853759" cy="64801"/>
            </a:xfrm>
            <a:prstGeom prst="rect">
              <a:avLst/>
            </a:prstGeom>
            <a:solidFill>
              <a:srgbClr val="33495E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074" name="Rechteck"/>
            <p:cNvSpPr/>
            <p:nvPr/>
          </p:nvSpPr>
          <p:spPr>
            <a:xfrm flipH="1">
              <a:off x="1" y="3640909"/>
              <a:ext cx="1855462" cy="64801"/>
            </a:xfrm>
            <a:prstGeom prst="rect">
              <a:avLst/>
            </a:prstGeom>
            <a:solidFill>
              <a:srgbClr val="33495E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075" name="Rechteck"/>
            <p:cNvSpPr/>
            <p:nvPr/>
          </p:nvSpPr>
          <p:spPr>
            <a:xfrm flipH="1">
              <a:off x="16877" y="4573034"/>
              <a:ext cx="1838586" cy="68393"/>
            </a:xfrm>
            <a:prstGeom prst="rect">
              <a:avLst/>
            </a:prstGeom>
            <a:solidFill>
              <a:srgbClr val="33495E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076" name="Rechteck"/>
            <p:cNvSpPr/>
            <p:nvPr/>
          </p:nvSpPr>
          <p:spPr>
            <a:xfrm flipH="1">
              <a:off x="1910657" y="2326001"/>
              <a:ext cx="2117289" cy="64801"/>
            </a:xfrm>
            <a:prstGeom prst="rect">
              <a:avLst/>
            </a:prstGeom>
            <a:solidFill>
              <a:srgbClr val="33495E">
                <a:alpha val="74902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077" name="Rechteck"/>
            <p:cNvSpPr/>
            <p:nvPr/>
          </p:nvSpPr>
          <p:spPr>
            <a:xfrm>
              <a:off x="1853224" y="-1"/>
              <a:ext cx="55822" cy="2316564"/>
            </a:xfrm>
            <a:prstGeom prst="rect">
              <a:avLst/>
            </a:prstGeom>
            <a:solidFill>
              <a:srgbClr val="000000">
                <a:alpha val="30196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</p:grpSp>
      <p:pic>
        <p:nvPicPr>
          <p:cNvPr id="1079" name="image47.pdf" descr="image47.pdf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31753" y="1549801"/>
            <a:ext cx="165101" cy="26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0" name="image48.pdf" descr="image48.pd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19053" y="2482610"/>
            <a:ext cx="177801" cy="26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1" name="image49.pdf" descr="image49.pdf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19053" y="3413974"/>
            <a:ext cx="177801" cy="26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2" name="image50.pdf" descr="image50.pdf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28293" y="4330605"/>
            <a:ext cx="177801" cy="279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3" name="image51.pdf" descr="image51.pdf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428293" y="5186702"/>
            <a:ext cx="177801" cy="26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4" name="image52.pdf" descr="image52.pdf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19053" y="6126488"/>
            <a:ext cx="177801" cy="279401"/>
          </a:xfrm>
          <a:prstGeom prst="rect">
            <a:avLst/>
          </a:prstGeom>
          <a:ln w="12700">
            <a:miter lim="400000"/>
          </a:ln>
        </p:spPr>
      </p:pic>
      <p:sp>
        <p:nvSpPr>
          <p:cNvPr id="1085" name="§ 8 Abs. 2 S.11"/>
          <p:cNvSpPr txBox="1"/>
          <p:nvPr/>
        </p:nvSpPr>
        <p:spPr>
          <a:xfrm>
            <a:off x="983494" y="1946437"/>
            <a:ext cx="2043589" cy="1370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1219200">
              <a:defRPr sz="10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§ 8 Abs. 2 S.11</a:t>
            </a:r>
          </a:p>
        </p:txBody>
      </p:sp>
      <p:sp>
        <p:nvSpPr>
          <p:cNvPr id="1086" name="§ 22 Nr. 3 EStG; Fahrzeug gem. STVO"/>
          <p:cNvSpPr txBox="1"/>
          <p:nvPr/>
        </p:nvSpPr>
        <p:spPr>
          <a:xfrm>
            <a:off x="972427" y="2839805"/>
            <a:ext cx="2043589" cy="137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1219200">
              <a:defRPr sz="10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§ 22 Nr. 3 EStG; Fahrzeug gem. STVO</a:t>
            </a:r>
          </a:p>
        </p:txBody>
      </p:sp>
      <p:sp>
        <p:nvSpPr>
          <p:cNvPr id="1087" name="R 19.6 LStR 2011"/>
          <p:cNvSpPr txBox="1"/>
          <p:nvPr/>
        </p:nvSpPr>
        <p:spPr>
          <a:xfrm>
            <a:off x="972427" y="3776079"/>
            <a:ext cx="2043589" cy="1370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1219200">
              <a:defRPr sz="10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R 19.6 LStR 2011</a:t>
            </a:r>
          </a:p>
        </p:txBody>
      </p:sp>
      <p:sp>
        <p:nvSpPr>
          <p:cNvPr id="1088" name="§ 40 Abs. 2 S.1 Nr. 5 ESTG, R 40.2 LSTR"/>
          <p:cNvSpPr txBox="1"/>
          <p:nvPr/>
        </p:nvSpPr>
        <p:spPr>
          <a:xfrm>
            <a:off x="979042" y="4694149"/>
            <a:ext cx="2043589" cy="137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1219200">
              <a:defRPr sz="10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§ 40 Abs. 2 S.1 Nr. 5 ESTG, R 40.2 LSTR</a:t>
            </a:r>
          </a:p>
        </p:txBody>
      </p:sp>
      <p:sp>
        <p:nvSpPr>
          <p:cNvPr id="1089" name="§ 40 Abs. 2 S. 1 Nr. 3 EStG, R 40.2 Abs. 3 LSTR"/>
          <p:cNvSpPr txBox="1"/>
          <p:nvPr/>
        </p:nvSpPr>
        <p:spPr>
          <a:xfrm>
            <a:off x="985655" y="5587519"/>
            <a:ext cx="2043589" cy="3021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1219200">
              <a:defRPr sz="10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§ 40 Abs. 2 S. 1 Nr. 3 EStG, R 40.2 Abs. 3 LSTR</a:t>
            </a:r>
          </a:p>
        </p:txBody>
      </p:sp>
      <p:sp>
        <p:nvSpPr>
          <p:cNvPr id="1090" name="§ 37 b EStG"/>
          <p:cNvSpPr txBox="1"/>
          <p:nvPr/>
        </p:nvSpPr>
        <p:spPr>
          <a:xfrm>
            <a:off x="979042" y="6523793"/>
            <a:ext cx="2043589" cy="137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1219200">
              <a:defRPr sz="10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§ 37 b EStG</a:t>
            </a:r>
          </a:p>
        </p:txBody>
      </p:sp>
      <p:sp>
        <p:nvSpPr>
          <p:cNvPr id="1091" name="Steuerfrei bis zu 960 € p.a."/>
          <p:cNvSpPr txBox="1"/>
          <p:nvPr/>
        </p:nvSpPr>
        <p:spPr>
          <a:xfrm rot="16200000">
            <a:off x="6070662" y="2503829"/>
            <a:ext cx="1286525" cy="417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ctr">
              <a:defRPr sz="1400">
                <a:solidFill>
                  <a:srgbClr val="808080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Steuerfrei</a:t>
            </a:r>
            <a:br/>
            <a:r>
              <a:t>bis zu 960 € p.a.</a:t>
            </a:r>
          </a:p>
        </p:txBody>
      </p:sp>
      <p:sp>
        <p:nvSpPr>
          <p:cNvPr id="1092" name="Pauschalbesteuert bis zu 11.000 € p.a."/>
          <p:cNvSpPr txBox="1"/>
          <p:nvPr/>
        </p:nvSpPr>
        <p:spPr>
          <a:xfrm rot="16200000">
            <a:off x="5959938" y="5029021"/>
            <a:ext cx="1505564" cy="417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ctr">
              <a:defRPr sz="1400">
                <a:solidFill>
                  <a:srgbClr val="33495E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Pauschalbesteuert</a:t>
            </a:r>
            <a:br/>
            <a:r>
              <a:t>bis zu 11.000 € p.a.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7796EA0-C18A-D841-9622-71F79D9FCA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400" dirty="0"/>
              <a:t>Diverse Sachbezüge einfach umsetzbar </a:t>
            </a:r>
            <a:endParaRPr lang="de-DE" dirty="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4" name="image53.tif" descr="image5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4388" y="3209945"/>
            <a:ext cx="4544748" cy="2556422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50000"/>
              </a:srgbClr>
            </a:outerShdw>
          </a:effectLst>
        </p:spPr>
      </p:pic>
      <p:sp>
        <p:nvSpPr>
          <p:cNvPr id="1095" name="Form"/>
          <p:cNvSpPr/>
          <p:nvPr/>
        </p:nvSpPr>
        <p:spPr>
          <a:xfrm rot="5400000">
            <a:off x="3952047" y="4781292"/>
            <a:ext cx="1331791" cy="602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6711" y="0"/>
                </a:lnTo>
                <a:lnTo>
                  <a:pt x="21600" y="10800"/>
                </a:lnTo>
                <a:lnTo>
                  <a:pt x="16711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30000"/>
            </a:schemeClr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6" name="Form"/>
          <p:cNvSpPr/>
          <p:nvPr/>
        </p:nvSpPr>
        <p:spPr>
          <a:xfrm rot="5400000">
            <a:off x="1228063" y="4973074"/>
            <a:ext cx="1398695" cy="918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4505" y="0"/>
                </a:lnTo>
                <a:lnTo>
                  <a:pt x="21600" y="10800"/>
                </a:lnTo>
                <a:lnTo>
                  <a:pt x="14505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30000"/>
            </a:schemeClr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9" name="Vollständig individualisierbare MasterCard Vorderseite"/>
          <p:cNvSpPr txBox="1"/>
          <p:nvPr/>
        </p:nvSpPr>
        <p:spPr>
          <a:xfrm>
            <a:off x="925606" y="1513450"/>
            <a:ext cx="7009289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1219200">
              <a:defRPr sz="24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Vollständig </a:t>
            </a:r>
            <a:r>
              <a:rPr b="1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/>
              </a:rPr>
              <a:t>individualisierbare</a:t>
            </a: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 MasterCard Vorderseite</a:t>
            </a:r>
          </a:p>
        </p:txBody>
      </p:sp>
      <p:pic>
        <p:nvPicPr>
          <p:cNvPr id="1100" name="image54.png" descr="image5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606" y="2302250"/>
            <a:ext cx="4185168" cy="3281553"/>
          </a:xfrm>
          <a:prstGeom prst="rect">
            <a:avLst/>
          </a:prstGeom>
          <a:ln w="12700">
            <a:miter lim="400000"/>
          </a:ln>
        </p:spPr>
      </p:pic>
      <p:sp>
        <p:nvSpPr>
          <p:cNvPr id="1101" name="Für jeden Mitarbeiter"/>
          <p:cNvSpPr txBox="1"/>
          <p:nvPr/>
        </p:nvSpPr>
        <p:spPr>
          <a:xfrm>
            <a:off x="752500" y="6047519"/>
            <a:ext cx="280140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1219200">
              <a:defRPr sz="24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b="1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/>
              </a:rPr>
              <a:t>jeden</a:t>
            </a:r>
            <a:r>
              <a:rPr b="1" dirty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</p:txBody>
      </p:sp>
      <p:sp>
        <p:nvSpPr>
          <p:cNvPr id="1102" name="36 Mio. Akzeptanzpartner weltweit"/>
          <p:cNvSpPr txBox="1"/>
          <p:nvPr/>
        </p:nvSpPr>
        <p:spPr>
          <a:xfrm>
            <a:off x="4096268" y="5775848"/>
            <a:ext cx="452623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1219200">
              <a:defRPr sz="2400" b="1">
                <a:latin typeface="+mn-lt"/>
                <a:ea typeface="+mn-ea"/>
                <a:cs typeface="+mn-cs"/>
                <a:sym typeface="Calibri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36 Mio. </a:t>
            </a:r>
            <a:r>
              <a:rPr b="0" dirty="0" err="1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Akzeptanzpartner</a:t>
            </a:r>
            <a:r>
              <a:rPr b="0" dirty="0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 </a:t>
            </a:r>
            <a:r>
              <a:rPr b="0" dirty="0" err="1">
                <a:latin typeface="Calibri" panose="020F0502020204030204" pitchFamily="34" charset="0"/>
                <a:ea typeface="Calibri Light"/>
                <a:cs typeface="Calibri" panose="020F0502020204030204" pitchFamily="34" charset="0"/>
                <a:sym typeface="Calibri Light"/>
              </a:rPr>
              <a:t>weltweit</a:t>
            </a:r>
            <a:endParaRPr b="0" dirty="0">
              <a:latin typeface="Calibri" panose="020F0502020204030204" pitchFamily="34" charset="0"/>
              <a:ea typeface="Calibri Light"/>
              <a:cs typeface="Calibri" panose="020F0502020204030204" pitchFamily="34" charset="0"/>
              <a:sym typeface="Calibri Light"/>
            </a:endParaRPr>
          </a:p>
        </p:txBody>
      </p:sp>
      <p:grpSp>
        <p:nvGrpSpPr>
          <p:cNvPr id="1106" name="Gruppieren"/>
          <p:cNvGrpSpPr/>
          <p:nvPr/>
        </p:nvGrpSpPr>
        <p:grpSpPr>
          <a:xfrm>
            <a:off x="3553906" y="2747913"/>
            <a:ext cx="5992856" cy="1431599"/>
            <a:chOff x="0" y="0"/>
            <a:chExt cx="5992854" cy="1431598"/>
          </a:xfrm>
        </p:grpSpPr>
        <p:sp>
          <p:nvSpPr>
            <p:cNvPr id="1103" name="Rechteck"/>
            <p:cNvSpPr/>
            <p:nvPr/>
          </p:nvSpPr>
          <p:spPr>
            <a:xfrm>
              <a:off x="1466619" y="127749"/>
              <a:ext cx="4526235" cy="437030"/>
            </a:xfrm>
            <a:prstGeom prst="rect">
              <a:avLst/>
            </a:prstGeom>
            <a:solidFill>
              <a:srgbClr val="309CB4">
                <a:alpha val="3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04" name="Form"/>
            <p:cNvSpPr/>
            <p:nvPr/>
          </p:nvSpPr>
          <p:spPr>
            <a:xfrm>
              <a:off x="0" y="0"/>
              <a:ext cx="1473344" cy="544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267"/>
                  </a:lnTo>
                  <a:lnTo>
                    <a:pt x="21600" y="21600"/>
                  </a:lnTo>
                  <a:lnTo>
                    <a:pt x="0" y="186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9CB4">
                <a:alpha val="3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200">
                <a:defRPr sz="2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05" name="Ihr Logo und individuelles Design"/>
            <p:cNvSpPr/>
            <p:nvPr/>
          </p:nvSpPr>
          <p:spPr>
            <a:xfrm>
              <a:off x="1774169" y="16159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60959" tIns="60959" rIns="60959" bIns="60959" numCol="1" anchor="t">
              <a:spAutoFit/>
            </a:bodyPr>
            <a:lstStyle/>
            <a:p>
              <a:pPr defTabSz="1219200">
                <a:defRPr sz="2400">
                  <a:latin typeface="Calibri Light"/>
                  <a:ea typeface="Calibri Light"/>
                  <a:cs typeface="Calibri Light"/>
                  <a:sym typeface="Calibri Light"/>
                </a:defRPr>
              </a:pP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Ihr </a:t>
              </a:r>
              <a:r>
                <a:rPr b="1"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Calibri"/>
                </a:rPr>
                <a:t>Logo</a:t>
              </a:r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 und individuelles </a:t>
              </a:r>
              <a:r>
                <a:rPr b="1">
                  <a:latin typeface="Calibri" panose="020F0502020204030204" pitchFamily="34" charset="0"/>
                  <a:ea typeface="+mn-ea"/>
                  <a:cs typeface="Calibri" panose="020F0502020204030204" pitchFamily="34" charset="0"/>
                  <a:sym typeface="Calibri"/>
                </a:rPr>
                <a:t>Design</a:t>
              </a:r>
            </a:p>
          </p:txBody>
        </p:sp>
      </p:grp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24381AC-5DBF-534F-92AB-4D56447972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Individuelles Karten Design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9" name="image55.png" descr="image5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62" y="1110962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0" name="image56.png" descr="image5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486" y="1110962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1" name="image57.png" descr="image5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4010" y="1127886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2" name="image58.png" descr="image5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0534" y="1136511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3" name="image59.png" descr="image5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962" y="2836439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4" name="image60.png" descr="image6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7486" y="2828441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5" name="image61.png" descr="image6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4010" y="2836439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6" name="image62.png" descr="image62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80534" y="2827813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7" name="image63.png" descr="image63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962" y="4570767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8" name="image64.png" descr="image6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54010" y="4570542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19" name="image65.png" descr="image65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27486" y="4582630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pic>
        <p:nvPicPr>
          <p:cNvPr id="1120" name="image66.png" descr="image66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80534" y="4570542"/>
            <a:ext cx="3486534" cy="1960595"/>
          </a:xfrm>
          <a:prstGeom prst="rect">
            <a:avLst/>
          </a:prstGeom>
          <a:ln w="12700">
            <a:miter lim="400000"/>
          </a:ln>
          <a:effectLst>
            <a:outerShdw blurRad="254000" rotWithShape="0">
              <a:srgbClr val="000000">
                <a:alpha val="70000"/>
              </a:srgbClr>
            </a:outerShdw>
          </a:effectLst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D3BA00-7AB8-E34F-AFDE-7F9E5320E9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400" dirty="0"/>
              <a:t>Kundenkarten</a:t>
            </a:r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itarbeitersuche…">
            <a:extLst>
              <a:ext uri="{FF2B5EF4-FFF2-40B4-BE49-F238E27FC236}">
                <a16:creationId xmlns:a16="http://schemas.microsoft.com/office/drawing/2014/main" id="{C5FCD6A9-BF6C-4D49-B612-9BE78EE6184B}"/>
              </a:ext>
            </a:extLst>
          </p:cNvPr>
          <p:cNvSpPr txBox="1"/>
          <p:nvPr/>
        </p:nvSpPr>
        <p:spPr>
          <a:xfrm>
            <a:off x="2837323" y="543147"/>
            <a:ext cx="6912769" cy="57717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Mitarbeitersuche</a:t>
            </a:r>
            <a:endParaRPr lang="de-DE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Einstellungsfilter</a:t>
            </a: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Einarbeitung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Unternehmenskultur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Mitarbeiterorientierung</a:t>
            </a:r>
            <a:endParaRPr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rgbClr val="C00000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Mitarbeiterbefragung</a:t>
            </a:r>
            <a:endParaRPr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Orientierungs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und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Entwicklungsgespräche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Gesundheitsförderung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Leistungsbezogene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Entlohnung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Schulung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0" name="MA Fragebogen 2 kleiner" descr="MA Fragebogen 2 klein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30" y="798513"/>
            <a:ext cx="4707468" cy="5273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1" name="MA Fragebogen 1 kleiner" descr="MA Fragebogen 1 kleine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1" y="785506"/>
            <a:ext cx="4707468" cy="52866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itarbeitersuche…">
            <a:extLst>
              <a:ext uri="{FF2B5EF4-FFF2-40B4-BE49-F238E27FC236}">
                <a16:creationId xmlns:a16="http://schemas.microsoft.com/office/drawing/2014/main" id="{A388F1B6-3069-1B4A-A106-9EEBDAA3C4F0}"/>
              </a:ext>
            </a:extLst>
          </p:cNvPr>
          <p:cNvSpPr txBox="1"/>
          <p:nvPr/>
        </p:nvSpPr>
        <p:spPr>
          <a:xfrm>
            <a:off x="2837323" y="543147"/>
            <a:ext cx="6912769" cy="57717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Mitarbeitersuche</a:t>
            </a:r>
            <a:endParaRPr lang="de-DE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Einstellungsfilter</a:t>
            </a: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Einarbeitung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Unternehmenskultur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Mitarbeiterorientierung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Mitarbeiterbefragung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rgbClr val="C00000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Orientierungs</a:t>
            </a:r>
            <a:r>
              <a:rPr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und </a:t>
            </a:r>
            <a:r>
              <a:rPr sz="28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Entwicklungsgespräche</a:t>
            </a:r>
            <a:endParaRPr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Gesundheitsförderung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Leistungsbezogene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Entlohnung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Schulung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Shape 2560"/>
          <p:cNvSpPr txBox="1"/>
          <p:nvPr/>
        </p:nvSpPr>
        <p:spPr>
          <a:xfrm>
            <a:off x="668604" y="1508665"/>
            <a:ext cx="8166655" cy="4893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319088" lvl="3" indent="-319088">
              <a:buSzPct val="60000"/>
              <a:defRPr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Orientierung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446088" lvl="4" indent="-12700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es Dir?</a:t>
            </a:r>
          </a:p>
          <a:p>
            <a:pPr marL="446088" lvl="4" indent="-12700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aktuelle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Situation?</a:t>
            </a:r>
          </a:p>
          <a:p>
            <a:pPr marL="446088" lvl="4" indent="-12700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Gibt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bestimmte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Sorgen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Ängste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6088" lvl="4" indent="-12700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Gibt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es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gerade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besonderes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Problem?</a:t>
            </a:r>
          </a:p>
          <a:p>
            <a:pPr marL="446088" lvl="4" indent="-12700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gut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gerade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Arbeit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voran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6088" lvl="4" indent="-12700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wünscht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Du Dir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noch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bessere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Zusammenarbeit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46088" lvl="4" indent="-12700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empfindest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Du die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aktuelle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Team?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3" indent="0">
              <a:buSzPct val="60000"/>
              <a:defRPr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90538" lvl="4" indent="-17145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Was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aktuellen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Ziele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490538" lvl="4" indent="-171450">
              <a:buSzPct val="60000"/>
              <a:buFont typeface="Arial" panose="020B0604020202020204" pitchFamily="34" charset="0"/>
              <a:buChar char="•"/>
              <a:defRPr sz="24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Brauchst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Du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dabei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irgendeine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Unterstützung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von mir?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AAE7181-9E95-E542-9207-449402E094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604910" cy="804333"/>
          </a:xfrm>
        </p:spPr>
        <p:txBody>
          <a:bodyPr/>
          <a:lstStyle/>
          <a:p>
            <a:r>
              <a:rPr lang="de-DE" dirty="0"/>
              <a:t>Warum das Mitarbeitergespräch?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Rechteck"/>
          <p:cNvSpPr/>
          <p:nvPr/>
        </p:nvSpPr>
        <p:spPr>
          <a:xfrm>
            <a:off x="304799" y="3975652"/>
            <a:ext cx="11582402" cy="2239618"/>
          </a:xfrm>
          <a:prstGeom prst="rect">
            <a:avLst/>
          </a:prstGeom>
          <a:solidFill>
            <a:srgbClr val="FFCC99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145" name="Rechteck"/>
          <p:cNvSpPr/>
          <p:nvPr/>
        </p:nvSpPr>
        <p:spPr>
          <a:xfrm>
            <a:off x="304799" y="228599"/>
            <a:ext cx="11582402" cy="3906079"/>
          </a:xfrm>
          <a:prstGeom prst="rect">
            <a:avLst/>
          </a:prstGeom>
          <a:solidFill>
            <a:srgbClr val="FFFF99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146" name="Motivation/Engagement: Der Einsatz, der jeden Tag in die Arbeit eingebracht wird, unabhängig von den sachlichen Inhalten. Engagement ist eine persönliche Einstellung.…"/>
          <p:cNvSpPr txBox="1"/>
          <p:nvPr/>
        </p:nvSpPr>
        <p:spPr>
          <a:xfrm>
            <a:off x="370417" y="228600"/>
            <a:ext cx="11516784" cy="6155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Motivation/Engagement: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Einsatz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jeden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Tag in die Arbeit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eingebracht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unabhängig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von</a:t>
            </a: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den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sachlichen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Inhalten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Engagement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Einstellung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Kundenorientierung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Wenn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lösen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dann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lösen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immer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eigenen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 die des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Wie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kundenorientiert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unserem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Denken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Handeln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Denken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jeden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Tag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darüber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nach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was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Kunde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eigentlich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will?</a:t>
            </a:r>
            <a:b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Zuverlässigkeit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Hier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zählt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Art und Weise,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Aufgaben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Vereinbarungen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erledigt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Zuverlässigkeit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bedeutet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eigenen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Zusagen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Vereinbarungen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einzuhalten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Auch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Zuverlässigkeit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Einstellung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Kreativität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Hier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zählt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Aufgaben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erledigt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gelöst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Gerade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Kultur und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Dienstleistung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auszeichnet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angewiesen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auf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tägliche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Kreativität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Viele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Problemlösungen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haben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keinen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Standardansatz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sondern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bedürfen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individuellen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kreativen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Lösung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		</a:t>
            </a:r>
          </a:p>
          <a:p>
            <a:pPr lvl="1" defTabSz="1219200"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Teamfähigkeit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Nur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als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Team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sind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erfolgreich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Dazu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bedarf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es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allerdings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Teamfähigkeit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aller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jeden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Tag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aufs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neue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Beweis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gestellt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muss.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Situation des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anderen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gehört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ebenso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dazu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Fähigkeit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Konflikte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gemeinsam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lösen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Kritikfähigkeit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Fähigkeit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ehrlich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gemeinter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Kritik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umzugehen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Basis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Wachstum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Eine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offene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ehrliche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Feedbackkultur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immer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anderen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Kulturen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überlegen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sein. Dies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bedarf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Kritikfähigkeit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aktiv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passiv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jedes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einzelnen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Talent…"/>
          <p:cNvSpPr txBox="1"/>
          <p:nvPr/>
        </p:nvSpPr>
        <p:spPr>
          <a:xfrm>
            <a:off x="3028975" y="671610"/>
            <a:ext cx="6134049" cy="5816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9300"/>
            </a:pPr>
            <a:r>
              <a:rPr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alent</a:t>
            </a:r>
          </a:p>
          <a:p>
            <a:pPr>
              <a:defRPr sz="9300"/>
            </a:pP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nergie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9300"/>
            </a:pP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ktion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9300"/>
            </a:pPr>
            <a:r>
              <a:rPr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iteinander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hteck"/>
          <p:cNvSpPr/>
          <p:nvPr/>
        </p:nvSpPr>
        <p:spPr>
          <a:xfrm>
            <a:off x="348052" y="3909391"/>
            <a:ext cx="11495896" cy="2266788"/>
          </a:xfrm>
          <a:prstGeom prst="rect">
            <a:avLst/>
          </a:prstGeom>
          <a:solidFill>
            <a:srgbClr val="558ED5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149" name="Rechteck"/>
          <p:cNvSpPr/>
          <p:nvPr/>
        </p:nvSpPr>
        <p:spPr>
          <a:xfrm>
            <a:off x="348052" y="262463"/>
            <a:ext cx="11495896" cy="3646928"/>
          </a:xfrm>
          <a:prstGeom prst="rect">
            <a:avLst/>
          </a:prstGeom>
          <a:solidFill>
            <a:srgbClr val="CCFFCC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150" name="Mit-Unternehmertum: Der aktive Einsatz um die Lösung der Probleme des Unternehmens sowie das Aufgreifen von neuen Ideen und der jeweils gleichzeitige Vorschlag von Lösungen. Unternehmertum heißt agieren statt reagieren.…"/>
          <p:cNvSpPr txBox="1"/>
          <p:nvPr/>
        </p:nvSpPr>
        <p:spPr>
          <a:xfrm>
            <a:off x="424070" y="205316"/>
            <a:ext cx="11224591" cy="5970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>
            <a:spAutoFit/>
          </a:bodyPr>
          <a:lstStyle/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Mit-Unternehmertum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aktive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Einsatz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um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Lösung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Probleme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sowie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das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Aufgreifen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neuen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Ideen und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jeweils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gleichzeitige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Vorschlag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Lösungen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Unternehmertum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heißt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agieren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statt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reagieren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86833" indent="-486833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Ordnung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Hierzu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zählt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Ordnung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genauso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Schriftverkehr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E-Mails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Aufgaben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Auch das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Zeitmanagement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Pünktlichkeit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Effizienz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(Dinge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schnell und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richtig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bearbeitet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86833" indent="-486833" defTabSz="1219200"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Zielorientiert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Effektivität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meines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Handelns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denn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es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geht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nur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darum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Dinge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richtig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tun,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sondern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auch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auf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richtigen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Dinge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konzentrieren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86833" indent="-486833" defTabSz="1219200"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Äußeres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Erscheinungsbild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repräsentieren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jeden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Tag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In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welcher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Art und Weise tun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dies. Wie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denken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über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Erscheinungsbild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? Wie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Kollegen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86833" indent="-486833" defTabSz="1219200">
              <a:buSzPct val="100000"/>
              <a:buChar char="•"/>
              <a:defRPr sz="16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3200" dirty="0"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 der Arbeit: 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Wie gut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Arbeit, die ich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leiste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? Wie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hoch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mein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eigener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Qualitätsanspruch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? Auch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unter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begrenztem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Zeitbudget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muss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Maximum an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erzeugt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Dies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die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Grundvoraussetzung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Wettbewerbsfähigkeit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38150" indent="-438150" defTabSz="1219200">
              <a:buSzPct val="100000"/>
              <a:buChar char="•"/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86833" indent="-486833" defTabSz="1219200">
              <a:buSzPct val="100000"/>
              <a:buChar char="•"/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Fachwissen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arbeiten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einem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extrem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schnell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wandelnden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Umfeld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Noch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vor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20 Jahren war der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gesamte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Gegenstand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unserer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Arbeit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unbekannt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. Was tun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, um auf den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aktuellen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Stand des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Wissens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bleiben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? Wie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beurteile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ich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mein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Fachwissen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Rechteck"/>
          <p:cNvSpPr/>
          <p:nvPr/>
        </p:nvSpPr>
        <p:spPr>
          <a:xfrm>
            <a:off x="3122082" y="1371601"/>
            <a:ext cx="3050118" cy="2200276"/>
          </a:xfrm>
          <a:prstGeom prst="rect">
            <a:avLst/>
          </a:prstGeom>
          <a:solidFill>
            <a:srgbClr val="CCFFFF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4" name="Rechteck"/>
          <p:cNvSpPr/>
          <p:nvPr/>
        </p:nvSpPr>
        <p:spPr>
          <a:xfrm>
            <a:off x="3122082" y="3571876"/>
            <a:ext cx="3048001" cy="2143126"/>
          </a:xfrm>
          <a:prstGeom prst="rect">
            <a:avLst/>
          </a:prstGeom>
          <a:solidFill>
            <a:srgbClr val="CCFFCC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5" name="Rechteck"/>
          <p:cNvSpPr/>
          <p:nvPr/>
        </p:nvSpPr>
        <p:spPr>
          <a:xfrm>
            <a:off x="6170082" y="3571876"/>
            <a:ext cx="2948519" cy="2143126"/>
          </a:xfrm>
          <a:prstGeom prst="rect">
            <a:avLst/>
          </a:prstGeom>
          <a:solidFill>
            <a:srgbClr val="FFCC99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6" name="Rechteck"/>
          <p:cNvSpPr/>
          <p:nvPr/>
        </p:nvSpPr>
        <p:spPr>
          <a:xfrm>
            <a:off x="6167968" y="1371601"/>
            <a:ext cx="2948517" cy="2200276"/>
          </a:xfrm>
          <a:prstGeom prst="rect">
            <a:avLst/>
          </a:prstGeom>
          <a:solidFill>
            <a:srgbClr val="FFFF99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7" name="Linie"/>
          <p:cNvSpPr/>
          <p:nvPr/>
        </p:nvSpPr>
        <p:spPr>
          <a:xfrm>
            <a:off x="3122082" y="3571874"/>
            <a:ext cx="5994401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8" name="Oval"/>
          <p:cNvSpPr/>
          <p:nvPr/>
        </p:nvSpPr>
        <p:spPr>
          <a:xfrm>
            <a:off x="3122082" y="1382713"/>
            <a:ext cx="5994401" cy="4324353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9" name="Linie"/>
          <p:cNvSpPr/>
          <p:nvPr/>
        </p:nvSpPr>
        <p:spPr>
          <a:xfrm flipH="1">
            <a:off x="6170083" y="1382713"/>
            <a:ext cx="1" cy="4324352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0" name="Linie"/>
          <p:cNvSpPr/>
          <p:nvPr/>
        </p:nvSpPr>
        <p:spPr>
          <a:xfrm>
            <a:off x="4453467" y="1757364"/>
            <a:ext cx="3329518" cy="3576637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1" name="Linie"/>
          <p:cNvSpPr/>
          <p:nvPr/>
        </p:nvSpPr>
        <p:spPr>
          <a:xfrm>
            <a:off x="3416301" y="2611438"/>
            <a:ext cx="5403850" cy="1920876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2" name="Linie"/>
          <p:cNvSpPr/>
          <p:nvPr/>
        </p:nvSpPr>
        <p:spPr>
          <a:xfrm flipH="1">
            <a:off x="4500034" y="1789112"/>
            <a:ext cx="3329517" cy="3576639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3" name="Linie"/>
          <p:cNvSpPr/>
          <p:nvPr/>
        </p:nvSpPr>
        <p:spPr>
          <a:xfrm flipH="1">
            <a:off x="3448050" y="2613025"/>
            <a:ext cx="5405968" cy="1920875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4" name="Oval"/>
          <p:cNvSpPr/>
          <p:nvPr/>
        </p:nvSpPr>
        <p:spPr>
          <a:xfrm>
            <a:off x="3742266" y="1841501"/>
            <a:ext cx="4798484" cy="3459164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5" name="Oval"/>
          <p:cNvSpPr/>
          <p:nvPr/>
        </p:nvSpPr>
        <p:spPr>
          <a:xfrm>
            <a:off x="4349750" y="2268537"/>
            <a:ext cx="3596220" cy="2595563"/>
          </a:xfrm>
          <a:prstGeom prst="ellipse">
            <a:avLst/>
          </a:prstGeom>
          <a:ln w="25400">
            <a:solidFill>
              <a:srgbClr val="FF0F0F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6" name="Oval"/>
          <p:cNvSpPr/>
          <p:nvPr/>
        </p:nvSpPr>
        <p:spPr>
          <a:xfrm>
            <a:off x="4942416" y="2697164"/>
            <a:ext cx="2396067" cy="1728787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7" name="Oval"/>
          <p:cNvSpPr/>
          <p:nvPr/>
        </p:nvSpPr>
        <p:spPr>
          <a:xfrm>
            <a:off x="5547783" y="3133725"/>
            <a:ext cx="1198036" cy="865190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8" name="1"/>
          <p:cNvSpPr txBox="1"/>
          <p:nvPr/>
        </p:nvSpPr>
        <p:spPr>
          <a:xfrm>
            <a:off x="6134101" y="1420813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169" name="2"/>
          <p:cNvSpPr txBox="1"/>
          <p:nvPr/>
        </p:nvSpPr>
        <p:spPr>
          <a:xfrm>
            <a:off x="6134101" y="1858964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170" name="3"/>
          <p:cNvSpPr txBox="1"/>
          <p:nvPr/>
        </p:nvSpPr>
        <p:spPr>
          <a:xfrm>
            <a:off x="6129868" y="2287589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171" name="4"/>
          <p:cNvSpPr txBox="1"/>
          <p:nvPr/>
        </p:nvSpPr>
        <p:spPr>
          <a:xfrm>
            <a:off x="6129868" y="2701925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172" name="5"/>
          <p:cNvSpPr txBox="1"/>
          <p:nvPr/>
        </p:nvSpPr>
        <p:spPr>
          <a:xfrm>
            <a:off x="6129868" y="3182938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173" name="6"/>
          <p:cNvSpPr txBox="1"/>
          <p:nvPr/>
        </p:nvSpPr>
        <p:spPr>
          <a:xfrm>
            <a:off x="6129868" y="3502025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174" name="1"/>
          <p:cNvSpPr txBox="1"/>
          <p:nvPr/>
        </p:nvSpPr>
        <p:spPr>
          <a:xfrm>
            <a:off x="6134101" y="5584825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175" name="2"/>
          <p:cNvSpPr txBox="1"/>
          <p:nvPr/>
        </p:nvSpPr>
        <p:spPr>
          <a:xfrm>
            <a:off x="6134101" y="5156201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176" name="3"/>
          <p:cNvSpPr txBox="1"/>
          <p:nvPr/>
        </p:nvSpPr>
        <p:spPr>
          <a:xfrm>
            <a:off x="6134101" y="4730750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177" name="4"/>
          <p:cNvSpPr txBox="1"/>
          <p:nvPr/>
        </p:nvSpPr>
        <p:spPr>
          <a:xfrm>
            <a:off x="6134101" y="4302125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178" name="5"/>
          <p:cNvSpPr txBox="1"/>
          <p:nvPr/>
        </p:nvSpPr>
        <p:spPr>
          <a:xfrm>
            <a:off x="6134101" y="3875089"/>
            <a:ext cx="20165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179" name="Engagement / Motivation"/>
          <p:cNvSpPr txBox="1"/>
          <p:nvPr/>
        </p:nvSpPr>
        <p:spPr>
          <a:xfrm>
            <a:off x="5327165" y="946755"/>
            <a:ext cx="1726112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Engagement / Motivation</a:t>
            </a:r>
          </a:p>
        </p:txBody>
      </p:sp>
      <p:sp>
        <p:nvSpPr>
          <p:cNvPr id="1180" name="Ordnung"/>
          <p:cNvSpPr txBox="1"/>
          <p:nvPr/>
        </p:nvSpPr>
        <p:spPr>
          <a:xfrm>
            <a:off x="3541735" y="5914195"/>
            <a:ext cx="67133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Ordnung</a:t>
            </a:r>
          </a:p>
        </p:txBody>
      </p:sp>
      <p:sp>
        <p:nvSpPr>
          <p:cNvPr id="1181" name="Zuverlässigkeit"/>
          <p:cNvSpPr txBox="1"/>
          <p:nvPr/>
        </p:nvSpPr>
        <p:spPr>
          <a:xfrm>
            <a:off x="9326034" y="2368550"/>
            <a:ext cx="1046438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Zuverlässigkeit</a:t>
            </a:r>
          </a:p>
        </p:txBody>
      </p:sp>
      <p:sp>
        <p:nvSpPr>
          <p:cNvPr id="1182" name="Kreativität"/>
          <p:cNvSpPr txBox="1"/>
          <p:nvPr/>
        </p:nvSpPr>
        <p:spPr>
          <a:xfrm>
            <a:off x="9462289" y="3429000"/>
            <a:ext cx="773928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Kreativität</a:t>
            </a:r>
          </a:p>
        </p:txBody>
      </p:sp>
      <p:sp>
        <p:nvSpPr>
          <p:cNvPr id="1183" name="Team-…"/>
          <p:cNvSpPr txBox="1"/>
          <p:nvPr/>
        </p:nvSpPr>
        <p:spPr>
          <a:xfrm>
            <a:off x="9504769" y="4495800"/>
            <a:ext cx="688969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Team-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Fähigkeit</a:t>
            </a:r>
          </a:p>
        </p:txBody>
      </p:sp>
      <p:sp>
        <p:nvSpPr>
          <p:cNvPr id="1184" name="Kritikfähigkeit"/>
          <p:cNvSpPr txBox="1"/>
          <p:nvPr/>
        </p:nvSpPr>
        <p:spPr>
          <a:xfrm>
            <a:off x="7800468" y="5914195"/>
            <a:ext cx="990334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Kritikfähigkeit</a:t>
            </a:r>
          </a:p>
        </p:txBody>
      </p:sp>
      <p:sp>
        <p:nvSpPr>
          <p:cNvPr id="1185" name="Unternehmerisches Denken"/>
          <p:cNvSpPr txBox="1"/>
          <p:nvPr/>
        </p:nvSpPr>
        <p:spPr>
          <a:xfrm>
            <a:off x="5235068" y="5914195"/>
            <a:ext cx="1868779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Unternehmerisches Denken</a:t>
            </a:r>
          </a:p>
        </p:txBody>
      </p:sp>
      <p:sp>
        <p:nvSpPr>
          <p:cNvPr id="1186" name="Kunden-…"/>
          <p:cNvSpPr txBox="1"/>
          <p:nvPr/>
        </p:nvSpPr>
        <p:spPr>
          <a:xfrm>
            <a:off x="7998883" y="854422"/>
            <a:ext cx="898962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Kunden-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orientierung</a:t>
            </a:r>
          </a:p>
        </p:txBody>
      </p:sp>
      <p:sp>
        <p:nvSpPr>
          <p:cNvPr id="1187" name="Zielorientiert"/>
          <p:cNvSpPr txBox="1"/>
          <p:nvPr/>
        </p:nvSpPr>
        <p:spPr>
          <a:xfrm>
            <a:off x="1613742" y="4495800"/>
            <a:ext cx="937434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Zielorientiert</a:t>
            </a:r>
          </a:p>
        </p:txBody>
      </p:sp>
      <p:sp>
        <p:nvSpPr>
          <p:cNvPr id="1188" name="Äußeres…"/>
          <p:cNvSpPr txBox="1"/>
          <p:nvPr/>
        </p:nvSpPr>
        <p:spPr>
          <a:xfrm>
            <a:off x="1495120" y="3429000"/>
            <a:ext cx="1174679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algn="ctr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Äußeres 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algn="ctr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Erscheinungsbild</a:t>
            </a:r>
          </a:p>
        </p:txBody>
      </p:sp>
      <p:sp>
        <p:nvSpPr>
          <p:cNvPr id="1189" name="Fachwissen"/>
          <p:cNvSpPr txBox="1"/>
          <p:nvPr/>
        </p:nvSpPr>
        <p:spPr>
          <a:xfrm>
            <a:off x="3663949" y="946755"/>
            <a:ext cx="838048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Fachwissen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0" name="Qualität der Arbeit"/>
          <p:cNvSpPr txBox="1"/>
          <p:nvPr/>
        </p:nvSpPr>
        <p:spPr>
          <a:xfrm>
            <a:off x="1435007" y="2286000"/>
            <a:ext cx="1294904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Qualität der Arbeit</a:t>
            </a:r>
          </a:p>
        </p:txBody>
      </p:sp>
      <p:sp>
        <p:nvSpPr>
          <p:cNvPr id="1191" name="Mitarbeiter"/>
          <p:cNvSpPr txBox="1"/>
          <p:nvPr/>
        </p:nvSpPr>
        <p:spPr>
          <a:xfrm>
            <a:off x="1527828" y="907352"/>
            <a:ext cx="1355818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000" u="sng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b="1" u="none" dirty="0"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</p:txBody>
      </p:sp>
      <p:sp>
        <p:nvSpPr>
          <p:cNvPr id="1192" name="Oval"/>
          <p:cNvSpPr/>
          <p:nvPr/>
        </p:nvSpPr>
        <p:spPr>
          <a:xfrm>
            <a:off x="4724400" y="2073275"/>
            <a:ext cx="192617" cy="7302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3" name="Oval"/>
          <p:cNvSpPr/>
          <p:nvPr/>
        </p:nvSpPr>
        <p:spPr>
          <a:xfrm>
            <a:off x="6068483" y="1570038"/>
            <a:ext cx="192620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4" name="Oval"/>
          <p:cNvSpPr/>
          <p:nvPr/>
        </p:nvSpPr>
        <p:spPr>
          <a:xfrm>
            <a:off x="5973233" y="5241925"/>
            <a:ext cx="287868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5" name="Oval"/>
          <p:cNvSpPr/>
          <p:nvPr/>
        </p:nvSpPr>
        <p:spPr>
          <a:xfrm>
            <a:off x="3860800" y="4305300"/>
            <a:ext cx="192617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6" name="Mitarbeiter…"/>
          <p:cNvSpPr txBox="1"/>
          <p:nvPr/>
        </p:nvSpPr>
        <p:spPr>
          <a:xfrm>
            <a:off x="10458451" y="777875"/>
            <a:ext cx="995142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Führungskraft</a:t>
            </a:r>
          </a:p>
        </p:txBody>
      </p:sp>
      <p:sp>
        <p:nvSpPr>
          <p:cNvPr id="1197" name="Oval"/>
          <p:cNvSpPr/>
          <p:nvPr/>
        </p:nvSpPr>
        <p:spPr>
          <a:xfrm>
            <a:off x="10293350" y="862013"/>
            <a:ext cx="192620" cy="73027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8" name="Rechteck"/>
          <p:cNvSpPr/>
          <p:nvPr/>
        </p:nvSpPr>
        <p:spPr>
          <a:xfrm>
            <a:off x="10342034" y="1057482"/>
            <a:ext cx="95251" cy="71438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9" name="Linie"/>
          <p:cNvSpPr/>
          <p:nvPr/>
        </p:nvSpPr>
        <p:spPr>
          <a:xfrm flipH="1" flipV="1">
            <a:off x="3956050" y="4378325"/>
            <a:ext cx="2087034" cy="896940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0" name="Linie"/>
          <p:cNvSpPr/>
          <p:nvPr/>
        </p:nvSpPr>
        <p:spPr>
          <a:xfrm flipV="1">
            <a:off x="4836583" y="1609725"/>
            <a:ext cx="1257301" cy="476252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1" name="Linie"/>
          <p:cNvSpPr/>
          <p:nvPr/>
        </p:nvSpPr>
        <p:spPr>
          <a:xfrm>
            <a:off x="6220884" y="1609725"/>
            <a:ext cx="1479551" cy="319089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2" name="Oval"/>
          <p:cNvSpPr/>
          <p:nvPr/>
        </p:nvSpPr>
        <p:spPr>
          <a:xfrm>
            <a:off x="7605183" y="1857375"/>
            <a:ext cx="192620" cy="7302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3" name="Linie"/>
          <p:cNvSpPr/>
          <p:nvPr/>
        </p:nvSpPr>
        <p:spPr>
          <a:xfrm>
            <a:off x="7732182" y="1905001"/>
            <a:ext cx="831852" cy="815975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4" name="Oval"/>
          <p:cNvSpPr/>
          <p:nvPr/>
        </p:nvSpPr>
        <p:spPr>
          <a:xfrm>
            <a:off x="8468783" y="2649538"/>
            <a:ext cx="192619" cy="71439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5" name="Linie"/>
          <p:cNvSpPr/>
          <p:nvPr/>
        </p:nvSpPr>
        <p:spPr>
          <a:xfrm>
            <a:off x="8564033" y="2720975"/>
            <a:ext cx="480484" cy="792164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6" name="Oval"/>
          <p:cNvSpPr/>
          <p:nvPr/>
        </p:nvSpPr>
        <p:spPr>
          <a:xfrm>
            <a:off x="8949266" y="3513138"/>
            <a:ext cx="192617" cy="7302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7" name="Linie"/>
          <p:cNvSpPr/>
          <p:nvPr/>
        </p:nvSpPr>
        <p:spPr>
          <a:xfrm flipH="1">
            <a:off x="8468783" y="3586162"/>
            <a:ext cx="575734" cy="792164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8" name="Oval"/>
          <p:cNvSpPr/>
          <p:nvPr/>
        </p:nvSpPr>
        <p:spPr>
          <a:xfrm>
            <a:off x="8373533" y="4378325"/>
            <a:ext cx="192617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9" name="Linie"/>
          <p:cNvSpPr/>
          <p:nvPr/>
        </p:nvSpPr>
        <p:spPr>
          <a:xfrm flipH="1">
            <a:off x="7528982" y="4429125"/>
            <a:ext cx="914402" cy="542926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0" name="Oval"/>
          <p:cNvSpPr/>
          <p:nvPr/>
        </p:nvSpPr>
        <p:spPr>
          <a:xfrm>
            <a:off x="7412566" y="4953000"/>
            <a:ext cx="192617" cy="73027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1" name="Linie"/>
          <p:cNvSpPr/>
          <p:nvPr/>
        </p:nvSpPr>
        <p:spPr>
          <a:xfrm flipH="1">
            <a:off x="6208183" y="5019676"/>
            <a:ext cx="1257301" cy="257176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2" name="Linie"/>
          <p:cNvSpPr/>
          <p:nvPr/>
        </p:nvSpPr>
        <p:spPr>
          <a:xfrm flipH="1" flipV="1">
            <a:off x="3763433" y="3586162"/>
            <a:ext cx="192617" cy="792164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3" name="Oval"/>
          <p:cNvSpPr/>
          <p:nvPr/>
        </p:nvSpPr>
        <p:spPr>
          <a:xfrm>
            <a:off x="3668183" y="3513138"/>
            <a:ext cx="192620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4" name="Linie"/>
          <p:cNvSpPr/>
          <p:nvPr/>
        </p:nvSpPr>
        <p:spPr>
          <a:xfrm flipV="1">
            <a:off x="3763433" y="2793999"/>
            <a:ext cx="192617" cy="719140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5" name="Oval"/>
          <p:cNvSpPr/>
          <p:nvPr/>
        </p:nvSpPr>
        <p:spPr>
          <a:xfrm>
            <a:off x="3860800" y="2794000"/>
            <a:ext cx="192617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6" name="Linie"/>
          <p:cNvSpPr/>
          <p:nvPr/>
        </p:nvSpPr>
        <p:spPr>
          <a:xfrm flipV="1">
            <a:off x="3956048" y="2144713"/>
            <a:ext cx="863601" cy="649287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Engagement / Motivation"/>
          <p:cNvSpPr txBox="1"/>
          <p:nvPr/>
        </p:nvSpPr>
        <p:spPr>
          <a:xfrm>
            <a:off x="5327165" y="946755"/>
            <a:ext cx="1726112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Engagement / Motivation</a:t>
            </a:r>
          </a:p>
        </p:txBody>
      </p:sp>
      <p:sp>
        <p:nvSpPr>
          <p:cNvPr id="1180" name="Ordnung"/>
          <p:cNvSpPr txBox="1"/>
          <p:nvPr/>
        </p:nvSpPr>
        <p:spPr>
          <a:xfrm>
            <a:off x="3541735" y="5914195"/>
            <a:ext cx="671336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Ordnung</a:t>
            </a:r>
          </a:p>
        </p:txBody>
      </p:sp>
      <p:sp>
        <p:nvSpPr>
          <p:cNvPr id="1181" name="Zuverlässigkeit"/>
          <p:cNvSpPr txBox="1"/>
          <p:nvPr/>
        </p:nvSpPr>
        <p:spPr>
          <a:xfrm>
            <a:off x="9326034" y="2368550"/>
            <a:ext cx="1046438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Zuverlässigkeit</a:t>
            </a:r>
          </a:p>
        </p:txBody>
      </p:sp>
      <p:sp>
        <p:nvSpPr>
          <p:cNvPr id="1182" name="Kreativität"/>
          <p:cNvSpPr txBox="1"/>
          <p:nvPr/>
        </p:nvSpPr>
        <p:spPr>
          <a:xfrm>
            <a:off x="9462289" y="3429000"/>
            <a:ext cx="773928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Kreativität</a:t>
            </a:r>
          </a:p>
        </p:txBody>
      </p:sp>
      <p:sp>
        <p:nvSpPr>
          <p:cNvPr id="1183" name="Team-…"/>
          <p:cNvSpPr txBox="1"/>
          <p:nvPr/>
        </p:nvSpPr>
        <p:spPr>
          <a:xfrm>
            <a:off x="9504769" y="4495800"/>
            <a:ext cx="688969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Team-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Fähigkeit</a:t>
            </a:r>
          </a:p>
        </p:txBody>
      </p:sp>
      <p:sp>
        <p:nvSpPr>
          <p:cNvPr id="1184" name="Kritikfähigkeit"/>
          <p:cNvSpPr txBox="1"/>
          <p:nvPr/>
        </p:nvSpPr>
        <p:spPr>
          <a:xfrm>
            <a:off x="7800468" y="5914195"/>
            <a:ext cx="990334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Kritikfähigkeit</a:t>
            </a:r>
          </a:p>
        </p:txBody>
      </p:sp>
      <p:sp>
        <p:nvSpPr>
          <p:cNvPr id="1185" name="Unternehmerisches Denken"/>
          <p:cNvSpPr txBox="1"/>
          <p:nvPr/>
        </p:nvSpPr>
        <p:spPr>
          <a:xfrm>
            <a:off x="5235068" y="5914195"/>
            <a:ext cx="1868779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Unternehmerisches Denken</a:t>
            </a:r>
          </a:p>
        </p:txBody>
      </p:sp>
      <p:sp>
        <p:nvSpPr>
          <p:cNvPr id="1186" name="Kunden-…"/>
          <p:cNvSpPr txBox="1"/>
          <p:nvPr/>
        </p:nvSpPr>
        <p:spPr>
          <a:xfrm>
            <a:off x="7998883" y="854422"/>
            <a:ext cx="898962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Kunden-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orientierung</a:t>
            </a:r>
          </a:p>
        </p:txBody>
      </p:sp>
      <p:sp>
        <p:nvSpPr>
          <p:cNvPr id="1187" name="Zielorientiert"/>
          <p:cNvSpPr txBox="1"/>
          <p:nvPr/>
        </p:nvSpPr>
        <p:spPr>
          <a:xfrm>
            <a:off x="1613742" y="4495800"/>
            <a:ext cx="937434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Zielorientiert</a:t>
            </a:r>
          </a:p>
        </p:txBody>
      </p:sp>
      <p:sp>
        <p:nvSpPr>
          <p:cNvPr id="1188" name="Äußeres…"/>
          <p:cNvSpPr txBox="1"/>
          <p:nvPr/>
        </p:nvSpPr>
        <p:spPr>
          <a:xfrm>
            <a:off x="1495120" y="3429000"/>
            <a:ext cx="1174679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algn="ctr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Äußeres 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algn="ctr"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Erscheinungsbild</a:t>
            </a:r>
          </a:p>
        </p:txBody>
      </p:sp>
      <p:sp>
        <p:nvSpPr>
          <p:cNvPr id="1189" name="Fachwissen"/>
          <p:cNvSpPr txBox="1"/>
          <p:nvPr/>
        </p:nvSpPr>
        <p:spPr>
          <a:xfrm>
            <a:off x="3663949" y="946755"/>
            <a:ext cx="838048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Fachwissen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0" name="Qualität der Arbeit"/>
          <p:cNvSpPr txBox="1"/>
          <p:nvPr/>
        </p:nvSpPr>
        <p:spPr>
          <a:xfrm>
            <a:off x="1435007" y="2286000"/>
            <a:ext cx="1294904" cy="307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/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Qualität der Arbeit</a:t>
            </a:r>
          </a:p>
        </p:txBody>
      </p:sp>
      <p:sp>
        <p:nvSpPr>
          <p:cNvPr id="1191" name="Mitarbeiter"/>
          <p:cNvSpPr txBox="1"/>
          <p:nvPr/>
        </p:nvSpPr>
        <p:spPr>
          <a:xfrm>
            <a:off x="1527828" y="907352"/>
            <a:ext cx="1392687" cy="43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2000" u="sng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de-DE" b="1" u="none" dirty="0">
                <a:latin typeface="Calibri" panose="020F0502020204030204" pitchFamily="34" charset="0"/>
                <a:cs typeface="Calibri" panose="020F0502020204030204" pitchFamily="34" charset="0"/>
              </a:rPr>
              <a:t>Gemeinsam</a:t>
            </a:r>
            <a:endParaRPr b="1" u="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6" name="Mitarbeiter…"/>
          <p:cNvSpPr txBox="1"/>
          <p:nvPr/>
        </p:nvSpPr>
        <p:spPr>
          <a:xfrm>
            <a:off x="10458451" y="777875"/>
            <a:ext cx="995142" cy="492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  <a:endParaRPr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Führungskraft</a:t>
            </a:r>
          </a:p>
        </p:txBody>
      </p:sp>
      <p:sp>
        <p:nvSpPr>
          <p:cNvPr id="1197" name="Oval"/>
          <p:cNvSpPr/>
          <p:nvPr/>
        </p:nvSpPr>
        <p:spPr>
          <a:xfrm>
            <a:off x="10293350" y="862013"/>
            <a:ext cx="192620" cy="73027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8" name="Rechteck"/>
          <p:cNvSpPr/>
          <p:nvPr/>
        </p:nvSpPr>
        <p:spPr>
          <a:xfrm>
            <a:off x="10342034" y="1057482"/>
            <a:ext cx="95251" cy="71438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6" name="Rechteck">
            <a:extLst>
              <a:ext uri="{FF2B5EF4-FFF2-40B4-BE49-F238E27FC236}">
                <a16:creationId xmlns:a16="http://schemas.microsoft.com/office/drawing/2014/main" id="{38EA660B-ED9C-7C40-BC19-8352CEDE548B}"/>
              </a:ext>
            </a:extLst>
          </p:cNvPr>
          <p:cNvSpPr/>
          <p:nvPr/>
        </p:nvSpPr>
        <p:spPr>
          <a:xfrm>
            <a:off x="3020482" y="1447801"/>
            <a:ext cx="3050118" cy="2200276"/>
          </a:xfrm>
          <a:prstGeom prst="rect">
            <a:avLst/>
          </a:prstGeom>
          <a:solidFill>
            <a:srgbClr val="CCFFFF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67" name="Rechteck">
            <a:extLst>
              <a:ext uri="{FF2B5EF4-FFF2-40B4-BE49-F238E27FC236}">
                <a16:creationId xmlns:a16="http://schemas.microsoft.com/office/drawing/2014/main" id="{A016785D-E85E-9E4D-A906-78C310DBADED}"/>
              </a:ext>
            </a:extLst>
          </p:cNvPr>
          <p:cNvSpPr/>
          <p:nvPr/>
        </p:nvSpPr>
        <p:spPr>
          <a:xfrm>
            <a:off x="3020482" y="3648076"/>
            <a:ext cx="3048001" cy="2143126"/>
          </a:xfrm>
          <a:prstGeom prst="rect">
            <a:avLst/>
          </a:prstGeom>
          <a:solidFill>
            <a:srgbClr val="CCFFCC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68" name="Rechteck">
            <a:extLst>
              <a:ext uri="{FF2B5EF4-FFF2-40B4-BE49-F238E27FC236}">
                <a16:creationId xmlns:a16="http://schemas.microsoft.com/office/drawing/2014/main" id="{49339433-B468-0D45-918A-AC9A4D911A8C}"/>
              </a:ext>
            </a:extLst>
          </p:cNvPr>
          <p:cNvSpPr/>
          <p:nvPr/>
        </p:nvSpPr>
        <p:spPr>
          <a:xfrm>
            <a:off x="6068482" y="3648076"/>
            <a:ext cx="2948519" cy="2143126"/>
          </a:xfrm>
          <a:prstGeom prst="rect">
            <a:avLst/>
          </a:prstGeom>
          <a:solidFill>
            <a:srgbClr val="FFCC99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69" name="Rechteck">
            <a:extLst>
              <a:ext uri="{FF2B5EF4-FFF2-40B4-BE49-F238E27FC236}">
                <a16:creationId xmlns:a16="http://schemas.microsoft.com/office/drawing/2014/main" id="{8F8CAB4A-A87D-B745-A9A9-FB69F4AC9165}"/>
              </a:ext>
            </a:extLst>
          </p:cNvPr>
          <p:cNvSpPr/>
          <p:nvPr/>
        </p:nvSpPr>
        <p:spPr>
          <a:xfrm>
            <a:off x="6066368" y="1447801"/>
            <a:ext cx="2948517" cy="2200276"/>
          </a:xfrm>
          <a:prstGeom prst="rect">
            <a:avLst/>
          </a:prstGeom>
          <a:solidFill>
            <a:srgbClr val="FFFF99"/>
          </a:solidFill>
          <a:ln w="12700">
            <a:miter lim="400000"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70" name="Linie">
            <a:extLst>
              <a:ext uri="{FF2B5EF4-FFF2-40B4-BE49-F238E27FC236}">
                <a16:creationId xmlns:a16="http://schemas.microsoft.com/office/drawing/2014/main" id="{AC0C611D-F4F5-344D-9538-817BA464A4E1}"/>
              </a:ext>
            </a:extLst>
          </p:cNvPr>
          <p:cNvSpPr/>
          <p:nvPr/>
        </p:nvSpPr>
        <p:spPr>
          <a:xfrm>
            <a:off x="3020482" y="3648074"/>
            <a:ext cx="5994401" cy="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71" name="Oval">
            <a:extLst>
              <a:ext uri="{FF2B5EF4-FFF2-40B4-BE49-F238E27FC236}">
                <a16:creationId xmlns:a16="http://schemas.microsoft.com/office/drawing/2014/main" id="{B8A26AC0-1B84-3541-84C8-C875A18C10EA}"/>
              </a:ext>
            </a:extLst>
          </p:cNvPr>
          <p:cNvSpPr/>
          <p:nvPr/>
        </p:nvSpPr>
        <p:spPr>
          <a:xfrm>
            <a:off x="3020482" y="1458913"/>
            <a:ext cx="5994401" cy="4324353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72" name="Linie">
            <a:extLst>
              <a:ext uri="{FF2B5EF4-FFF2-40B4-BE49-F238E27FC236}">
                <a16:creationId xmlns:a16="http://schemas.microsoft.com/office/drawing/2014/main" id="{8D5AB867-B66B-B34C-8840-1289F039824B}"/>
              </a:ext>
            </a:extLst>
          </p:cNvPr>
          <p:cNvSpPr/>
          <p:nvPr/>
        </p:nvSpPr>
        <p:spPr>
          <a:xfrm flipH="1">
            <a:off x="6068482" y="1458913"/>
            <a:ext cx="1" cy="4324352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73" name="Linie">
            <a:extLst>
              <a:ext uri="{FF2B5EF4-FFF2-40B4-BE49-F238E27FC236}">
                <a16:creationId xmlns:a16="http://schemas.microsoft.com/office/drawing/2014/main" id="{31B5092A-1397-5942-8770-2DFCF7AD7C07}"/>
              </a:ext>
            </a:extLst>
          </p:cNvPr>
          <p:cNvSpPr/>
          <p:nvPr/>
        </p:nvSpPr>
        <p:spPr>
          <a:xfrm>
            <a:off x="4351867" y="1833564"/>
            <a:ext cx="3329518" cy="3576637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74" name="Linie">
            <a:extLst>
              <a:ext uri="{FF2B5EF4-FFF2-40B4-BE49-F238E27FC236}">
                <a16:creationId xmlns:a16="http://schemas.microsoft.com/office/drawing/2014/main" id="{1F90E0A6-3AD9-3C49-B35C-17D600AA3D8C}"/>
              </a:ext>
            </a:extLst>
          </p:cNvPr>
          <p:cNvSpPr/>
          <p:nvPr/>
        </p:nvSpPr>
        <p:spPr>
          <a:xfrm>
            <a:off x="3314701" y="2687638"/>
            <a:ext cx="5403850" cy="1920876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75" name="Linie">
            <a:extLst>
              <a:ext uri="{FF2B5EF4-FFF2-40B4-BE49-F238E27FC236}">
                <a16:creationId xmlns:a16="http://schemas.microsoft.com/office/drawing/2014/main" id="{62543E9E-3765-5945-8283-AED212D00DEF}"/>
              </a:ext>
            </a:extLst>
          </p:cNvPr>
          <p:cNvSpPr/>
          <p:nvPr/>
        </p:nvSpPr>
        <p:spPr>
          <a:xfrm flipH="1">
            <a:off x="4398434" y="1865312"/>
            <a:ext cx="3329517" cy="3576639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76" name="Linie">
            <a:extLst>
              <a:ext uri="{FF2B5EF4-FFF2-40B4-BE49-F238E27FC236}">
                <a16:creationId xmlns:a16="http://schemas.microsoft.com/office/drawing/2014/main" id="{52FA26D0-8235-EB4F-8EE4-B633CD03E686}"/>
              </a:ext>
            </a:extLst>
          </p:cNvPr>
          <p:cNvSpPr/>
          <p:nvPr/>
        </p:nvSpPr>
        <p:spPr>
          <a:xfrm flipH="1">
            <a:off x="3346450" y="2689225"/>
            <a:ext cx="5405968" cy="1920875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77" name="Oval">
            <a:extLst>
              <a:ext uri="{FF2B5EF4-FFF2-40B4-BE49-F238E27FC236}">
                <a16:creationId xmlns:a16="http://schemas.microsoft.com/office/drawing/2014/main" id="{4508547A-7304-6345-A90F-4516FBA96542}"/>
              </a:ext>
            </a:extLst>
          </p:cNvPr>
          <p:cNvSpPr/>
          <p:nvPr/>
        </p:nvSpPr>
        <p:spPr>
          <a:xfrm>
            <a:off x="3640666" y="1917700"/>
            <a:ext cx="4798484" cy="3459163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78" name="Oval">
            <a:extLst>
              <a:ext uri="{FF2B5EF4-FFF2-40B4-BE49-F238E27FC236}">
                <a16:creationId xmlns:a16="http://schemas.microsoft.com/office/drawing/2014/main" id="{FA1B73B1-88CD-7648-9845-A53C97006067}"/>
              </a:ext>
            </a:extLst>
          </p:cNvPr>
          <p:cNvSpPr/>
          <p:nvPr/>
        </p:nvSpPr>
        <p:spPr>
          <a:xfrm>
            <a:off x="4248150" y="2344737"/>
            <a:ext cx="3596220" cy="2595563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79" name="Oval">
            <a:extLst>
              <a:ext uri="{FF2B5EF4-FFF2-40B4-BE49-F238E27FC236}">
                <a16:creationId xmlns:a16="http://schemas.microsoft.com/office/drawing/2014/main" id="{3FE47783-A819-554D-BBEE-12A36DEA208D}"/>
              </a:ext>
            </a:extLst>
          </p:cNvPr>
          <p:cNvSpPr/>
          <p:nvPr/>
        </p:nvSpPr>
        <p:spPr>
          <a:xfrm>
            <a:off x="4840816" y="2773364"/>
            <a:ext cx="2396067" cy="1728787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80" name="Oval">
            <a:extLst>
              <a:ext uri="{FF2B5EF4-FFF2-40B4-BE49-F238E27FC236}">
                <a16:creationId xmlns:a16="http://schemas.microsoft.com/office/drawing/2014/main" id="{1FFDC574-8B92-CA4A-9E96-802A7E44291A}"/>
              </a:ext>
            </a:extLst>
          </p:cNvPr>
          <p:cNvSpPr/>
          <p:nvPr/>
        </p:nvSpPr>
        <p:spPr>
          <a:xfrm>
            <a:off x="5446183" y="3209925"/>
            <a:ext cx="1198036" cy="865190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81" name="1">
            <a:extLst>
              <a:ext uri="{FF2B5EF4-FFF2-40B4-BE49-F238E27FC236}">
                <a16:creationId xmlns:a16="http://schemas.microsoft.com/office/drawing/2014/main" id="{C8758C5A-2319-9849-BC32-106FCF1F76A4}"/>
              </a:ext>
            </a:extLst>
          </p:cNvPr>
          <p:cNvSpPr txBox="1"/>
          <p:nvPr/>
        </p:nvSpPr>
        <p:spPr>
          <a:xfrm>
            <a:off x="6032501" y="1497013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1</a:t>
            </a:r>
          </a:p>
        </p:txBody>
      </p:sp>
      <p:sp>
        <p:nvSpPr>
          <p:cNvPr id="82" name="2">
            <a:extLst>
              <a:ext uri="{FF2B5EF4-FFF2-40B4-BE49-F238E27FC236}">
                <a16:creationId xmlns:a16="http://schemas.microsoft.com/office/drawing/2014/main" id="{14860025-D146-4641-9F8C-AF023B2FEDA8}"/>
              </a:ext>
            </a:extLst>
          </p:cNvPr>
          <p:cNvSpPr txBox="1"/>
          <p:nvPr/>
        </p:nvSpPr>
        <p:spPr>
          <a:xfrm>
            <a:off x="6032501" y="1935164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2</a:t>
            </a:r>
          </a:p>
        </p:txBody>
      </p:sp>
      <p:sp>
        <p:nvSpPr>
          <p:cNvPr id="83" name="3">
            <a:extLst>
              <a:ext uri="{FF2B5EF4-FFF2-40B4-BE49-F238E27FC236}">
                <a16:creationId xmlns:a16="http://schemas.microsoft.com/office/drawing/2014/main" id="{22C4C96E-F7F8-CA4B-8E99-5B582340AEB0}"/>
              </a:ext>
            </a:extLst>
          </p:cNvPr>
          <p:cNvSpPr txBox="1"/>
          <p:nvPr/>
        </p:nvSpPr>
        <p:spPr>
          <a:xfrm>
            <a:off x="6028268" y="2363789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3</a:t>
            </a:r>
          </a:p>
        </p:txBody>
      </p:sp>
      <p:sp>
        <p:nvSpPr>
          <p:cNvPr id="84" name="4">
            <a:extLst>
              <a:ext uri="{FF2B5EF4-FFF2-40B4-BE49-F238E27FC236}">
                <a16:creationId xmlns:a16="http://schemas.microsoft.com/office/drawing/2014/main" id="{55A6BEBC-CCF1-624E-BF03-B29D3D5E1BC4}"/>
              </a:ext>
            </a:extLst>
          </p:cNvPr>
          <p:cNvSpPr txBox="1"/>
          <p:nvPr/>
        </p:nvSpPr>
        <p:spPr>
          <a:xfrm>
            <a:off x="6028268" y="2778125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4</a:t>
            </a:r>
          </a:p>
        </p:txBody>
      </p:sp>
      <p:sp>
        <p:nvSpPr>
          <p:cNvPr id="85" name="5">
            <a:extLst>
              <a:ext uri="{FF2B5EF4-FFF2-40B4-BE49-F238E27FC236}">
                <a16:creationId xmlns:a16="http://schemas.microsoft.com/office/drawing/2014/main" id="{4727014E-BA69-BF40-AE18-CC073CCD693B}"/>
              </a:ext>
            </a:extLst>
          </p:cNvPr>
          <p:cNvSpPr txBox="1"/>
          <p:nvPr/>
        </p:nvSpPr>
        <p:spPr>
          <a:xfrm>
            <a:off x="6028268" y="3259138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5</a:t>
            </a:r>
          </a:p>
        </p:txBody>
      </p:sp>
      <p:sp>
        <p:nvSpPr>
          <p:cNvPr id="86" name="6">
            <a:extLst>
              <a:ext uri="{FF2B5EF4-FFF2-40B4-BE49-F238E27FC236}">
                <a16:creationId xmlns:a16="http://schemas.microsoft.com/office/drawing/2014/main" id="{D9C0CDDA-E257-6044-9EFF-FECE48303980}"/>
              </a:ext>
            </a:extLst>
          </p:cNvPr>
          <p:cNvSpPr txBox="1"/>
          <p:nvPr/>
        </p:nvSpPr>
        <p:spPr>
          <a:xfrm>
            <a:off x="6028268" y="3578225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6</a:t>
            </a:r>
          </a:p>
        </p:txBody>
      </p:sp>
      <p:sp>
        <p:nvSpPr>
          <p:cNvPr id="87" name="2">
            <a:extLst>
              <a:ext uri="{FF2B5EF4-FFF2-40B4-BE49-F238E27FC236}">
                <a16:creationId xmlns:a16="http://schemas.microsoft.com/office/drawing/2014/main" id="{9FD33759-4BE9-A74E-B389-BF2C959DF282}"/>
              </a:ext>
            </a:extLst>
          </p:cNvPr>
          <p:cNvSpPr txBox="1"/>
          <p:nvPr/>
        </p:nvSpPr>
        <p:spPr>
          <a:xfrm>
            <a:off x="6032501" y="5232401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2</a:t>
            </a:r>
          </a:p>
        </p:txBody>
      </p:sp>
      <p:sp>
        <p:nvSpPr>
          <p:cNvPr id="88" name="3">
            <a:extLst>
              <a:ext uri="{FF2B5EF4-FFF2-40B4-BE49-F238E27FC236}">
                <a16:creationId xmlns:a16="http://schemas.microsoft.com/office/drawing/2014/main" id="{A50D1D2B-0BF5-244C-B6A8-C2CAE1AC1FC1}"/>
              </a:ext>
            </a:extLst>
          </p:cNvPr>
          <p:cNvSpPr txBox="1"/>
          <p:nvPr/>
        </p:nvSpPr>
        <p:spPr>
          <a:xfrm>
            <a:off x="6032501" y="4806950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3</a:t>
            </a:r>
          </a:p>
        </p:txBody>
      </p:sp>
      <p:sp>
        <p:nvSpPr>
          <p:cNvPr id="89" name="4">
            <a:extLst>
              <a:ext uri="{FF2B5EF4-FFF2-40B4-BE49-F238E27FC236}">
                <a16:creationId xmlns:a16="http://schemas.microsoft.com/office/drawing/2014/main" id="{7C2D928D-D983-6641-9C71-36161A0F926F}"/>
              </a:ext>
            </a:extLst>
          </p:cNvPr>
          <p:cNvSpPr txBox="1"/>
          <p:nvPr/>
        </p:nvSpPr>
        <p:spPr>
          <a:xfrm>
            <a:off x="6032501" y="4378325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4</a:t>
            </a:r>
          </a:p>
        </p:txBody>
      </p:sp>
      <p:sp>
        <p:nvSpPr>
          <p:cNvPr id="90" name="5">
            <a:extLst>
              <a:ext uri="{FF2B5EF4-FFF2-40B4-BE49-F238E27FC236}">
                <a16:creationId xmlns:a16="http://schemas.microsoft.com/office/drawing/2014/main" id="{FE10592E-743A-DF4A-8C98-8FEDC071EA1F}"/>
              </a:ext>
            </a:extLst>
          </p:cNvPr>
          <p:cNvSpPr txBox="1"/>
          <p:nvPr/>
        </p:nvSpPr>
        <p:spPr>
          <a:xfrm>
            <a:off x="6032501" y="3951287"/>
            <a:ext cx="219081" cy="312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5</a:t>
            </a:r>
          </a:p>
        </p:txBody>
      </p:sp>
      <p:sp>
        <p:nvSpPr>
          <p:cNvPr id="91" name="Rechteck">
            <a:extLst>
              <a:ext uri="{FF2B5EF4-FFF2-40B4-BE49-F238E27FC236}">
                <a16:creationId xmlns:a16="http://schemas.microsoft.com/office/drawing/2014/main" id="{C992C9B3-F779-584F-A573-9E9F85BD9C42}"/>
              </a:ext>
            </a:extLst>
          </p:cNvPr>
          <p:cNvSpPr/>
          <p:nvPr/>
        </p:nvSpPr>
        <p:spPr>
          <a:xfrm>
            <a:off x="4430183" y="4165600"/>
            <a:ext cx="97368" cy="73026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2" name="Rechteck">
            <a:extLst>
              <a:ext uri="{FF2B5EF4-FFF2-40B4-BE49-F238E27FC236}">
                <a16:creationId xmlns:a16="http://schemas.microsoft.com/office/drawing/2014/main" id="{5863FB64-6398-1B42-993F-564B1A77BF4C}"/>
              </a:ext>
            </a:extLst>
          </p:cNvPr>
          <p:cNvSpPr/>
          <p:nvPr/>
        </p:nvSpPr>
        <p:spPr>
          <a:xfrm>
            <a:off x="5005916" y="4670425"/>
            <a:ext cx="95251" cy="71438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3" name="Rechteck">
            <a:extLst>
              <a:ext uri="{FF2B5EF4-FFF2-40B4-BE49-F238E27FC236}">
                <a16:creationId xmlns:a16="http://schemas.microsoft.com/office/drawing/2014/main" id="{E3528FE9-2F2C-E548-955E-B3D01FCC7C27}"/>
              </a:ext>
            </a:extLst>
          </p:cNvPr>
          <p:cNvSpPr/>
          <p:nvPr/>
        </p:nvSpPr>
        <p:spPr>
          <a:xfrm>
            <a:off x="3278715" y="3589338"/>
            <a:ext cx="95252" cy="73026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4" name="Rechteck">
            <a:extLst>
              <a:ext uri="{FF2B5EF4-FFF2-40B4-BE49-F238E27FC236}">
                <a16:creationId xmlns:a16="http://schemas.microsoft.com/office/drawing/2014/main" id="{FF3E3FDF-023F-544C-B238-64612465C20E}"/>
              </a:ext>
            </a:extLst>
          </p:cNvPr>
          <p:cNvSpPr/>
          <p:nvPr/>
        </p:nvSpPr>
        <p:spPr>
          <a:xfrm>
            <a:off x="4142317" y="2941638"/>
            <a:ext cx="97367" cy="73027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5" name="Rechteck">
            <a:extLst>
              <a:ext uri="{FF2B5EF4-FFF2-40B4-BE49-F238E27FC236}">
                <a16:creationId xmlns:a16="http://schemas.microsoft.com/office/drawing/2014/main" id="{5B4B89CD-4558-AF46-BD09-4AEF66F34F0C}"/>
              </a:ext>
            </a:extLst>
          </p:cNvPr>
          <p:cNvSpPr/>
          <p:nvPr/>
        </p:nvSpPr>
        <p:spPr>
          <a:xfrm>
            <a:off x="4910668" y="2438400"/>
            <a:ext cx="97367" cy="71438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6" name="Oval">
            <a:extLst>
              <a:ext uri="{FF2B5EF4-FFF2-40B4-BE49-F238E27FC236}">
                <a16:creationId xmlns:a16="http://schemas.microsoft.com/office/drawing/2014/main" id="{53D9BB08-0FEB-5F46-9FF3-60C7D0D46FB0}"/>
              </a:ext>
            </a:extLst>
          </p:cNvPr>
          <p:cNvSpPr/>
          <p:nvPr/>
        </p:nvSpPr>
        <p:spPr>
          <a:xfrm>
            <a:off x="4622800" y="2149475"/>
            <a:ext cx="192617" cy="7302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7" name="Oval">
            <a:extLst>
              <a:ext uri="{FF2B5EF4-FFF2-40B4-BE49-F238E27FC236}">
                <a16:creationId xmlns:a16="http://schemas.microsoft.com/office/drawing/2014/main" id="{1C78FD72-2995-3A49-BC43-FDFA7DA9F47A}"/>
              </a:ext>
            </a:extLst>
          </p:cNvPr>
          <p:cNvSpPr/>
          <p:nvPr/>
        </p:nvSpPr>
        <p:spPr>
          <a:xfrm>
            <a:off x="5966883" y="1646238"/>
            <a:ext cx="192620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8" name="Rechteck">
            <a:extLst>
              <a:ext uri="{FF2B5EF4-FFF2-40B4-BE49-F238E27FC236}">
                <a16:creationId xmlns:a16="http://schemas.microsoft.com/office/drawing/2014/main" id="{706739E8-D21D-3F4B-9C66-90A45FFB38AB}"/>
              </a:ext>
            </a:extLst>
          </p:cNvPr>
          <p:cNvSpPr/>
          <p:nvPr/>
        </p:nvSpPr>
        <p:spPr>
          <a:xfrm>
            <a:off x="5966883" y="2149474"/>
            <a:ext cx="97368" cy="71438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9" name="Rechteck">
            <a:extLst>
              <a:ext uri="{FF2B5EF4-FFF2-40B4-BE49-F238E27FC236}">
                <a16:creationId xmlns:a16="http://schemas.microsoft.com/office/drawing/2014/main" id="{DD046652-9AF1-B748-88E1-0C0117A82B71}"/>
              </a:ext>
            </a:extLst>
          </p:cNvPr>
          <p:cNvSpPr/>
          <p:nvPr/>
        </p:nvSpPr>
        <p:spPr>
          <a:xfrm>
            <a:off x="7503583" y="2005013"/>
            <a:ext cx="95251" cy="71437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00" name="Rechteck">
            <a:extLst>
              <a:ext uri="{FF2B5EF4-FFF2-40B4-BE49-F238E27FC236}">
                <a16:creationId xmlns:a16="http://schemas.microsoft.com/office/drawing/2014/main" id="{9B92B7C4-43F4-5040-AA76-BE0DE7EE16D4}"/>
              </a:ext>
            </a:extLst>
          </p:cNvPr>
          <p:cNvSpPr/>
          <p:nvPr/>
        </p:nvSpPr>
        <p:spPr>
          <a:xfrm>
            <a:off x="8174568" y="2870200"/>
            <a:ext cx="97368" cy="71438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01" name="Rechteck">
            <a:extLst>
              <a:ext uri="{FF2B5EF4-FFF2-40B4-BE49-F238E27FC236}">
                <a16:creationId xmlns:a16="http://schemas.microsoft.com/office/drawing/2014/main" id="{13AD44F1-F9BA-0A48-B958-28F3725F2CDE}"/>
              </a:ext>
            </a:extLst>
          </p:cNvPr>
          <p:cNvSpPr/>
          <p:nvPr/>
        </p:nvSpPr>
        <p:spPr>
          <a:xfrm>
            <a:off x="8367183" y="3589338"/>
            <a:ext cx="97368" cy="71437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02" name="Rechteck">
            <a:extLst>
              <a:ext uri="{FF2B5EF4-FFF2-40B4-BE49-F238E27FC236}">
                <a16:creationId xmlns:a16="http://schemas.microsoft.com/office/drawing/2014/main" id="{771AD73D-5F2E-AA45-B437-BC16388E9041}"/>
              </a:ext>
            </a:extLst>
          </p:cNvPr>
          <p:cNvSpPr/>
          <p:nvPr/>
        </p:nvSpPr>
        <p:spPr>
          <a:xfrm rot="10800000">
            <a:off x="7598834" y="4165600"/>
            <a:ext cx="95250" cy="73026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03" name="Rechteck">
            <a:extLst>
              <a:ext uri="{FF2B5EF4-FFF2-40B4-BE49-F238E27FC236}">
                <a16:creationId xmlns:a16="http://schemas.microsoft.com/office/drawing/2014/main" id="{455A30E5-8170-EB45-8124-A0516CEB5233}"/>
              </a:ext>
            </a:extLst>
          </p:cNvPr>
          <p:cNvSpPr/>
          <p:nvPr/>
        </p:nvSpPr>
        <p:spPr>
          <a:xfrm>
            <a:off x="7023101" y="4670425"/>
            <a:ext cx="97368" cy="71438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04" name="Oval">
            <a:extLst>
              <a:ext uri="{FF2B5EF4-FFF2-40B4-BE49-F238E27FC236}">
                <a16:creationId xmlns:a16="http://schemas.microsoft.com/office/drawing/2014/main" id="{0678D256-DEA6-4446-8231-BC6F50790C23}"/>
              </a:ext>
            </a:extLst>
          </p:cNvPr>
          <p:cNvSpPr/>
          <p:nvPr/>
        </p:nvSpPr>
        <p:spPr>
          <a:xfrm>
            <a:off x="5871633" y="5318125"/>
            <a:ext cx="287868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05" name="Rechteck">
            <a:extLst>
              <a:ext uri="{FF2B5EF4-FFF2-40B4-BE49-F238E27FC236}">
                <a16:creationId xmlns:a16="http://schemas.microsoft.com/office/drawing/2014/main" id="{A667AC4A-12A7-DB4D-95D8-88B0DF5C304C}"/>
              </a:ext>
            </a:extLst>
          </p:cNvPr>
          <p:cNvSpPr/>
          <p:nvPr/>
        </p:nvSpPr>
        <p:spPr>
          <a:xfrm>
            <a:off x="6159501" y="5318125"/>
            <a:ext cx="97368" cy="73026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/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06" name="Oval">
            <a:extLst>
              <a:ext uri="{FF2B5EF4-FFF2-40B4-BE49-F238E27FC236}">
                <a16:creationId xmlns:a16="http://schemas.microsoft.com/office/drawing/2014/main" id="{03DFF631-253D-7748-A8F8-87EAA16FB3D3}"/>
              </a:ext>
            </a:extLst>
          </p:cNvPr>
          <p:cNvSpPr/>
          <p:nvPr/>
        </p:nvSpPr>
        <p:spPr>
          <a:xfrm>
            <a:off x="3759200" y="4381500"/>
            <a:ext cx="192617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07" name="Linie">
            <a:extLst>
              <a:ext uri="{FF2B5EF4-FFF2-40B4-BE49-F238E27FC236}">
                <a16:creationId xmlns:a16="http://schemas.microsoft.com/office/drawing/2014/main" id="{3989315F-BED1-6941-BCDA-1583D2DE8813}"/>
              </a:ext>
            </a:extLst>
          </p:cNvPr>
          <p:cNvSpPr/>
          <p:nvPr/>
        </p:nvSpPr>
        <p:spPr>
          <a:xfrm flipV="1">
            <a:off x="3373966" y="3013076"/>
            <a:ext cx="768351" cy="576263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8" name="Linie">
            <a:extLst>
              <a:ext uri="{FF2B5EF4-FFF2-40B4-BE49-F238E27FC236}">
                <a16:creationId xmlns:a16="http://schemas.microsoft.com/office/drawing/2014/main" id="{D07B83F9-BC2B-C94D-BF54-9C8D8EA16824}"/>
              </a:ext>
            </a:extLst>
          </p:cNvPr>
          <p:cNvSpPr/>
          <p:nvPr/>
        </p:nvSpPr>
        <p:spPr>
          <a:xfrm flipV="1">
            <a:off x="4239682" y="2509838"/>
            <a:ext cx="670985" cy="431801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9" name="Linie">
            <a:extLst>
              <a:ext uri="{FF2B5EF4-FFF2-40B4-BE49-F238E27FC236}">
                <a16:creationId xmlns:a16="http://schemas.microsoft.com/office/drawing/2014/main" id="{F7B7F3A8-739D-EF47-808D-354B84867408}"/>
              </a:ext>
            </a:extLst>
          </p:cNvPr>
          <p:cNvSpPr/>
          <p:nvPr/>
        </p:nvSpPr>
        <p:spPr>
          <a:xfrm flipV="1">
            <a:off x="4988982" y="2200275"/>
            <a:ext cx="965201" cy="257176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0" name="Linie">
            <a:extLst>
              <a:ext uri="{FF2B5EF4-FFF2-40B4-BE49-F238E27FC236}">
                <a16:creationId xmlns:a16="http://schemas.microsoft.com/office/drawing/2014/main" id="{6F7552A1-E671-0D44-97B4-B0EED305A652}"/>
              </a:ext>
            </a:extLst>
          </p:cNvPr>
          <p:cNvSpPr/>
          <p:nvPr/>
        </p:nvSpPr>
        <p:spPr>
          <a:xfrm>
            <a:off x="3373966" y="3662364"/>
            <a:ext cx="1056217" cy="503238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1" name="Linie">
            <a:extLst>
              <a:ext uri="{FF2B5EF4-FFF2-40B4-BE49-F238E27FC236}">
                <a16:creationId xmlns:a16="http://schemas.microsoft.com/office/drawing/2014/main" id="{D8719FAB-F661-8444-9A00-DC6F085DCF98}"/>
              </a:ext>
            </a:extLst>
          </p:cNvPr>
          <p:cNvSpPr/>
          <p:nvPr/>
        </p:nvSpPr>
        <p:spPr>
          <a:xfrm>
            <a:off x="4527550" y="4238625"/>
            <a:ext cx="478368" cy="431801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2" name="Linie">
            <a:extLst>
              <a:ext uri="{FF2B5EF4-FFF2-40B4-BE49-F238E27FC236}">
                <a16:creationId xmlns:a16="http://schemas.microsoft.com/office/drawing/2014/main" id="{090FD996-E630-6545-99F5-9B67BC8C1EB4}"/>
              </a:ext>
            </a:extLst>
          </p:cNvPr>
          <p:cNvSpPr/>
          <p:nvPr/>
        </p:nvSpPr>
        <p:spPr>
          <a:xfrm>
            <a:off x="5103283" y="4741862"/>
            <a:ext cx="1056218" cy="576264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3" name="Linie">
            <a:extLst>
              <a:ext uri="{FF2B5EF4-FFF2-40B4-BE49-F238E27FC236}">
                <a16:creationId xmlns:a16="http://schemas.microsoft.com/office/drawing/2014/main" id="{C06B9C41-AACE-7D44-AA31-4B69FCFA3B18}"/>
              </a:ext>
            </a:extLst>
          </p:cNvPr>
          <p:cNvSpPr/>
          <p:nvPr/>
        </p:nvSpPr>
        <p:spPr>
          <a:xfrm flipV="1">
            <a:off x="6254750" y="4741862"/>
            <a:ext cx="768352" cy="576264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4" name="Linie">
            <a:extLst>
              <a:ext uri="{FF2B5EF4-FFF2-40B4-BE49-F238E27FC236}">
                <a16:creationId xmlns:a16="http://schemas.microsoft.com/office/drawing/2014/main" id="{E4D56337-92CC-9041-BD79-A7DFEE7B071D}"/>
              </a:ext>
            </a:extLst>
          </p:cNvPr>
          <p:cNvSpPr/>
          <p:nvPr/>
        </p:nvSpPr>
        <p:spPr>
          <a:xfrm flipV="1">
            <a:off x="7118350" y="4238624"/>
            <a:ext cx="480485" cy="431801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5" name="Linie">
            <a:extLst>
              <a:ext uri="{FF2B5EF4-FFF2-40B4-BE49-F238E27FC236}">
                <a16:creationId xmlns:a16="http://schemas.microsoft.com/office/drawing/2014/main" id="{E78ACFAE-B001-6A40-A8E5-AD0A8FD1EDD8}"/>
              </a:ext>
            </a:extLst>
          </p:cNvPr>
          <p:cNvSpPr/>
          <p:nvPr/>
        </p:nvSpPr>
        <p:spPr>
          <a:xfrm flipV="1">
            <a:off x="7694083" y="3662364"/>
            <a:ext cx="673102" cy="503238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6" name="Linie">
            <a:extLst>
              <a:ext uri="{FF2B5EF4-FFF2-40B4-BE49-F238E27FC236}">
                <a16:creationId xmlns:a16="http://schemas.microsoft.com/office/drawing/2014/main" id="{E6A9C19C-87E5-2942-BECF-7C9AF72D6F15}"/>
              </a:ext>
            </a:extLst>
          </p:cNvPr>
          <p:cNvSpPr/>
          <p:nvPr/>
        </p:nvSpPr>
        <p:spPr>
          <a:xfrm flipH="1" flipV="1">
            <a:off x="8271934" y="2941638"/>
            <a:ext cx="190501" cy="647701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7" name="Linie">
            <a:extLst>
              <a:ext uri="{FF2B5EF4-FFF2-40B4-BE49-F238E27FC236}">
                <a16:creationId xmlns:a16="http://schemas.microsoft.com/office/drawing/2014/main" id="{C2BD99F2-FD83-E840-AC0E-B5B9F482CED4}"/>
              </a:ext>
            </a:extLst>
          </p:cNvPr>
          <p:cNvSpPr/>
          <p:nvPr/>
        </p:nvSpPr>
        <p:spPr>
          <a:xfrm flipH="1" flipV="1">
            <a:off x="7598833" y="2078037"/>
            <a:ext cx="575734" cy="792164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8" name="Linie">
            <a:extLst>
              <a:ext uri="{FF2B5EF4-FFF2-40B4-BE49-F238E27FC236}">
                <a16:creationId xmlns:a16="http://schemas.microsoft.com/office/drawing/2014/main" id="{A79337E8-8174-E54E-A882-B38DD997D7CD}"/>
              </a:ext>
            </a:extLst>
          </p:cNvPr>
          <p:cNvSpPr/>
          <p:nvPr/>
        </p:nvSpPr>
        <p:spPr>
          <a:xfrm flipH="1">
            <a:off x="6062134" y="2005013"/>
            <a:ext cx="1441451" cy="144463"/>
          </a:xfrm>
          <a:prstGeom prst="line">
            <a:avLst/>
          </a:prstGeom>
          <a:ln w="50800">
            <a:solidFill>
              <a:srgbClr val="FF0000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9" name="Linie">
            <a:extLst>
              <a:ext uri="{FF2B5EF4-FFF2-40B4-BE49-F238E27FC236}">
                <a16:creationId xmlns:a16="http://schemas.microsoft.com/office/drawing/2014/main" id="{FB4056B1-5E3E-DB42-B1E0-7140ECCB3857}"/>
              </a:ext>
            </a:extLst>
          </p:cNvPr>
          <p:cNvSpPr/>
          <p:nvPr/>
        </p:nvSpPr>
        <p:spPr>
          <a:xfrm flipH="1" flipV="1">
            <a:off x="3854450" y="4454525"/>
            <a:ext cx="2087034" cy="896940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0" name="Linie">
            <a:extLst>
              <a:ext uri="{FF2B5EF4-FFF2-40B4-BE49-F238E27FC236}">
                <a16:creationId xmlns:a16="http://schemas.microsoft.com/office/drawing/2014/main" id="{0376BE0B-A2B5-C443-9575-C1C3248F0769}"/>
              </a:ext>
            </a:extLst>
          </p:cNvPr>
          <p:cNvSpPr/>
          <p:nvPr/>
        </p:nvSpPr>
        <p:spPr>
          <a:xfrm flipV="1">
            <a:off x="4734983" y="1685925"/>
            <a:ext cx="1257301" cy="476252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1" name="Linie">
            <a:extLst>
              <a:ext uri="{FF2B5EF4-FFF2-40B4-BE49-F238E27FC236}">
                <a16:creationId xmlns:a16="http://schemas.microsoft.com/office/drawing/2014/main" id="{0CE71E58-0359-CC4A-A242-E38EEAC25C0E}"/>
              </a:ext>
            </a:extLst>
          </p:cNvPr>
          <p:cNvSpPr/>
          <p:nvPr/>
        </p:nvSpPr>
        <p:spPr>
          <a:xfrm>
            <a:off x="6119284" y="1685925"/>
            <a:ext cx="1479551" cy="319089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2" name="Oval">
            <a:extLst>
              <a:ext uri="{FF2B5EF4-FFF2-40B4-BE49-F238E27FC236}">
                <a16:creationId xmlns:a16="http://schemas.microsoft.com/office/drawing/2014/main" id="{322FE892-F6A1-9C46-8EC0-E531EA73CEFC}"/>
              </a:ext>
            </a:extLst>
          </p:cNvPr>
          <p:cNvSpPr/>
          <p:nvPr/>
        </p:nvSpPr>
        <p:spPr>
          <a:xfrm>
            <a:off x="7503583" y="1933575"/>
            <a:ext cx="192620" cy="7302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23" name="Linie">
            <a:extLst>
              <a:ext uri="{FF2B5EF4-FFF2-40B4-BE49-F238E27FC236}">
                <a16:creationId xmlns:a16="http://schemas.microsoft.com/office/drawing/2014/main" id="{12EDE381-46A4-7D4E-B94C-CF77F10032ED}"/>
              </a:ext>
            </a:extLst>
          </p:cNvPr>
          <p:cNvSpPr/>
          <p:nvPr/>
        </p:nvSpPr>
        <p:spPr>
          <a:xfrm>
            <a:off x="7630582" y="1981201"/>
            <a:ext cx="831852" cy="815975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4" name="Oval">
            <a:extLst>
              <a:ext uri="{FF2B5EF4-FFF2-40B4-BE49-F238E27FC236}">
                <a16:creationId xmlns:a16="http://schemas.microsoft.com/office/drawing/2014/main" id="{44AEF165-7263-8142-94D1-46E18FDA68BA}"/>
              </a:ext>
            </a:extLst>
          </p:cNvPr>
          <p:cNvSpPr/>
          <p:nvPr/>
        </p:nvSpPr>
        <p:spPr>
          <a:xfrm>
            <a:off x="8367183" y="2725738"/>
            <a:ext cx="192620" cy="71439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25" name="Linie">
            <a:extLst>
              <a:ext uri="{FF2B5EF4-FFF2-40B4-BE49-F238E27FC236}">
                <a16:creationId xmlns:a16="http://schemas.microsoft.com/office/drawing/2014/main" id="{289A0C03-8E89-3D42-B045-7F24EB9F9CD7}"/>
              </a:ext>
            </a:extLst>
          </p:cNvPr>
          <p:cNvSpPr/>
          <p:nvPr/>
        </p:nvSpPr>
        <p:spPr>
          <a:xfrm>
            <a:off x="8462433" y="2797175"/>
            <a:ext cx="480484" cy="792164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6" name="Oval">
            <a:extLst>
              <a:ext uri="{FF2B5EF4-FFF2-40B4-BE49-F238E27FC236}">
                <a16:creationId xmlns:a16="http://schemas.microsoft.com/office/drawing/2014/main" id="{FE9B8069-6A46-D742-9242-AFF909396D8E}"/>
              </a:ext>
            </a:extLst>
          </p:cNvPr>
          <p:cNvSpPr/>
          <p:nvPr/>
        </p:nvSpPr>
        <p:spPr>
          <a:xfrm>
            <a:off x="8847666" y="3589338"/>
            <a:ext cx="192617" cy="7302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27" name="Linie">
            <a:extLst>
              <a:ext uri="{FF2B5EF4-FFF2-40B4-BE49-F238E27FC236}">
                <a16:creationId xmlns:a16="http://schemas.microsoft.com/office/drawing/2014/main" id="{F71BAC40-B28F-4E4A-ACAE-5054A8B30C11}"/>
              </a:ext>
            </a:extLst>
          </p:cNvPr>
          <p:cNvSpPr/>
          <p:nvPr/>
        </p:nvSpPr>
        <p:spPr>
          <a:xfrm flipH="1">
            <a:off x="8367183" y="3662362"/>
            <a:ext cx="575734" cy="792164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8" name="Oval">
            <a:extLst>
              <a:ext uri="{FF2B5EF4-FFF2-40B4-BE49-F238E27FC236}">
                <a16:creationId xmlns:a16="http://schemas.microsoft.com/office/drawing/2014/main" id="{B7B8728E-CBD8-A144-99EC-1534083CE10E}"/>
              </a:ext>
            </a:extLst>
          </p:cNvPr>
          <p:cNvSpPr/>
          <p:nvPr/>
        </p:nvSpPr>
        <p:spPr>
          <a:xfrm>
            <a:off x="8271933" y="4454525"/>
            <a:ext cx="192617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29" name="Linie">
            <a:extLst>
              <a:ext uri="{FF2B5EF4-FFF2-40B4-BE49-F238E27FC236}">
                <a16:creationId xmlns:a16="http://schemas.microsoft.com/office/drawing/2014/main" id="{7CC396F7-4DBC-E94A-884D-CF3F9B35E845}"/>
              </a:ext>
            </a:extLst>
          </p:cNvPr>
          <p:cNvSpPr/>
          <p:nvPr/>
        </p:nvSpPr>
        <p:spPr>
          <a:xfrm flipH="1">
            <a:off x="7427382" y="4505325"/>
            <a:ext cx="914402" cy="542926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30" name="Oval">
            <a:extLst>
              <a:ext uri="{FF2B5EF4-FFF2-40B4-BE49-F238E27FC236}">
                <a16:creationId xmlns:a16="http://schemas.microsoft.com/office/drawing/2014/main" id="{D8BF3250-C77A-B34E-93EB-5CC40E00C7AA}"/>
              </a:ext>
            </a:extLst>
          </p:cNvPr>
          <p:cNvSpPr/>
          <p:nvPr/>
        </p:nvSpPr>
        <p:spPr>
          <a:xfrm>
            <a:off x="7310966" y="5029200"/>
            <a:ext cx="192617" cy="73027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31" name="Linie">
            <a:extLst>
              <a:ext uri="{FF2B5EF4-FFF2-40B4-BE49-F238E27FC236}">
                <a16:creationId xmlns:a16="http://schemas.microsoft.com/office/drawing/2014/main" id="{3DFD4CBD-A1C5-ED45-AEFC-FA956799096D}"/>
              </a:ext>
            </a:extLst>
          </p:cNvPr>
          <p:cNvSpPr/>
          <p:nvPr/>
        </p:nvSpPr>
        <p:spPr>
          <a:xfrm flipH="1">
            <a:off x="6106583" y="5095876"/>
            <a:ext cx="1257301" cy="257176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32" name="Linie">
            <a:extLst>
              <a:ext uri="{FF2B5EF4-FFF2-40B4-BE49-F238E27FC236}">
                <a16:creationId xmlns:a16="http://schemas.microsoft.com/office/drawing/2014/main" id="{96FCC492-6223-5442-956B-BC388D8D0FE2}"/>
              </a:ext>
            </a:extLst>
          </p:cNvPr>
          <p:cNvSpPr/>
          <p:nvPr/>
        </p:nvSpPr>
        <p:spPr>
          <a:xfrm flipH="1" flipV="1">
            <a:off x="3661833" y="3662362"/>
            <a:ext cx="192617" cy="792164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33" name="Oval">
            <a:extLst>
              <a:ext uri="{FF2B5EF4-FFF2-40B4-BE49-F238E27FC236}">
                <a16:creationId xmlns:a16="http://schemas.microsoft.com/office/drawing/2014/main" id="{F9FB7F84-960F-A343-8FE7-ECD1844DA7F0}"/>
              </a:ext>
            </a:extLst>
          </p:cNvPr>
          <p:cNvSpPr/>
          <p:nvPr/>
        </p:nvSpPr>
        <p:spPr>
          <a:xfrm>
            <a:off x="3566583" y="3589338"/>
            <a:ext cx="192620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34" name="Linie">
            <a:extLst>
              <a:ext uri="{FF2B5EF4-FFF2-40B4-BE49-F238E27FC236}">
                <a16:creationId xmlns:a16="http://schemas.microsoft.com/office/drawing/2014/main" id="{544A398A-4493-184C-B6DB-589ABC1F602D}"/>
              </a:ext>
            </a:extLst>
          </p:cNvPr>
          <p:cNvSpPr/>
          <p:nvPr/>
        </p:nvSpPr>
        <p:spPr>
          <a:xfrm flipV="1">
            <a:off x="3661833" y="2870199"/>
            <a:ext cx="192617" cy="719140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35" name="Oval">
            <a:extLst>
              <a:ext uri="{FF2B5EF4-FFF2-40B4-BE49-F238E27FC236}">
                <a16:creationId xmlns:a16="http://schemas.microsoft.com/office/drawing/2014/main" id="{8EFE5FC5-0A02-8741-AF63-D97E51805927}"/>
              </a:ext>
            </a:extLst>
          </p:cNvPr>
          <p:cNvSpPr/>
          <p:nvPr/>
        </p:nvSpPr>
        <p:spPr>
          <a:xfrm>
            <a:off x="3759200" y="2870200"/>
            <a:ext cx="192617" cy="71438"/>
          </a:xfrm>
          <a:prstGeom prst="ellipse">
            <a:avLst/>
          </a:prstGeom>
          <a:solidFill>
            <a:srgbClr val="0000FF"/>
          </a:solidFill>
          <a:ln w="12700">
            <a:solidFill>
              <a:srgbClr val="000000"/>
            </a:solidFill>
          </a:ln>
        </p:spPr>
        <p:txBody>
          <a:bodyPr lIns="60959" tIns="60959" rIns="60959" bIns="60959" anchor="ctr"/>
          <a:lstStyle/>
          <a:p>
            <a:pPr defTabSz="1219200">
              <a:defRPr sz="2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36" name="Linie">
            <a:extLst>
              <a:ext uri="{FF2B5EF4-FFF2-40B4-BE49-F238E27FC236}">
                <a16:creationId xmlns:a16="http://schemas.microsoft.com/office/drawing/2014/main" id="{9FE0EA1B-B4FB-BF4F-9E12-0F2F6B0FCA56}"/>
              </a:ext>
            </a:extLst>
          </p:cNvPr>
          <p:cNvSpPr/>
          <p:nvPr/>
        </p:nvSpPr>
        <p:spPr>
          <a:xfrm flipV="1">
            <a:off x="3854448" y="2220913"/>
            <a:ext cx="863601" cy="649287"/>
          </a:xfrm>
          <a:prstGeom prst="line">
            <a:avLst/>
          </a:prstGeom>
          <a:ln w="50800">
            <a:solidFill>
              <a:srgbClr val="0000FF"/>
            </a:solidFill>
          </a:ln>
        </p:spPr>
        <p:txBody>
          <a:bodyPr lIns="60959" tIns="60959" rIns="60959" bIns="60959"/>
          <a:lstStyle/>
          <a:p>
            <a:pPr defTabSz="1219200">
              <a:defRPr sz="2400"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3126221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Münzen"/>
          <p:cNvSpPr/>
          <p:nvPr/>
        </p:nvSpPr>
        <p:spPr>
          <a:xfrm>
            <a:off x="4919384" y="3139385"/>
            <a:ext cx="2068312" cy="207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13" name="Break-out"/>
          <p:cNvSpPr txBox="1"/>
          <p:nvPr/>
        </p:nvSpPr>
        <p:spPr>
          <a:xfrm>
            <a:off x="4804508" y="5111789"/>
            <a:ext cx="2298063" cy="75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300" i="1">
                <a:solidFill>
                  <a:srgbClr val="FFFFFF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Break-out</a:t>
            </a:r>
          </a:p>
        </p:txBody>
      </p:sp>
      <p:sp>
        <p:nvSpPr>
          <p:cNvPr id="1314" name="Wie sieht Euere  Mitarbeiterorientierung aus?"/>
          <p:cNvSpPr txBox="1"/>
          <p:nvPr/>
        </p:nvSpPr>
        <p:spPr>
          <a:xfrm>
            <a:off x="1450819" y="703893"/>
            <a:ext cx="9290362" cy="1969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6100" i="1">
                <a:solidFill>
                  <a:srgbClr val="FFFFFF"/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sieht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Euere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Mitarbeiterorientierung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Rectangle 3"/>
          <p:cNvSpPr txBox="1"/>
          <p:nvPr/>
        </p:nvSpPr>
        <p:spPr>
          <a:xfrm>
            <a:off x="656299" y="1965262"/>
            <a:ext cx="11142961" cy="38625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Wie hat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der MA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Betrachtungszeitraum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verhalten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</a:p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In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welchen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Bereichen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zeigen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Stärken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und wo die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Schwächen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In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welchen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Bereichen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gibt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es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deutliche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Verbesserungen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Verschlechterungen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Wie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diese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Bewertungen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anhand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Fakten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Beispielen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belegt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werden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Rückmeldungen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kamen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dazu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dem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Umfeld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innerbetrieblich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)?</a:t>
            </a:r>
          </a:p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Wo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hätte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ich mir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anderes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Verhalten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seitens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MA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gewünscht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Wie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zufrieden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der MA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der von mir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geleisteten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Unterstützung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Wo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hätte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der MA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Unterstützung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gewünscht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Welches Potential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besteht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bezüglich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„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Übernahme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von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“ (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innerhalb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außerhalb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defTabSz="895350">
              <a:lnSpc>
                <a:spcPts val="2400"/>
              </a:lnSpc>
              <a:spcBef>
                <a:spcPts val="600"/>
              </a:spcBef>
              <a:buSzPct val="100000"/>
              <a:buChar char="✓"/>
              <a:tabLst>
                <a:tab pos="444500" algn="l"/>
              </a:tabLst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Welche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Qualifizierungsmaßnahmen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können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sinnvoll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 sein?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BB5358C-ABE8-8D4F-BD40-B864BF46D6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811739" cy="804333"/>
          </a:xfrm>
        </p:spPr>
        <p:txBody>
          <a:bodyPr/>
          <a:lstStyle/>
          <a:p>
            <a:r>
              <a:rPr lang="de-DE" b="1" dirty="0"/>
              <a:t>A</a:t>
            </a:r>
            <a:r>
              <a:rPr lang="de-DE" dirty="0"/>
              <a:t>  Konkrete Vorbereitungsfragen:</a:t>
            </a:r>
          </a:p>
          <a:p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3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3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13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3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8" grpId="1" build="p" bldLvl="5" animBg="1" advAuto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359C720-04A6-434E-89D3-94E610A3E2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1" dirty="0"/>
              <a:t>B</a:t>
            </a:r>
            <a:r>
              <a:rPr lang="de-DE" sz="2400" b="1" dirty="0"/>
              <a:t> </a:t>
            </a:r>
            <a:r>
              <a:rPr lang="de-DE" sz="2400" dirty="0"/>
              <a:t> </a:t>
            </a:r>
            <a:r>
              <a:rPr lang="de-DE" dirty="0"/>
              <a:t>Der Gesprächs-Rahmen</a:t>
            </a:r>
          </a:p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B044575-895C-B140-93E1-4AD702D20D7F}"/>
              </a:ext>
            </a:extLst>
          </p:cNvPr>
          <p:cNvSpPr txBox="1"/>
          <p:nvPr/>
        </p:nvSpPr>
        <p:spPr>
          <a:xfrm>
            <a:off x="671331" y="1192292"/>
            <a:ext cx="9850056" cy="45730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1">
              <a:tabLst>
                <a:tab pos="266700" algn="l"/>
              </a:tabLst>
              <a:defRPr sz="2000" b="1">
                <a:solidFill>
                  <a:srgbClr val="262673"/>
                </a:solidFill>
              </a:defRPr>
            </a:pPr>
            <a:r>
              <a:rPr lang="de-DE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Das Mitarbeiterjahresgespräch ist ein wichtiges Instrument der Personalführung und der Personalentwicklung. Deshalb braucht es einen besonderen „Rahmen“.</a:t>
            </a:r>
          </a:p>
          <a:p>
            <a:pPr hangingPunct="1">
              <a:tabLst>
                <a:tab pos="266700" algn="l"/>
              </a:tabLst>
              <a:defRPr sz="2000" b="1" i="1" u="sng">
                <a:solidFill>
                  <a:srgbClr val="C00000"/>
                </a:solidFill>
              </a:defRPr>
            </a:pPr>
            <a:endParaRPr lang="de-DE" b="1" i="1" u="sng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hangingPunct="1">
              <a:tabLst>
                <a:tab pos="266700" algn="l"/>
              </a:tabLst>
              <a:defRPr sz="2000" b="1" i="1" u="sng">
                <a:solidFill>
                  <a:srgbClr val="C00000"/>
                </a:solidFill>
              </a:defRPr>
            </a:pPr>
            <a:endParaRPr lang="de-DE" b="1" i="1" u="sng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2400" b="1" i="1" dirty="0"/>
              <a:t>Der „Rahmen“:</a:t>
            </a:r>
          </a:p>
          <a:p>
            <a:pPr marL="228600" indent="-228600" hangingPunct="1">
              <a:spcBef>
                <a:spcPts val="7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000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kein Kurzdialog zwischen Tür und Angel</a:t>
            </a:r>
          </a:p>
          <a:p>
            <a:pPr marL="228600" indent="-228600" hangingPunct="1">
              <a:spcBef>
                <a:spcPts val="7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000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rechtzeitig angekündigt mit der Bitte auch an den Mitarbeiter, </a:t>
            </a:r>
            <a:b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sich gründlich vorzubereiten</a:t>
            </a:r>
          </a:p>
          <a:p>
            <a:pPr marL="228600" indent="-228600" hangingPunct="1">
              <a:spcBef>
                <a:spcPts val="7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000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richtige Zeit- und Ortswahl (wenig sinnvoll kurz vor Feierabend im Chefzimmer) </a:t>
            </a:r>
          </a:p>
          <a:p>
            <a:pPr marL="228600" indent="-228600" hangingPunct="1">
              <a:spcBef>
                <a:spcPts val="7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000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keine Unterbrechungen während des Gesprächs</a:t>
            </a:r>
          </a:p>
          <a:p>
            <a:pPr marL="228600" indent="-228600" hangingPunct="1">
              <a:spcBef>
                <a:spcPts val="7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000"/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auf keinen Fall ein lockerer Talk – sondern ein strukturiertes Gespräch, </a:t>
            </a:r>
            <a:b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am besten mit Leitfaden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9E3FF6B-F72B-9844-AAB7-39054A55C8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1" dirty="0"/>
              <a:t>C</a:t>
            </a:r>
            <a:r>
              <a:rPr lang="de-DE" dirty="0"/>
              <a:t>  Die Fehlerquellen</a:t>
            </a:r>
          </a:p>
          <a:p>
            <a:endParaRPr lang="de-DE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931B3B9-DC0E-B745-9A1B-A42AE96326F9}"/>
              </a:ext>
            </a:extLst>
          </p:cNvPr>
          <p:cNvSpPr txBox="1">
            <a:spLocks/>
          </p:cNvSpPr>
          <p:nvPr/>
        </p:nvSpPr>
        <p:spPr>
          <a:xfrm>
            <a:off x="625033" y="1438617"/>
            <a:ext cx="10000526" cy="4397375"/>
          </a:xfrm>
          <a:prstGeom prst="rect">
            <a:avLst/>
          </a:prstGeom>
          <a:noFill/>
        </p:spPr>
        <p:txBody>
          <a:bodyPr/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hangingPunct="1">
              <a:lnSpc>
                <a:spcPts val="2800"/>
              </a:lnSpc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2928938" algn="l"/>
                <a:tab pos="4660900" algn="l"/>
              </a:tabLst>
              <a:defRPr sz="2000" b="1">
                <a:solidFill>
                  <a:srgbClr val="C00000"/>
                </a:solidFill>
              </a:defRPr>
            </a:pPr>
            <a:r>
              <a:rPr lang="de-DE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Projektion:	</a:t>
            </a:r>
            <a:r>
              <a:rPr lang="de-DE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 ich selbst gut bin, erwarte ich dies auch von anderen.</a:t>
            </a:r>
          </a:p>
          <a:p>
            <a:pPr hangingPunct="1">
              <a:lnSpc>
                <a:spcPts val="2800"/>
              </a:lnSpc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2928938" algn="l"/>
                <a:tab pos="4660900" algn="l"/>
              </a:tabLst>
              <a:defRPr sz="2000" b="1">
                <a:solidFill>
                  <a:srgbClr val="C00000"/>
                </a:solidFill>
              </a:defRPr>
            </a:pPr>
            <a:r>
              <a:rPr lang="de-DE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Verdrängung:	</a:t>
            </a:r>
            <a:r>
              <a:rPr lang="de-DE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 ich selbst schlecht bin, habe ich auch geringere Ansprüche im 	Hinblick auf andere!</a:t>
            </a:r>
          </a:p>
          <a:p>
            <a:pPr hangingPunct="1">
              <a:lnSpc>
                <a:spcPts val="2800"/>
              </a:lnSpc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2928938" algn="l"/>
                <a:tab pos="4660900" algn="l"/>
              </a:tabLst>
              <a:defRPr sz="2000" b="1">
                <a:solidFill>
                  <a:srgbClr val="C00000"/>
                </a:solidFill>
              </a:defRPr>
            </a:pPr>
            <a:r>
              <a:rPr lang="de-DE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Tendenz zur Mitte:</a:t>
            </a:r>
            <a:r>
              <a:rPr lang="de-DE" sz="20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de-DE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Vermeiden von Extrempositionen.</a:t>
            </a:r>
          </a:p>
          <a:p>
            <a:pPr hangingPunct="1">
              <a:lnSpc>
                <a:spcPts val="2800"/>
              </a:lnSpc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2928938" algn="l"/>
                <a:tab pos="4660900" algn="l"/>
              </a:tabLst>
              <a:defRPr sz="2000" b="1">
                <a:solidFill>
                  <a:srgbClr val="C00000"/>
                </a:solidFill>
              </a:defRPr>
            </a:pPr>
            <a:r>
              <a:rPr lang="de-DE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Milde-Effekt:</a:t>
            </a:r>
            <a:r>
              <a:rPr lang="de-DE" sz="20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de-DE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Vermeiden von sehr negativen Einschätzungen.</a:t>
            </a:r>
          </a:p>
          <a:p>
            <a:pPr hangingPunct="1">
              <a:lnSpc>
                <a:spcPts val="2800"/>
              </a:lnSpc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2928938" algn="l"/>
                <a:tab pos="4660900" algn="l"/>
              </a:tabLst>
              <a:defRPr sz="2000" b="1">
                <a:solidFill>
                  <a:srgbClr val="C00000"/>
                </a:solidFill>
              </a:defRPr>
            </a:pPr>
            <a:r>
              <a:rPr lang="de-DE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Kontrasteffekt:</a:t>
            </a:r>
            <a:r>
              <a:rPr lang="de-DE" sz="20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de-DE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Vorhergegangene Ereignisse oder Personen beeinflussen die 	nachfolgende Beurteilung eines Ereignisses oder einer Person.</a:t>
            </a:r>
          </a:p>
          <a:p>
            <a:pPr hangingPunct="1">
              <a:lnSpc>
                <a:spcPts val="2800"/>
              </a:lnSpc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2928938" algn="l"/>
                <a:tab pos="4660900" algn="l"/>
              </a:tabLst>
              <a:defRPr sz="2000" b="1">
                <a:solidFill>
                  <a:srgbClr val="C00000"/>
                </a:solidFill>
              </a:defRPr>
            </a:pPr>
            <a:r>
              <a:rPr lang="de-DE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Positionseffekte:</a:t>
            </a:r>
            <a:r>
              <a:rPr lang="de-DE" sz="20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de-DE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Kürzlich aufgetretene Verhaltensweisen sind stärker im 		Gedächtnis und verzerren die Einschätzung!</a:t>
            </a:r>
          </a:p>
          <a:p>
            <a:pPr hangingPunct="1">
              <a:lnSpc>
                <a:spcPts val="2800"/>
              </a:lnSpc>
              <a:spcBef>
                <a:spcPts val="700"/>
              </a:spcBef>
              <a:buFont typeface="Arial" panose="020B0604020202020204" pitchFamily="34" charset="0"/>
              <a:buChar char="•"/>
              <a:tabLst>
                <a:tab pos="2928938" algn="l"/>
                <a:tab pos="4660900" algn="l"/>
              </a:tabLst>
              <a:defRPr sz="2000" b="1">
                <a:solidFill>
                  <a:srgbClr val="C00000"/>
                </a:solidFill>
              </a:defRPr>
            </a:pPr>
            <a:r>
              <a:rPr lang="de-DE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Sympathie/Antipathie:</a:t>
            </a: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de-DE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Personen, die einem sympathisch sind, werden positiver 	beurteilt.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dvAuto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Text Box 5"/>
          <p:cNvSpPr txBox="1"/>
          <p:nvPr/>
        </p:nvSpPr>
        <p:spPr>
          <a:xfrm>
            <a:off x="1298480" y="1938184"/>
            <a:ext cx="162183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spcBef>
                <a:spcPts val="2100"/>
              </a:spcBef>
              <a:defRPr sz="3600" b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Prinzip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1335" name="Rectangle 4"/>
          <p:cNvSpPr txBox="1"/>
          <p:nvPr/>
        </p:nvSpPr>
        <p:spPr>
          <a:xfrm>
            <a:off x="2638447" y="4329269"/>
            <a:ext cx="6265865" cy="1577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177800" indent="-177800" algn="r">
              <a:spcBef>
                <a:spcPts val="1200"/>
              </a:spcBef>
              <a:defRPr sz="3200" b="1" i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andere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bewegen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will,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beginnt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besser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guten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</a:p>
        </p:txBody>
      </p:sp>
      <p:sp>
        <p:nvSpPr>
          <p:cNvPr id="1336" name="Textfeld 1"/>
          <p:cNvSpPr txBox="1"/>
          <p:nvPr/>
        </p:nvSpPr>
        <p:spPr>
          <a:xfrm>
            <a:off x="4083955" y="1472573"/>
            <a:ext cx="1296145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9600">
                <a:solidFill>
                  <a:srgbClr val="BFBFB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sz="1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337" name="Textfeld 8"/>
          <p:cNvSpPr txBox="1"/>
          <p:nvPr/>
        </p:nvSpPr>
        <p:spPr>
          <a:xfrm>
            <a:off x="2398620" y="4148443"/>
            <a:ext cx="1621837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9600">
                <a:solidFill>
                  <a:srgbClr val="BFBFB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sz="1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338" name="Textfeld 2"/>
          <p:cNvSpPr txBox="1"/>
          <p:nvPr/>
        </p:nvSpPr>
        <p:spPr>
          <a:xfrm>
            <a:off x="6780659" y="5978150"/>
            <a:ext cx="288032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University of California /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Experimente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C9356D8A-C671-2046-A560-6F224F67C651}"/>
              </a:ext>
            </a:extLst>
          </p:cNvPr>
          <p:cNvSpPr txBox="1">
            <a:spLocks/>
          </p:cNvSpPr>
          <p:nvPr/>
        </p:nvSpPr>
        <p:spPr>
          <a:xfrm>
            <a:off x="4419599" y="1403073"/>
            <a:ext cx="4484713" cy="2017713"/>
          </a:xfrm>
          <a:prstGeom prst="rect">
            <a:avLst/>
          </a:prstGeom>
        </p:spPr>
        <p:txBody>
          <a:bodyPr/>
          <a:lstStyle>
            <a:lvl1pPr marL="177800" marR="0" indent="-177800" algn="r" defTabSz="914400" rtl="0" latinLnBrk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1" i="1" u="none" strike="noStrike" cap="none" spc="0" baseline="0">
                <a:solidFill>
                  <a:srgbClr val="60606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hangingPunct="1"/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 die Gefühle anderer „schonen“ will, beginnt mit der schlechten Nachricht…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7C4BCB7-A68B-5B44-9E8C-25798034E9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985910" cy="804333"/>
          </a:xfrm>
        </p:spPr>
        <p:txBody>
          <a:bodyPr/>
          <a:lstStyle/>
          <a:p>
            <a:r>
              <a:rPr lang="de-DE" b="1" dirty="0"/>
              <a:t>D </a:t>
            </a:r>
            <a:r>
              <a:rPr lang="de-DE" dirty="0"/>
              <a:t>Konfliktmanagement</a:t>
            </a:r>
          </a:p>
          <a:p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" grpId="3" animBg="1" advAuto="0"/>
      <p:bldP spid="1336" grpId="1" animBg="1" advAuto="0"/>
      <p:bldP spid="1337" grpId="2" animBg="1" advAuto="0"/>
      <p:bldP spid="11" grpId="0" build="p" advAuto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Münzen"/>
          <p:cNvSpPr/>
          <p:nvPr/>
        </p:nvSpPr>
        <p:spPr>
          <a:xfrm>
            <a:off x="4680844" y="3232150"/>
            <a:ext cx="2068312" cy="207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43" name="Break-out"/>
          <p:cNvSpPr txBox="1"/>
          <p:nvPr/>
        </p:nvSpPr>
        <p:spPr>
          <a:xfrm>
            <a:off x="4565968" y="5306672"/>
            <a:ext cx="2298063" cy="75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300" i="1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Break-out</a:t>
            </a:r>
          </a:p>
        </p:txBody>
      </p:sp>
      <p:sp>
        <p:nvSpPr>
          <p:cNvPr id="1344" name="Wie nutzen wir das  Potential des Teams?"/>
          <p:cNvSpPr txBox="1"/>
          <p:nvPr/>
        </p:nvSpPr>
        <p:spPr>
          <a:xfrm>
            <a:off x="2298520" y="758374"/>
            <a:ext cx="6832959" cy="1969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6100" i="1"/>
            </a:pP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Wie nutzen wir das </a:t>
            </a:r>
            <a:br>
              <a:rPr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Potential des Teams?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" name="Der „perfekte Chef“… gibt Feedback."/>
          <p:cNvSpPr txBox="1"/>
          <p:nvPr/>
        </p:nvSpPr>
        <p:spPr>
          <a:xfrm>
            <a:off x="365593" y="319448"/>
            <a:ext cx="6991977" cy="677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 defTabSz="1219200">
              <a:defRPr sz="3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Der „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perfekte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Chef“…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gibt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Feedback.</a:t>
            </a:r>
          </a:p>
        </p:txBody>
      </p:sp>
      <p:sp>
        <p:nvSpPr>
          <p:cNvPr id="1350" name="Sachlich  - Nicht persönlich…"/>
          <p:cNvSpPr txBox="1"/>
          <p:nvPr/>
        </p:nvSpPr>
        <p:spPr>
          <a:xfrm>
            <a:off x="365593" y="1390709"/>
            <a:ext cx="7392228" cy="4262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365125" indent="-365125" defTabSz="1219200">
              <a:lnSpc>
                <a:spcPct val="150000"/>
              </a:lnSpc>
              <a:buSzPct val="100000"/>
              <a:buFont typeface="Arial"/>
              <a:buChar char="•"/>
              <a:defRPr sz="2600" spc="13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Sachlich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</a:t>
            </a:r>
            <a:endParaRPr sz="3600" spc="12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5125" indent="-365125" defTabSz="1219200">
              <a:lnSpc>
                <a:spcPct val="150000"/>
              </a:lnSpc>
              <a:buSzPct val="100000"/>
              <a:buFont typeface="Arial"/>
              <a:buChar char="•"/>
              <a:defRPr sz="2600" spc="13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Ich-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Botschaften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Du-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oder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Sie-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Botschaften</a:t>
            </a:r>
            <a:endParaRPr sz="3600" spc="12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5125" indent="-365125" defTabSz="1219200">
              <a:lnSpc>
                <a:spcPct val="150000"/>
              </a:lnSpc>
              <a:buSzPct val="100000"/>
              <a:buFont typeface="Arial"/>
              <a:buChar char="•"/>
              <a:defRPr sz="2600" spc="13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Beschreibend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bewertend</a:t>
            </a:r>
            <a:endParaRPr sz="3600" spc="12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5125" indent="-365125" defTabSz="1219200">
              <a:lnSpc>
                <a:spcPct val="150000"/>
              </a:lnSpc>
              <a:buSzPct val="100000"/>
              <a:buFont typeface="Arial"/>
              <a:buChar char="•"/>
              <a:defRPr sz="2600" spc="13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Zeitnah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 –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keine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Rabattmarken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kleben</a:t>
            </a:r>
            <a:endParaRPr sz="3600" spc="12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5125" indent="-365125" defTabSz="1219200">
              <a:lnSpc>
                <a:spcPct val="150000"/>
              </a:lnSpc>
              <a:buSzPct val="100000"/>
              <a:buFont typeface="Arial"/>
              <a:buChar char="•"/>
              <a:defRPr sz="2600" spc="13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Konkret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allgemein</a:t>
            </a:r>
            <a:endParaRPr sz="3600" spc="128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5125" indent="-365125" defTabSz="1219200">
              <a:lnSpc>
                <a:spcPct val="150000"/>
              </a:lnSpc>
              <a:buSzPct val="100000"/>
              <a:buFont typeface="Arial"/>
              <a:buChar char="•"/>
              <a:defRPr sz="2600" spc="13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Vorsicht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Informationen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2. Hand</a:t>
            </a:r>
          </a:p>
        </p:txBody>
      </p:sp>
      <p:pic>
        <p:nvPicPr>
          <p:cNvPr id="1351" name="komm" descr="kom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1732" y="1081336"/>
            <a:ext cx="5048886" cy="2900364"/>
          </a:xfrm>
          <a:prstGeom prst="rect">
            <a:avLst/>
          </a:prstGeom>
          <a:ln w="12700">
            <a:miter lim="400000"/>
          </a:ln>
        </p:spPr>
      </p:pic>
      <p:sp>
        <p:nvSpPr>
          <p:cNvPr id="1352" name=" Empathie, Gefühle, Widerstände"/>
          <p:cNvSpPr txBox="1"/>
          <p:nvPr/>
        </p:nvSpPr>
        <p:spPr>
          <a:xfrm>
            <a:off x="1064921" y="5737681"/>
            <a:ext cx="6078265" cy="615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 defTabSz="1219200"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ea typeface="Wingdings"/>
                <a:cs typeface="Calibri" panose="020F0502020204030204" pitchFamily="34" charset="0"/>
                <a:sym typeface="Wingdings"/>
              </a:rPr>
              <a:t>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Empathie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Gefühle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Widerstände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53" name="image70.png" descr="image7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205" y="3521804"/>
            <a:ext cx="2171606" cy="2900254"/>
          </a:xfrm>
          <a:prstGeom prst="rect">
            <a:avLst/>
          </a:prstGeom>
          <a:ln w="12700">
            <a:miter lim="400000"/>
          </a:ln>
        </p:spPr>
      </p:pic>
      <p:sp>
        <p:nvSpPr>
          <p:cNvPr id="1354" name="Der perfekte Chef…"/>
          <p:cNvSpPr txBox="1"/>
          <p:nvPr/>
        </p:nvSpPr>
        <p:spPr>
          <a:xfrm>
            <a:off x="9619711" y="4945669"/>
            <a:ext cx="3835052" cy="830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defTabSz="1219200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Der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perfekte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Chef</a:t>
            </a:r>
          </a:p>
          <a:p>
            <a:pPr defTabSz="1219200"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Campus, 2.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Auflage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2012</a:t>
            </a:r>
          </a:p>
          <a:p>
            <a:pPr defTabSz="1219200"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240 Seiten, 29,99 Euro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Mitarbeiterorientierung"/>
          <p:cNvSpPr txBox="1">
            <a:spLocks noGrp="1"/>
          </p:cNvSpPr>
          <p:nvPr>
            <p:ph type="title" idx="4294967295"/>
          </p:nvPr>
        </p:nvSpPr>
        <p:spPr>
          <a:xfrm>
            <a:off x="0" y="-12700"/>
            <a:ext cx="12192000" cy="1362075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1219200">
              <a:lnSpc>
                <a:spcPct val="100000"/>
              </a:lnSpc>
              <a:defRPr sz="6000" b="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Mitarbeiterorientierung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7" name="Mitarbeitermarketing"/>
          <p:cNvSpPr txBox="1"/>
          <p:nvPr/>
        </p:nvSpPr>
        <p:spPr>
          <a:xfrm>
            <a:off x="781520" y="1268389"/>
            <a:ext cx="6258985" cy="615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32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Mitarbeitermarketing</a:t>
            </a:r>
          </a:p>
        </p:txBody>
      </p:sp>
      <p:sp>
        <p:nvSpPr>
          <p:cNvPr id="898" name="Einstellungsfilter"/>
          <p:cNvSpPr txBox="1"/>
          <p:nvPr/>
        </p:nvSpPr>
        <p:spPr>
          <a:xfrm>
            <a:off x="2050295" y="1948500"/>
            <a:ext cx="6258985" cy="569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29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Einstellungsfilter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9" name="Einarbeitung"/>
          <p:cNvSpPr txBox="1"/>
          <p:nvPr/>
        </p:nvSpPr>
        <p:spPr>
          <a:xfrm>
            <a:off x="937948" y="2841168"/>
            <a:ext cx="6258985" cy="615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32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Einarbeitung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0" name="Kultur"/>
          <p:cNvSpPr txBox="1"/>
          <p:nvPr/>
        </p:nvSpPr>
        <p:spPr>
          <a:xfrm>
            <a:off x="6575744" y="5074928"/>
            <a:ext cx="4467923" cy="92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50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</p:txBody>
      </p:sp>
      <p:sp>
        <p:nvSpPr>
          <p:cNvPr id="901" name="WOW - Effekte"/>
          <p:cNvSpPr txBox="1"/>
          <p:nvPr/>
        </p:nvSpPr>
        <p:spPr>
          <a:xfrm>
            <a:off x="7422738" y="2317167"/>
            <a:ext cx="4939065" cy="8156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45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WOW -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Effekte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2" name="Mitarbeiterbefragung"/>
          <p:cNvSpPr txBox="1"/>
          <p:nvPr/>
        </p:nvSpPr>
        <p:spPr>
          <a:xfrm>
            <a:off x="1955701" y="3863207"/>
            <a:ext cx="6258985" cy="646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3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Mitarbeiterbefragung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3" name="Entwicklungsgespräche"/>
          <p:cNvSpPr txBox="1"/>
          <p:nvPr/>
        </p:nvSpPr>
        <p:spPr>
          <a:xfrm>
            <a:off x="316088" y="4725799"/>
            <a:ext cx="6880845" cy="630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33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Entwicklungsgespräche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4" name="Weiterbildung"/>
          <p:cNvSpPr txBox="1"/>
          <p:nvPr/>
        </p:nvSpPr>
        <p:spPr>
          <a:xfrm>
            <a:off x="4962971" y="3128575"/>
            <a:ext cx="4467924" cy="553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28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Weiterbildung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5" name="Führung"/>
          <p:cNvSpPr txBox="1"/>
          <p:nvPr/>
        </p:nvSpPr>
        <p:spPr>
          <a:xfrm>
            <a:off x="6879651" y="3696256"/>
            <a:ext cx="4324717" cy="11541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67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Führung</a:t>
            </a:r>
          </a:p>
        </p:txBody>
      </p:sp>
      <p:sp>
        <p:nvSpPr>
          <p:cNvPr id="906" name="Kommunikation"/>
          <p:cNvSpPr txBox="1"/>
          <p:nvPr/>
        </p:nvSpPr>
        <p:spPr>
          <a:xfrm>
            <a:off x="5771730" y="1082443"/>
            <a:ext cx="6092260" cy="938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51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7" name="Akademie"/>
          <p:cNvSpPr txBox="1"/>
          <p:nvPr/>
        </p:nvSpPr>
        <p:spPr>
          <a:xfrm>
            <a:off x="2050295" y="5506740"/>
            <a:ext cx="6258985" cy="646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defTabSz="1219200">
              <a:defRPr sz="34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Akademie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0" name="Hören"/>
          <p:cNvGrpSpPr/>
          <p:nvPr/>
        </p:nvGrpSpPr>
        <p:grpSpPr>
          <a:xfrm>
            <a:off x="450699" y="2625189"/>
            <a:ext cx="2258735" cy="954426"/>
            <a:chOff x="0" y="0"/>
            <a:chExt cx="2258734" cy="954424"/>
          </a:xfrm>
        </p:grpSpPr>
        <p:sp>
          <p:nvSpPr>
            <p:cNvPr id="1359" name="Hören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Hören</a:t>
              </a:r>
            </a:p>
          </p:txBody>
        </p:sp>
        <p:pic>
          <p:nvPicPr>
            <p:cNvPr id="1358" name="Hören Hören" descr="Hören Hören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363" name="Fragen"/>
          <p:cNvGrpSpPr/>
          <p:nvPr/>
        </p:nvGrpSpPr>
        <p:grpSpPr>
          <a:xfrm>
            <a:off x="2709433" y="2625189"/>
            <a:ext cx="2258735" cy="954426"/>
            <a:chOff x="0" y="0"/>
            <a:chExt cx="2258734" cy="954424"/>
          </a:xfrm>
        </p:grpSpPr>
        <p:sp>
          <p:nvSpPr>
            <p:cNvPr id="1362" name="Fragen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Fragen</a:t>
              </a:r>
            </a:p>
          </p:txBody>
        </p:sp>
        <p:pic>
          <p:nvPicPr>
            <p:cNvPr id="1361" name="Fragen Fragen" descr="Fragen Fragen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366" name="Wdhl."/>
          <p:cNvGrpSpPr/>
          <p:nvPr/>
        </p:nvGrpSpPr>
        <p:grpSpPr>
          <a:xfrm>
            <a:off x="4968167" y="2625189"/>
            <a:ext cx="2258735" cy="954426"/>
            <a:chOff x="0" y="0"/>
            <a:chExt cx="2258734" cy="954424"/>
          </a:xfrm>
        </p:grpSpPr>
        <p:sp>
          <p:nvSpPr>
            <p:cNvPr id="1365" name="Wdhl.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Wdhl.</a:t>
              </a:r>
            </a:p>
          </p:txBody>
        </p:sp>
        <p:pic>
          <p:nvPicPr>
            <p:cNvPr id="1364" name="Wdhl. Wdhl." descr="Wdhl. Wdhl.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369" name="Beob."/>
          <p:cNvGrpSpPr/>
          <p:nvPr/>
        </p:nvGrpSpPr>
        <p:grpSpPr>
          <a:xfrm>
            <a:off x="7226901" y="2625189"/>
            <a:ext cx="2258736" cy="954426"/>
            <a:chOff x="0" y="0"/>
            <a:chExt cx="2258734" cy="954424"/>
          </a:xfrm>
        </p:grpSpPr>
        <p:sp>
          <p:nvSpPr>
            <p:cNvPr id="1368" name="Beob.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Beob.</a:t>
              </a:r>
            </a:p>
          </p:txBody>
        </p:sp>
        <p:pic>
          <p:nvPicPr>
            <p:cNvPr id="1367" name="Beob. Beob." descr="Beob. Beob.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372" name="META"/>
          <p:cNvGrpSpPr/>
          <p:nvPr/>
        </p:nvGrpSpPr>
        <p:grpSpPr>
          <a:xfrm>
            <a:off x="9485636" y="2625189"/>
            <a:ext cx="2258735" cy="954426"/>
            <a:chOff x="0" y="0"/>
            <a:chExt cx="2258734" cy="954424"/>
          </a:xfrm>
        </p:grpSpPr>
        <p:sp>
          <p:nvSpPr>
            <p:cNvPr id="1371" name="META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META</a:t>
              </a:r>
            </a:p>
          </p:txBody>
        </p:sp>
        <p:pic>
          <p:nvPicPr>
            <p:cNvPr id="1370" name="META META" descr="META META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pic>
        <p:nvPicPr>
          <p:cNvPr id="1373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969284" y="4050695"/>
            <a:ext cx="1212584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374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3194409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375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453143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376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711877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377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0138685" y="4050695"/>
            <a:ext cx="121258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378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524776" y="4635138"/>
            <a:ext cx="9271001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379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5801883" y="4841888"/>
            <a:ext cx="51510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grpSp>
        <p:nvGrpSpPr>
          <p:cNvPr id="1382" name="Gespräch"/>
          <p:cNvGrpSpPr/>
          <p:nvPr/>
        </p:nvGrpSpPr>
        <p:grpSpPr>
          <a:xfrm>
            <a:off x="4701467" y="4892688"/>
            <a:ext cx="2765219" cy="954426"/>
            <a:chOff x="0" y="0"/>
            <a:chExt cx="2765217" cy="954424"/>
          </a:xfrm>
        </p:grpSpPr>
        <p:sp>
          <p:nvSpPr>
            <p:cNvPr id="1381" name="Gespräch"/>
            <p:cNvSpPr/>
            <p:nvPr/>
          </p:nvSpPr>
          <p:spPr>
            <a:xfrm>
              <a:off x="50800" y="50800"/>
              <a:ext cx="2663618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Gespräch</a:t>
              </a:r>
            </a:p>
          </p:txBody>
        </p:sp>
        <p:pic>
          <p:nvPicPr>
            <p:cNvPr id="1380" name="Gespräch Gespräch" descr="Gespräch Gespräch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765218" cy="954425"/>
            </a:xfrm>
            <a:prstGeom prst="rect">
              <a:avLst/>
            </a:prstGeom>
            <a:effectLst/>
          </p:spPr>
        </p:pic>
      </p:grp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6F79EAC-ABAE-2843-AFE9-BB3430EEE8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3986563" cy="804333"/>
          </a:xfrm>
        </p:spPr>
        <p:txBody>
          <a:bodyPr/>
          <a:lstStyle/>
          <a:p>
            <a:r>
              <a:rPr lang="de-DE" dirty="0"/>
              <a:t>Miteinander sprechen (Die 5 Finger-Regel)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0" name="Start"/>
          <p:cNvGrpSpPr/>
          <p:nvPr/>
        </p:nvGrpSpPr>
        <p:grpSpPr>
          <a:xfrm>
            <a:off x="276386" y="2726366"/>
            <a:ext cx="2258735" cy="954425"/>
            <a:chOff x="0" y="0"/>
            <a:chExt cx="2258734" cy="954424"/>
          </a:xfrm>
        </p:grpSpPr>
        <p:sp>
          <p:nvSpPr>
            <p:cNvPr id="1389" name="Start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Start</a:t>
              </a:r>
            </a:p>
          </p:txBody>
        </p:sp>
        <p:pic>
          <p:nvPicPr>
            <p:cNvPr id="1388" name="Start Start" descr="Start Start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393" name="Stop"/>
          <p:cNvGrpSpPr/>
          <p:nvPr/>
        </p:nvGrpSpPr>
        <p:grpSpPr>
          <a:xfrm>
            <a:off x="2850007" y="2726366"/>
            <a:ext cx="2258735" cy="954425"/>
            <a:chOff x="0" y="0"/>
            <a:chExt cx="2258734" cy="954424"/>
          </a:xfrm>
        </p:grpSpPr>
        <p:sp>
          <p:nvSpPr>
            <p:cNvPr id="1392" name="Stop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Stop</a:t>
              </a:r>
            </a:p>
          </p:txBody>
        </p:sp>
        <p:pic>
          <p:nvPicPr>
            <p:cNvPr id="1391" name="Stop Stop" descr="Stop Stop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grpSp>
        <p:nvGrpSpPr>
          <p:cNvPr id="1396" name="Weiter"/>
          <p:cNvGrpSpPr/>
          <p:nvPr/>
        </p:nvGrpSpPr>
        <p:grpSpPr>
          <a:xfrm>
            <a:off x="5512189" y="2711495"/>
            <a:ext cx="2258735" cy="954426"/>
            <a:chOff x="0" y="0"/>
            <a:chExt cx="2258734" cy="954424"/>
          </a:xfrm>
        </p:grpSpPr>
        <p:sp>
          <p:nvSpPr>
            <p:cNvPr id="1395" name="Weiter"/>
            <p:cNvSpPr/>
            <p:nvPr/>
          </p:nvSpPr>
          <p:spPr>
            <a:xfrm>
              <a:off x="50800" y="50800"/>
              <a:ext cx="2157135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Weiter</a:t>
              </a:r>
            </a:p>
          </p:txBody>
        </p:sp>
        <p:pic>
          <p:nvPicPr>
            <p:cNvPr id="1394" name="Weiter Weiter" descr="Weiter Weiter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8735" cy="954425"/>
            </a:xfrm>
            <a:prstGeom prst="rect">
              <a:avLst/>
            </a:prstGeom>
            <a:effectLst/>
          </p:spPr>
        </p:pic>
      </p:grpSp>
      <p:pic>
        <p:nvPicPr>
          <p:cNvPr id="1397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30969" y="3615120"/>
            <a:ext cx="908070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grpSp>
        <p:nvGrpSpPr>
          <p:cNvPr id="1400" name="Sammeln"/>
          <p:cNvGrpSpPr/>
          <p:nvPr/>
        </p:nvGrpSpPr>
        <p:grpSpPr>
          <a:xfrm>
            <a:off x="8380621" y="2391518"/>
            <a:ext cx="2610964" cy="954426"/>
            <a:chOff x="0" y="0"/>
            <a:chExt cx="2610963" cy="954424"/>
          </a:xfrm>
        </p:grpSpPr>
        <p:sp>
          <p:nvSpPr>
            <p:cNvPr id="1399" name="Sammeln"/>
            <p:cNvSpPr/>
            <p:nvPr/>
          </p:nvSpPr>
          <p:spPr>
            <a:xfrm>
              <a:off x="50800" y="50800"/>
              <a:ext cx="2509364" cy="852825"/>
            </a:xfrm>
            <a:prstGeom prst="roundRect">
              <a:avLst>
                <a:gd name="adj" fmla="val 22338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>
                  <a:latin typeface="Calibri" panose="020F0502020204030204" pitchFamily="34" charset="0"/>
                  <a:cs typeface="Calibri" panose="020F0502020204030204" pitchFamily="34" charset="0"/>
                </a:rPr>
                <a:t>Sammeln</a:t>
              </a:r>
            </a:p>
          </p:txBody>
        </p:sp>
        <p:pic>
          <p:nvPicPr>
            <p:cNvPr id="1398" name="Sammeln Sammeln" descr="Sammeln Sammeln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610964" cy="954425"/>
            </a:xfrm>
            <a:prstGeom prst="rect">
              <a:avLst/>
            </a:prstGeom>
            <a:effectLst/>
          </p:spPr>
        </p:pic>
      </p:grpSp>
      <p:sp>
        <p:nvSpPr>
          <p:cNvPr id="1401" name="Münzen"/>
          <p:cNvSpPr/>
          <p:nvPr/>
        </p:nvSpPr>
        <p:spPr>
          <a:xfrm>
            <a:off x="11013967" y="2397868"/>
            <a:ext cx="938906" cy="941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02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9529911" y="3295143"/>
            <a:ext cx="264954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grpSp>
        <p:nvGrpSpPr>
          <p:cNvPr id="1405" name="Raute-Schild"/>
          <p:cNvGrpSpPr/>
          <p:nvPr/>
        </p:nvGrpSpPr>
        <p:grpSpPr>
          <a:xfrm>
            <a:off x="9352746" y="3333243"/>
            <a:ext cx="666714" cy="666787"/>
            <a:chOff x="0" y="0"/>
            <a:chExt cx="666713" cy="666786"/>
          </a:xfrm>
        </p:grpSpPr>
        <p:sp>
          <p:nvSpPr>
            <p:cNvPr id="1404" name="Raute-Schild"/>
            <p:cNvSpPr/>
            <p:nvPr/>
          </p:nvSpPr>
          <p:spPr>
            <a:xfrm>
              <a:off x="19050" y="19049"/>
              <a:ext cx="628614" cy="628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5" h="21600" extrusionOk="0">
                  <a:moveTo>
                    <a:pt x="10594" y="0"/>
                  </a:moveTo>
                  <a:cubicBezTo>
                    <a:pt x="10025" y="0"/>
                    <a:pt x="9490" y="226"/>
                    <a:pt x="9088" y="636"/>
                  </a:cubicBezTo>
                  <a:lnTo>
                    <a:pt x="623" y="9265"/>
                  </a:lnTo>
                  <a:cubicBezTo>
                    <a:pt x="-207" y="10112"/>
                    <a:pt x="-207" y="11488"/>
                    <a:pt x="623" y="12335"/>
                  </a:cubicBezTo>
                  <a:lnTo>
                    <a:pt x="9088" y="20964"/>
                  </a:lnTo>
                  <a:cubicBezTo>
                    <a:pt x="9490" y="21374"/>
                    <a:pt x="10025" y="21600"/>
                    <a:pt x="10594" y="21600"/>
                  </a:cubicBezTo>
                  <a:cubicBezTo>
                    <a:pt x="11162" y="21600"/>
                    <a:pt x="11696" y="21374"/>
                    <a:pt x="12098" y="20964"/>
                  </a:cubicBezTo>
                  <a:lnTo>
                    <a:pt x="20563" y="12335"/>
                  </a:lnTo>
                  <a:cubicBezTo>
                    <a:pt x="21393" y="11488"/>
                    <a:pt x="21393" y="10112"/>
                    <a:pt x="20563" y="9265"/>
                  </a:cubicBezTo>
                  <a:lnTo>
                    <a:pt x="12098" y="636"/>
                  </a:lnTo>
                  <a:cubicBezTo>
                    <a:pt x="11696" y="226"/>
                    <a:pt x="11162" y="0"/>
                    <a:pt x="10594" y="0"/>
                  </a:cubicBezTo>
                  <a:close/>
                  <a:moveTo>
                    <a:pt x="10594" y="754"/>
                  </a:moveTo>
                  <a:cubicBezTo>
                    <a:pt x="10965" y="754"/>
                    <a:pt x="11314" y="902"/>
                    <a:pt x="11576" y="1170"/>
                  </a:cubicBezTo>
                  <a:lnTo>
                    <a:pt x="20041" y="9798"/>
                  </a:lnTo>
                  <a:cubicBezTo>
                    <a:pt x="20582" y="10350"/>
                    <a:pt x="20582" y="11248"/>
                    <a:pt x="20041" y="11800"/>
                  </a:cubicBezTo>
                  <a:lnTo>
                    <a:pt x="11576" y="20430"/>
                  </a:lnTo>
                  <a:cubicBezTo>
                    <a:pt x="11314" y="20698"/>
                    <a:pt x="10965" y="20846"/>
                    <a:pt x="10594" y="20846"/>
                  </a:cubicBezTo>
                  <a:cubicBezTo>
                    <a:pt x="10223" y="20846"/>
                    <a:pt x="9874" y="20698"/>
                    <a:pt x="9612" y="20430"/>
                  </a:cubicBezTo>
                  <a:lnTo>
                    <a:pt x="1147" y="11800"/>
                  </a:lnTo>
                  <a:cubicBezTo>
                    <a:pt x="885" y="11533"/>
                    <a:pt x="741" y="11177"/>
                    <a:pt x="741" y="10799"/>
                  </a:cubicBezTo>
                  <a:cubicBezTo>
                    <a:pt x="741" y="10421"/>
                    <a:pt x="885" y="10065"/>
                    <a:pt x="1147" y="9798"/>
                  </a:cubicBezTo>
                  <a:lnTo>
                    <a:pt x="9612" y="1170"/>
                  </a:lnTo>
                  <a:cubicBezTo>
                    <a:pt x="9874" y="902"/>
                    <a:pt x="10223" y="754"/>
                    <a:pt x="10594" y="754"/>
                  </a:cubicBezTo>
                  <a:close/>
                  <a:moveTo>
                    <a:pt x="10594" y="1382"/>
                  </a:moveTo>
                  <a:cubicBezTo>
                    <a:pt x="10387" y="1382"/>
                    <a:pt x="10193" y="1463"/>
                    <a:pt x="10047" y="1612"/>
                  </a:cubicBezTo>
                  <a:lnTo>
                    <a:pt x="1582" y="10242"/>
                  </a:lnTo>
                  <a:cubicBezTo>
                    <a:pt x="1281" y="10549"/>
                    <a:pt x="1281" y="11049"/>
                    <a:pt x="1582" y="11357"/>
                  </a:cubicBezTo>
                  <a:lnTo>
                    <a:pt x="10047" y="19986"/>
                  </a:lnTo>
                  <a:cubicBezTo>
                    <a:pt x="10193" y="20135"/>
                    <a:pt x="10387" y="20218"/>
                    <a:pt x="10594" y="20218"/>
                  </a:cubicBezTo>
                  <a:cubicBezTo>
                    <a:pt x="10800" y="20218"/>
                    <a:pt x="10995" y="20135"/>
                    <a:pt x="11141" y="19986"/>
                  </a:cubicBezTo>
                  <a:lnTo>
                    <a:pt x="19605" y="11357"/>
                  </a:lnTo>
                  <a:cubicBezTo>
                    <a:pt x="19907" y="11049"/>
                    <a:pt x="19907" y="10549"/>
                    <a:pt x="19605" y="10242"/>
                  </a:cubicBezTo>
                  <a:lnTo>
                    <a:pt x="11141" y="1612"/>
                  </a:lnTo>
                  <a:cubicBezTo>
                    <a:pt x="10995" y="1463"/>
                    <a:pt x="10800" y="1382"/>
                    <a:pt x="10594" y="13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403" name="Raute-Schild Raute-Schild" descr="Raute-Schild Raute-Schild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-1"/>
              <a:ext cx="666714" cy="666788"/>
            </a:xfrm>
            <a:prstGeom prst="rect">
              <a:avLst/>
            </a:prstGeom>
            <a:effectLst/>
          </p:spPr>
        </p:pic>
      </p:grpSp>
      <p:pic>
        <p:nvPicPr>
          <p:cNvPr id="1406" name="Linie Linie" descr="Linie Linie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9948187" y="3615120"/>
            <a:ext cx="1547933" cy="101601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407" name="Linie Linie" descr="Linie Linie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11155252" y="3276902"/>
            <a:ext cx="579635" cy="377635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pic>
        <p:nvPicPr>
          <p:cNvPr id="1408" name="Linie Linie" descr="Linie Linie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9417536" y="3976527"/>
            <a:ext cx="515104" cy="377635"/>
          </a:xfrm>
          <a:prstGeom prst="rect">
            <a:avLst/>
          </a:prstGeom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409" name="EnergiePlan"/>
          <p:cNvSpPr/>
          <p:nvPr/>
        </p:nvSpPr>
        <p:spPr>
          <a:xfrm>
            <a:off x="8276215" y="4472194"/>
            <a:ext cx="2797747" cy="852826"/>
          </a:xfrm>
          <a:prstGeom prst="roundRect">
            <a:avLst>
              <a:gd name="adj" fmla="val 22338"/>
            </a:avLst>
          </a:prstGeom>
          <a:solidFill>
            <a:schemeClr val="accent6">
              <a:satOff val="-3457"/>
              <a:lumOff val="26078"/>
            </a:schemeClr>
          </a:solidFill>
          <a:ln w="6350">
            <a:solidFill>
              <a:schemeClr val="accent1"/>
            </a:solidFill>
            <a:miter/>
          </a:ln>
          <a:effectLst>
            <a:outerShdw blurRad="63500" dist="19050" dir="5400000" rotWithShape="0">
              <a:srgbClr val="000000">
                <a:alpha val="63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3000">
                <a:solidFill>
                  <a:srgbClr val="FFFFFF"/>
                </a:solidFill>
              </a:defRPr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EnergiePlan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F9D7188-8679-D641-8595-C746639BAF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Kommunikation mit dem Team</a:t>
            </a:r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" name="Münzen"/>
          <p:cNvSpPr/>
          <p:nvPr/>
        </p:nvSpPr>
        <p:spPr>
          <a:xfrm>
            <a:off x="4680844" y="3232150"/>
            <a:ext cx="2068312" cy="207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15" name="Break-out"/>
          <p:cNvSpPr txBox="1"/>
          <p:nvPr/>
        </p:nvSpPr>
        <p:spPr>
          <a:xfrm>
            <a:off x="4565968" y="5204554"/>
            <a:ext cx="2298063" cy="75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300" i="1"/>
            </a:lvl1pPr>
          </a:lstStyle>
          <a:p>
            <a:r>
              <a:rPr>
                <a:latin typeface="Calibri" panose="020F0502020204030204" pitchFamily="34" charset="0"/>
                <a:cs typeface="Calibri" panose="020F0502020204030204" pitchFamily="34" charset="0"/>
              </a:rPr>
              <a:t>Break-out</a:t>
            </a:r>
          </a:p>
        </p:txBody>
      </p:sp>
      <p:sp>
        <p:nvSpPr>
          <p:cNvPr id="1416" name="Wie kommuniziert Ihr  mit Euren Mitarbeitern?"/>
          <p:cNvSpPr txBox="1"/>
          <p:nvPr/>
        </p:nvSpPr>
        <p:spPr>
          <a:xfrm>
            <a:off x="1848077" y="690641"/>
            <a:ext cx="7733846" cy="1969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6100" i="1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Wie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kommuniziert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Ihr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Euren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Mitarbeitern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ewinn…"/>
          <p:cNvSpPr txBox="1"/>
          <p:nvPr/>
        </p:nvSpPr>
        <p:spPr>
          <a:xfrm>
            <a:off x="929407" y="2199473"/>
            <a:ext cx="2590949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11" name="Shareholder…"/>
          <p:cNvSpPr txBox="1"/>
          <p:nvPr/>
        </p:nvSpPr>
        <p:spPr>
          <a:xfrm>
            <a:off x="881642" y="5357659"/>
            <a:ext cx="1697488" cy="890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Shareholder</a:t>
            </a:r>
          </a:p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912" name="Wachstum…"/>
          <p:cNvSpPr txBox="1"/>
          <p:nvPr/>
        </p:nvSpPr>
        <p:spPr>
          <a:xfrm>
            <a:off x="937455" y="4565870"/>
            <a:ext cx="1160816" cy="647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Wachstum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Risiko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</a:p>
        </p:txBody>
      </p:sp>
      <p:sp>
        <p:nvSpPr>
          <p:cNvPr id="913" name="Management…"/>
          <p:cNvSpPr txBox="1"/>
          <p:nvPr/>
        </p:nvSpPr>
        <p:spPr>
          <a:xfrm>
            <a:off x="564090" y="423805"/>
            <a:ext cx="2483697" cy="1747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 defTabSz="1219200">
              <a:defRPr sz="7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1.0</a:t>
            </a:r>
          </a:p>
        </p:txBody>
      </p:sp>
      <p:sp>
        <p:nvSpPr>
          <p:cNvPr id="914" name="Community…"/>
          <p:cNvSpPr txBox="1"/>
          <p:nvPr/>
        </p:nvSpPr>
        <p:spPr>
          <a:xfrm>
            <a:off x="8935206" y="5357659"/>
            <a:ext cx="1675558" cy="800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 </a:t>
            </a:r>
          </a:p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915" name="Werte…"/>
          <p:cNvSpPr txBox="1"/>
          <p:nvPr/>
        </p:nvSpPr>
        <p:spPr>
          <a:xfrm>
            <a:off x="8918164" y="2199473"/>
            <a:ext cx="2590950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</p:txBody>
      </p:sp>
      <p:sp>
        <p:nvSpPr>
          <p:cNvPr id="916" name="Persönlichkeit…"/>
          <p:cNvSpPr txBox="1"/>
          <p:nvPr/>
        </p:nvSpPr>
        <p:spPr>
          <a:xfrm>
            <a:off x="8941303" y="4565870"/>
            <a:ext cx="1462874" cy="647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Persönlichkeit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Gemeinschaft</a:t>
            </a:r>
          </a:p>
        </p:txBody>
      </p:sp>
      <p:sp>
        <p:nvSpPr>
          <p:cNvPr id="917" name="Management…"/>
          <p:cNvSpPr txBox="1"/>
          <p:nvPr/>
        </p:nvSpPr>
        <p:spPr>
          <a:xfrm>
            <a:off x="8456787" y="423805"/>
            <a:ext cx="2431905" cy="1775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 defTabSz="1219200">
              <a:defRPr sz="7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4.0</a:t>
            </a:r>
          </a:p>
        </p:txBody>
      </p:sp>
      <p:sp>
        <p:nvSpPr>
          <p:cNvPr id="918" name="Mitarbeiter…"/>
          <p:cNvSpPr txBox="1"/>
          <p:nvPr/>
        </p:nvSpPr>
        <p:spPr>
          <a:xfrm>
            <a:off x="6304082" y="2199473"/>
            <a:ext cx="2590949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</p:txBody>
      </p:sp>
      <p:sp>
        <p:nvSpPr>
          <p:cNvPr id="919" name="Employer…"/>
          <p:cNvSpPr txBox="1"/>
          <p:nvPr/>
        </p:nvSpPr>
        <p:spPr>
          <a:xfrm>
            <a:off x="6564375" y="5357659"/>
            <a:ext cx="1352985" cy="890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Employer</a:t>
            </a:r>
          </a:p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920" name="Mitarbeiternutzen…"/>
          <p:cNvSpPr txBox="1"/>
          <p:nvPr/>
        </p:nvSpPr>
        <p:spPr>
          <a:xfrm>
            <a:off x="6350349" y="4565870"/>
            <a:ext cx="1781035" cy="647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Mitarbeiternutzen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Stärkenorientierung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</p:txBody>
      </p:sp>
      <p:sp>
        <p:nvSpPr>
          <p:cNvPr id="921" name="Management…"/>
          <p:cNvSpPr txBox="1"/>
          <p:nvPr/>
        </p:nvSpPr>
        <p:spPr>
          <a:xfrm>
            <a:off x="5704431" y="356072"/>
            <a:ext cx="2431905" cy="1882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 defTabSz="1219200">
              <a:defRPr sz="7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3.0</a:t>
            </a:r>
          </a:p>
        </p:txBody>
      </p:sp>
      <p:sp>
        <p:nvSpPr>
          <p:cNvPr id="922" name="Customer…"/>
          <p:cNvSpPr txBox="1"/>
          <p:nvPr/>
        </p:nvSpPr>
        <p:spPr>
          <a:xfrm>
            <a:off x="3670508" y="5357659"/>
            <a:ext cx="1697488" cy="800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Customer</a:t>
            </a:r>
          </a:p>
          <a:p>
            <a:pPr algn="ctr" defTabSz="1219200">
              <a:defRPr sz="20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923" name="Kunde…"/>
          <p:cNvSpPr txBox="1"/>
          <p:nvPr/>
        </p:nvSpPr>
        <p:spPr>
          <a:xfrm>
            <a:off x="3613147" y="2199473"/>
            <a:ext cx="2569941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  <a:p>
            <a:pPr marL="457200" indent="-457200" defTabSz="1219200">
              <a:lnSpc>
                <a:spcPct val="110000"/>
              </a:lnSpc>
              <a:buSzPct val="100000"/>
              <a:buAutoNum type="arabicPeriod"/>
              <a:defRPr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24" name="Kundennutzen…"/>
          <p:cNvSpPr txBox="1"/>
          <p:nvPr/>
        </p:nvSpPr>
        <p:spPr>
          <a:xfrm>
            <a:off x="3633929" y="4565870"/>
            <a:ext cx="1428389" cy="647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Kundennutzen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Prozesse</a:t>
            </a:r>
          </a:p>
          <a:p>
            <a:pPr marL="321468" indent="-321468" defTabSz="1219200">
              <a:buSzPct val="100000"/>
              <a:buFont typeface="Arial"/>
              <a:buChar char="•"/>
              <a:defRPr sz="12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</a:p>
        </p:txBody>
      </p:sp>
      <p:sp>
        <p:nvSpPr>
          <p:cNvPr id="925" name="Management…"/>
          <p:cNvSpPr txBox="1"/>
          <p:nvPr/>
        </p:nvSpPr>
        <p:spPr>
          <a:xfrm>
            <a:off x="3292245" y="356072"/>
            <a:ext cx="2412187" cy="1882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 anchor="ctr"/>
          <a:lstStyle/>
          <a:p>
            <a:pPr algn="ctr" defTabSz="1219200">
              <a:defRPr sz="2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 defTabSz="1219200">
              <a:defRPr sz="7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2.0</a:t>
            </a:r>
          </a:p>
        </p:txBody>
      </p:sp>
      <p:sp>
        <p:nvSpPr>
          <p:cNvPr id="926" name="Linie"/>
          <p:cNvSpPr/>
          <p:nvPr/>
        </p:nvSpPr>
        <p:spPr>
          <a:xfrm>
            <a:off x="906363" y="2005639"/>
            <a:ext cx="9865187" cy="1"/>
          </a:xfrm>
          <a:prstGeom prst="line">
            <a:avLst/>
          </a:prstGeom>
          <a:ln w="6350">
            <a:solidFill>
              <a:schemeClr val="tx1"/>
            </a:solidFill>
            <a:miter/>
          </a:ln>
        </p:spPr>
        <p:txBody>
          <a:bodyPr lIns="45719" rIns="45719"/>
          <a:lstStyle/>
          <a:p>
            <a:endParaRPr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7" name="Linie"/>
          <p:cNvSpPr/>
          <p:nvPr/>
        </p:nvSpPr>
        <p:spPr>
          <a:xfrm>
            <a:off x="906363" y="4484825"/>
            <a:ext cx="9865187" cy="1"/>
          </a:xfrm>
          <a:prstGeom prst="line">
            <a:avLst/>
          </a:prstGeom>
          <a:ln w="6350">
            <a:solidFill>
              <a:schemeClr val="tx1"/>
            </a:solidFill>
            <a:miter/>
          </a:ln>
        </p:spPr>
        <p:txBody>
          <a:bodyPr lIns="45719" rIns="45719"/>
          <a:lstStyle/>
          <a:p>
            <a:endParaRPr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8" name="Linie"/>
          <p:cNvSpPr/>
          <p:nvPr/>
        </p:nvSpPr>
        <p:spPr>
          <a:xfrm>
            <a:off x="906363" y="5331190"/>
            <a:ext cx="9865187" cy="1"/>
          </a:xfrm>
          <a:prstGeom prst="line">
            <a:avLst/>
          </a:prstGeom>
          <a:ln w="6350">
            <a:solidFill>
              <a:schemeClr val="tx1"/>
            </a:solidFill>
            <a:miter/>
          </a:ln>
        </p:spPr>
        <p:txBody>
          <a:bodyPr lIns="45719" rIns="45719"/>
          <a:lstStyle/>
          <a:p>
            <a:endParaRPr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itarbeitersuche…">
            <a:extLst>
              <a:ext uri="{FF2B5EF4-FFF2-40B4-BE49-F238E27FC236}">
                <a16:creationId xmlns:a16="http://schemas.microsoft.com/office/drawing/2014/main" id="{F39EA945-2D2D-254B-8BE9-3828633C62E1}"/>
              </a:ext>
            </a:extLst>
          </p:cNvPr>
          <p:cNvSpPr txBox="1"/>
          <p:nvPr/>
        </p:nvSpPr>
        <p:spPr>
          <a:xfrm>
            <a:off x="2837323" y="543147"/>
            <a:ext cx="6912769" cy="57717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rgbClr val="C00000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Mitarbeitersuche</a:t>
            </a:r>
            <a:endParaRPr lang="de-DE"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de-DE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Einstellungsfilter</a:t>
            </a: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Einarbeitung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Unternehmenskultur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Mitarbeiterorientierung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Mitarbeiterbefragung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Orientierungs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und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Entwicklungsgespräche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Gesundheitsförderung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Leistungsbezogene</a:t>
            </a:r>
            <a:r>
              <a:rPr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Entlohnung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9466" indent="-389466" defTabSz="1219200">
              <a:lnSpc>
                <a:spcPct val="80000"/>
              </a:lnSpc>
              <a:spcBef>
                <a:spcPts val="1900"/>
              </a:spcBef>
              <a:buClr>
                <a:schemeClr val="tx1"/>
              </a:buClr>
              <a:buSzPct val="75000"/>
              <a:buChar char="✓"/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Schulung</a:t>
            </a:r>
            <a:endParaRPr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5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7" name="image9.tif" descr="image9.tif"/>
          <p:cNvPicPr>
            <a:picLocks noChangeAspect="1"/>
          </p:cNvPicPr>
          <p:nvPr/>
        </p:nvPicPr>
        <p:blipFill rotWithShape="1">
          <a:blip r:embed="rId2"/>
          <a:srcRect b="-10004"/>
          <a:stretch/>
        </p:blipFill>
        <p:spPr>
          <a:xfrm>
            <a:off x="2188858" y="1416688"/>
            <a:ext cx="5786741" cy="3105986"/>
          </a:xfrm>
          <a:prstGeom prst="rect">
            <a:avLst/>
          </a:prstGeom>
          <a:ln w="12700">
            <a:miter lim="400000"/>
          </a:ln>
        </p:spPr>
      </p:pic>
      <p:pic>
        <p:nvPicPr>
          <p:cNvPr id="938" name="image10.png" descr="image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899" y="4522674"/>
            <a:ext cx="1591817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39" name="image11.png" descr="image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117" y="4514374"/>
            <a:ext cx="1591818" cy="1608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" name="image12.png" descr="image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413" y="185921"/>
            <a:ext cx="5280448" cy="64861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1955</Words>
  <Application>Microsoft Macintosh PowerPoint</Application>
  <PresentationFormat>Breitbild</PresentationFormat>
  <Paragraphs>412</Paragraphs>
  <Slides>52</Slides>
  <Notes>7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52</vt:i4>
      </vt:variant>
    </vt:vector>
  </HeadingPairs>
  <TitlesOfParts>
    <vt:vector size="58" baseType="lpstr">
      <vt:lpstr>Arial</vt:lpstr>
      <vt:lpstr>Calibri</vt:lpstr>
      <vt:lpstr>Calibri Light</vt:lpstr>
      <vt:lpstr>Century Gothic</vt:lpstr>
      <vt:lpstr>Trebuchet MS</vt:lpstr>
      <vt:lpstr>Office-Design</vt:lpstr>
      <vt:lpstr>PowerPoint-Präsentation</vt:lpstr>
      <vt:lpstr>PowerPoint-Präsentation</vt:lpstr>
      <vt:lpstr>PowerPoint-Präsentation</vt:lpstr>
      <vt:lpstr>PowerPoint-Präsentation</vt:lpstr>
      <vt:lpstr>Mitarbeiterorientierung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Die Zukunft der Unternehmen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Verena Lorenz</cp:lastModifiedBy>
  <cp:revision>23</cp:revision>
  <dcterms:modified xsi:type="dcterms:W3CDTF">2021-05-19T15:14:49Z</dcterms:modified>
</cp:coreProperties>
</file>