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71" r:id="rId1"/>
  </p:sldMasterIdLst>
  <p:notesMasterIdLst>
    <p:notesMasterId r:id="rId29"/>
  </p:notesMasterIdLst>
  <p:sldIdLst>
    <p:sldId id="360" r:id="rId2"/>
    <p:sldId id="361" r:id="rId3"/>
    <p:sldId id="258" r:id="rId4"/>
    <p:sldId id="362" r:id="rId5"/>
    <p:sldId id="260" r:id="rId6"/>
    <p:sldId id="261" r:id="rId7"/>
    <p:sldId id="262" r:id="rId8"/>
    <p:sldId id="263" r:id="rId9"/>
    <p:sldId id="363" r:id="rId10"/>
    <p:sldId id="265" r:id="rId11"/>
    <p:sldId id="266" r:id="rId12"/>
    <p:sldId id="364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83"/>
    <p:restoredTop sz="94762"/>
  </p:normalViewPr>
  <p:slideViewPr>
    <p:cSldViewPr snapToGrid="0" snapToObjects="1">
      <p:cViewPr varScale="1">
        <p:scale>
          <a:sx n="117" d="100"/>
          <a:sy n="117" d="100"/>
        </p:scale>
        <p:origin x="12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Shape 75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9" name="Shape 75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Shape 71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16" name="Shape 7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Selbst</a:t>
            </a:r>
            <a:r>
              <a:rPr dirty="0"/>
              <a:t> Smartphones </a:t>
            </a:r>
            <a:r>
              <a:rPr dirty="0" err="1"/>
              <a:t>werden</a:t>
            </a:r>
            <a:r>
              <a:rPr dirty="0"/>
              <a:t> </a:t>
            </a:r>
            <a:r>
              <a:rPr dirty="0" err="1"/>
              <a:t>wesentlich</a:t>
            </a:r>
            <a:r>
              <a:rPr dirty="0"/>
              <a:t> </a:t>
            </a:r>
            <a:r>
              <a:rPr dirty="0" err="1"/>
              <a:t>intelligenter</a:t>
            </a:r>
            <a:r>
              <a:rPr dirty="0"/>
              <a:t> – </a:t>
            </a:r>
            <a:r>
              <a:rPr dirty="0" err="1"/>
              <a:t>nicht</a:t>
            </a:r>
            <a:r>
              <a:rPr dirty="0"/>
              <a:t> </a:t>
            </a:r>
            <a:r>
              <a:rPr dirty="0" err="1"/>
              <a:t>mehr</a:t>
            </a:r>
            <a:r>
              <a:rPr dirty="0"/>
              <a:t> </a:t>
            </a:r>
            <a:r>
              <a:rPr dirty="0" err="1"/>
              <a:t>alles</a:t>
            </a:r>
            <a:r>
              <a:rPr dirty="0"/>
              <a:t> </a:t>
            </a:r>
            <a:r>
              <a:rPr dirty="0" err="1"/>
              <a:t>nur</a:t>
            </a:r>
            <a:r>
              <a:rPr dirty="0"/>
              <a:t> online -&gt; </a:t>
            </a:r>
            <a:r>
              <a:rPr dirty="0" err="1"/>
              <a:t>noch</a:t>
            </a:r>
            <a:r>
              <a:rPr dirty="0"/>
              <a:t> </a:t>
            </a:r>
            <a:r>
              <a:rPr dirty="0" err="1"/>
              <a:t>schneller</a:t>
            </a:r>
            <a:r>
              <a:rPr dirty="0"/>
              <a:t>. </a:t>
            </a:r>
            <a:r>
              <a:rPr dirty="0" err="1"/>
              <a:t>Meine</a:t>
            </a:r>
            <a:r>
              <a:rPr dirty="0"/>
              <a:t> </a:t>
            </a:r>
            <a:r>
              <a:rPr dirty="0" err="1"/>
              <a:t>Erfahrungen</a:t>
            </a:r>
            <a:r>
              <a:rPr dirty="0"/>
              <a:t> </a:t>
            </a:r>
            <a:r>
              <a:rPr dirty="0" err="1"/>
              <a:t>mit</a:t>
            </a:r>
            <a:r>
              <a:rPr dirty="0"/>
              <a:t> Siri.</a:t>
            </a:r>
          </a:p>
        </p:txBody>
      </p:sp>
    </p:spTree>
    <p:extLst>
      <p:ext uri="{BB962C8B-B14F-4D97-AF65-F5344CB8AC3E}">
        <p14:creationId xmlns:p14="http://schemas.microsoft.com/office/powerpoint/2010/main" val="2852369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Shape 94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45" name="Shape 94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Shape 95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1" name="Shape 9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Shape 95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8" name="Shape 95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Shape 98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85" name="Shape 98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89393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Shape 100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05" name="Shape 100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Shape 101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11" name="Shape 101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Shape 102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24" name="Shape 102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Shape 79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98" name="Shape 79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Shape 819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20" name="Shape 82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Shape 84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45" name="Shape 84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Shape 85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55" name="Shape 85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Shape 86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8" name="Shape 86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Shape 87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75" name="Shape 87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Shape 91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14" name="Shape 91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" name="Shape 9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2" name="Shape 9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6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10821922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  <p:sp>
        <p:nvSpPr>
          <p:cNvPr id="8" name="Parallelogramm 7">
            <a:extLst>
              <a:ext uri="{FF2B5EF4-FFF2-40B4-BE49-F238E27FC236}">
                <a16:creationId xmlns:a16="http://schemas.microsoft.com/office/drawing/2014/main" id="{C82B6EAE-65A4-6D4D-8B23-0B87DC790D9E}"/>
              </a:ext>
            </a:extLst>
          </p:cNvPr>
          <p:cNvSpPr/>
          <p:nvPr userDrawn="1"/>
        </p:nvSpPr>
        <p:spPr>
          <a:xfrm>
            <a:off x="620860" y="968"/>
            <a:ext cx="4210281" cy="455054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cap="all" baseline="0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6BDD5035-A4B6-5949-A9B6-C714622FB5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2" y="53855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27740570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-120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68606" y="-2166265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84539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3882" y="-2219418"/>
            <a:ext cx="8020458" cy="11389435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25585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0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44BDF65-C713-4444-9266-63BCB10FB8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776814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307499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5039858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48313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4_Nur Titel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D7A2530-808A-9F4F-83B0-8F618286FA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69913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7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06408480-6E9F-744D-A2BA-F8E38EB8ED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198740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79282EC-7A73-2C48-9F25-ED0EB287C1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7860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B25213A-37F2-9A42-B210-778A78C8586E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92802318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4107026382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DBFE597F-8B5D-DB4E-9460-027D71F1E1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71008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187642536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009978FA-E3F3-9042-9FBC-DC24998FD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23857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5_Nur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65A90D5C-BB1A-A143-A4FA-1FA388FF8A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57094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96397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3199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  <p:sldLayoutId id="2147483785" r:id="rId14"/>
    <p:sldLayoutId id="2147483786" r:id="rId15"/>
    <p:sldLayoutId id="2147483787" r:id="rId1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6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7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40.png"/><Relationship Id="rId9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1264DF89-386F-164A-9E36-6B771221B7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9" name="Bild">
            <a:extLst>
              <a:ext uri="{FF2B5EF4-FFF2-40B4-BE49-F238E27FC236}">
                <a16:creationId xmlns:a16="http://schemas.microsoft.com/office/drawing/2014/main" id="{E60A6531-ECAD-F043-8B58-17D96ECD5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268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BF2AE41D-401A-764C-8F79-DE2A32DB7B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9" b="8469"/>
          <a:stretch/>
        </p:blipFill>
        <p:spPr>
          <a:xfrm>
            <a:off x="1415343" y="1726677"/>
            <a:ext cx="7740899" cy="4788421"/>
          </a:xfrm>
          <a:prstGeom prst="rect">
            <a:avLst/>
          </a:prstGeom>
        </p:spPr>
      </p:pic>
      <p:sp>
        <p:nvSpPr>
          <p:cNvPr id="11" name="20 Stunden neue Zeit…">
            <a:extLst>
              <a:ext uri="{FF2B5EF4-FFF2-40B4-BE49-F238E27FC236}">
                <a16:creationId xmlns:a16="http://schemas.microsoft.com/office/drawing/2014/main" id="{14405472-F05D-3C44-A0FB-584D938190CA}"/>
              </a:ext>
            </a:extLst>
          </p:cNvPr>
          <p:cNvSpPr txBox="1"/>
          <p:nvPr/>
        </p:nvSpPr>
        <p:spPr>
          <a:xfrm>
            <a:off x="561611" y="342902"/>
            <a:ext cx="7345920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i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MODUL 8</a:t>
            </a:r>
          </a:p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ERFOLGREICH IN DER KRISE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4B43A70E-8E1A-154E-BE1C-516DFC5935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46161" r="3426" b="35521"/>
          <a:stretch/>
        </p:blipFill>
        <p:spPr>
          <a:xfrm>
            <a:off x="8315006" y="6005688"/>
            <a:ext cx="3594771" cy="4211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525A71C4-4F1A-1A45-887A-860338CEDC25}"/>
              </a:ext>
            </a:extLst>
          </p:cNvPr>
          <p:cNvSpPr/>
          <p:nvPr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" name="Dreieck 1">
            <a:extLst>
              <a:ext uri="{FF2B5EF4-FFF2-40B4-BE49-F238E27FC236}">
                <a16:creationId xmlns:a16="http://schemas.microsoft.com/office/drawing/2014/main" id="{50A29F85-14A6-B940-906A-F7A5521AA3A9}"/>
              </a:ext>
            </a:extLst>
          </p:cNvPr>
          <p:cNvSpPr/>
          <p:nvPr/>
        </p:nvSpPr>
        <p:spPr>
          <a:xfrm rot="10800000">
            <a:off x="10404953" y="0"/>
            <a:ext cx="1800000" cy="1800000"/>
          </a:xfrm>
          <a:prstGeom prst="triangle">
            <a:avLst>
              <a:gd name="adj" fmla="val 0"/>
            </a:avLst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4" name="Energiekreis_rot.jpg" descr="Energiekreis_rot.jpg">
            <a:extLst>
              <a:ext uri="{FF2B5EF4-FFF2-40B4-BE49-F238E27FC236}">
                <a16:creationId xmlns:a16="http://schemas.microsoft.com/office/drawing/2014/main" id="{06443353-7503-4646-AC3D-E3A3E38155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46064" y="342902"/>
            <a:ext cx="497325" cy="489704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</p:spPr>
      </p:pic>
      <p:sp>
        <p:nvSpPr>
          <p:cNvPr id="471" name="UnternehmerEnergie…"/>
          <p:cNvSpPr txBox="1"/>
          <p:nvPr/>
        </p:nvSpPr>
        <p:spPr>
          <a:xfrm>
            <a:off x="11341585" y="0"/>
            <a:ext cx="706282" cy="369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/>
          <a:p>
            <a:pPr defTabSz="914377">
              <a:lnSpc>
                <a:spcPct val="90000"/>
              </a:lnSpc>
              <a:defRPr sz="54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2000" i="1" dirty="0">
                <a:solidFill>
                  <a:srgbClr val="7393A5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</a:t>
            </a: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5.0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0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458" y="478189"/>
            <a:ext cx="10713645" cy="5624664"/>
          </a:xfrm>
          <a:prstGeom prst="rect">
            <a:avLst/>
          </a:prstGeom>
          <a:ln w="12700">
            <a:miter lim="400000"/>
          </a:ln>
        </p:spPr>
      </p:pic>
      <p:sp>
        <p:nvSpPr>
          <p:cNvPr id="841" name="Gefahr"/>
          <p:cNvSpPr txBox="1"/>
          <p:nvPr/>
        </p:nvSpPr>
        <p:spPr>
          <a:xfrm>
            <a:off x="2381206" y="5335827"/>
            <a:ext cx="2272415" cy="10310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100"/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Gefahr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42" name="Chance"/>
          <p:cNvSpPr txBox="1"/>
          <p:nvPr/>
        </p:nvSpPr>
        <p:spPr>
          <a:xfrm>
            <a:off x="7603686" y="5335827"/>
            <a:ext cx="2424701" cy="10310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1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Chance</a:t>
            </a:r>
          </a:p>
        </p:txBody>
      </p:sp>
      <p:sp>
        <p:nvSpPr>
          <p:cNvPr id="843" name="Krise"/>
          <p:cNvSpPr txBox="1"/>
          <p:nvPr/>
        </p:nvSpPr>
        <p:spPr>
          <a:xfrm>
            <a:off x="5120987" y="239621"/>
            <a:ext cx="1647244" cy="10310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100"/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Krise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* Unternehmensanalyse - (Klarheit)…"/>
          <p:cNvSpPr txBox="1"/>
          <p:nvPr/>
        </p:nvSpPr>
        <p:spPr>
          <a:xfrm>
            <a:off x="403833" y="1191154"/>
            <a:ext cx="3488453" cy="2400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defTabSz="457200">
              <a:lnSpc>
                <a:spcPts val="3700"/>
              </a:lnSpc>
              <a:defRPr>
                <a:solidFill>
                  <a:schemeClr val="accent1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*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Unternehmensanalyse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- (</a:t>
            </a:r>
            <a:r>
              <a:rPr sz="1600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Klarheit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180473" indent="-180473" defTabSz="457200">
              <a:lnSpc>
                <a:spcPts val="3700"/>
              </a:lnSpc>
              <a:buSzPct val="100000"/>
              <a:buChar char="*"/>
              <a:defRPr>
                <a:solidFill>
                  <a:schemeClr val="accent1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Sinnvolle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Reduktion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Angebotes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473" indent="-180473" defTabSz="457200">
              <a:lnSpc>
                <a:spcPts val="3700"/>
              </a:lnSpc>
              <a:buSzPct val="100000"/>
              <a:buChar char="*"/>
              <a:defRPr>
                <a:solidFill>
                  <a:schemeClr val="accent1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Aufwand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Analyse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Prioritäten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200">
              <a:lnSpc>
                <a:spcPts val="3700"/>
              </a:lnSpc>
              <a:defRPr>
                <a:solidFill>
                  <a:schemeClr val="accent1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* Cash Is King (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Finanzstrategie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defTabSz="457200">
              <a:lnSpc>
                <a:spcPts val="3700"/>
              </a:lnSpc>
              <a:defRPr>
                <a:solidFill>
                  <a:schemeClr val="accent1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*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Sinnvolle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Kostenreduktion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0" name="* Das Krisen-Leitbild (Konzentration)…"/>
          <p:cNvSpPr txBox="1"/>
          <p:nvPr/>
        </p:nvSpPr>
        <p:spPr>
          <a:xfrm>
            <a:off x="8299715" y="1180268"/>
            <a:ext cx="3374833" cy="2400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defTabSz="457200">
              <a:lnSpc>
                <a:spcPts val="3700"/>
              </a:lnSpc>
              <a:defRPr spc="-11">
                <a:solidFill>
                  <a:srgbClr val="FAA424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* Das </a:t>
            </a:r>
            <a:r>
              <a:rPr sz="1600" spc="-7" dirty="0" err="1">
                <a:latin typeface="Calibri" panose="020F0502020204030204" pitchFamily="34" charset="0"/>
                <a:cs typeface="Calibri" panose="020F0502020204030204" pitchFamily="34" charset="0"/>
              </a:rPr>
              <a:t>Krisen-Leitbild</a:t>
            </a: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1600" spc="-7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Konzentration</a:t>
            </a: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defTabSz="457200">
              <a:lnSpc>
                <a:spcPts val="3700"/>
              </a:lnSpc>
              <a:defRPr spc="-11">
                <a:solidFill>
                  <a:srgbClr val="FAA424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* </a:t>
            </a:r>
            <a:r>
              <a:rPr sz="1600" spc="-7" dirty="0" err="1">
                <a:latin typeface="Calibri" panose="020F0502020204030204" pitchFamily="34" charset="0"/>
                <a:cs typeface="Calibri" panose="020F0502020204030204" pitchFamily="34" charset="0"/>
              </a:rPr>
              <a:t>Zielplanung</a:t>
            </a: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spc="-7"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 OKR (</a:t>
            </a:r>
            <a:r>
              <a:rPr sz="1600" spc="-7" dirty="0" err="1">
                <a:latin typeface="Calibri" panose="020F0502020204030204" pitchFamily="34" charset="0"/>
                <a:cs typeface="Calibri" panose="020F0502020204030204" pitchFamily="34" charset="0"/>
              </a:rPr>
              <a:t>Beschleunigung</a:t>
            </a: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defTabSz="457200">
              <a:lnSpc>
                <a:spcPts val="3700"/>
              </a:lnSpc>
              <a:defRPr spc="-11">
                <a:solidFill>
                  <a:srgbClr val="FAA424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* </a:t>
            </a:r>
            <a:r>
              <a:rPr sz="1600" spc="-7" dirty="0" err="1">
                <a:latin typeface="Calibri" panose="020F0502020204030204" pitchFamily="34" charset="0"/>
                <a:cs typeface="Calibri" panose="020F0502020204030204" pitchFamily="34" charset="0"/>
              </a:rPr>
              <a:t>Stammkunden</a:t>
            </a: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spc="-7" dirty="0" err="1">
                <a:latin typeface="Calibri" panose="020F0502020204030204" pitchFamily="34" charset="0"/>
                <a:cs typeface="Calibri" panose="020F0502020204030204" pitchFamily="34" charset="0"/>
              </a:rPr>
              <a:t>pflegen</a:t>
            </a: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 (der Schatz)</a:t>
            </a:r>
          </a:p>
          <a:p>
            <a:pPr defTabSz="457200">
              <a:lnSpc>
                <a:spcPts val="3700"/>
              </a:lnSpc>
              <a:defRPr spc="-11">
                <a:solidFill>
                  <a:srgbClr val="FAA424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* </a:t>
            </a:r>
            <a:r>
              <a:rPr sz="1600" spc="-7" dirty="0" err="1">
                <a:latin typeface="Calibri" panose="020F0502020204030204" pitchFamily="34" charset="0"/>
                <a:cs typeface="Calibri" panose="020F0502020204030204" pitchFamily="34" charset="0"/>
              </a:rPr>
              <a:t>Umsatz</a:t>
            </a: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spc="-7" dirty="0" err="1">
                <a:latin typeface="Calibri" panose="020F0502020204030204" pitchFamily="34" charset="0"/>
                <a:cs typeface="Calibri" panose="020F0502020204030204" pitchFamily="34" charset="0"/>
              </a:rPr>
              <a:t>sichern</a:t>
            </a: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1600" spc="-7" dirty="0" err="1">
                <a:latin typeface="Calibri" panose="020F0502020204030204" pitchFamily="34" charset="0"/>
                <a:cs typeface="Calibri" panose="020F0502020204030204" pitchFamily="34" charset="0"/>
              </a:rPr>
              <a:t>Angebot</a:t>
            </a: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spc="-7" dirty="0" err="1">
                <a:latin typeface="Calibri" panose="020F0502020204030204" pitchFamily="34" charset="0"/>
                <a:cs typeface="Calibri" panose="020F0502020204030204" pitchFamily="34" charset="0"/>
              </a:rPr>
              <a:t>fokussieren</a:t>
            </a: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defTabSz="457200">
              <a:lnSpc>
                <a:spcPts val="3700"/>
              </a:lnSpc>
              <a:defRPr spc="-11">
                <a:solidFill>
                  <a:srgbClr val="FAA424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* </a:t>
            </a:r>
            <a:r>
              <a:rPr sz="1600" spc="-7" dirty="0" err="1">
                <a:latin typeface="Calibri" panose="020F0502020204030204" pitchFamily="34" charset="0"/>
                <a:cs typeface="Calibri" panose="020F0502020204030204" pitchFamily="34" charset="0"/>
              </a:rPr>
              <a:t>Sinnvolle</a:t>
            </a:r>
            <a:r>
              <a:rPr sz="1600" spc="-7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spc="-7" dirty="0" err="1">
                <a:latin typeface="Calibri" panose="020F0502020204030204" pitchFamily="34" charset="0"/>
                <a:cs typeface="Calibri" panose="020F0502020204030204" pitchFamily="34" charset="0"/>
              </a:rPr>
              <a:t>Preisstrategie</a:t>
            </a:r>
            <a:endParaRPr sz="1600" spc="-7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1" name="* NOT-ToDo-Liste - Lean UE…"/>
          <p:cNvSpPr txBox="1"/>
          <p:nvPr/>
        </p:nvSpPr>
        <p:spPr>
          <a:xfrm>
            <a:off x="403834" y="3808979"/>
            <a:ext cx="3275895" cy="2400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defTabSz="457200">
              <a:lnSpc>
                <a:spcPts val="3700"/>
              </a:lnSpc>
              <a:defRPr>
                <a:solidFill>
                  <a:srgbClr val="008D69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* NOT-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ToDo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Liste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- Lean UE</a:t>
            </a:r>
          </a:p>
          <a:p>
            <a:pPr defTabSz="457200">
              <a:lnSpc>
                <a:spcPts val="3700"/>
              </a:lnSpc>
              <a:defRPr>
                <a:solidFill>
                  <a:srgbClr val="008D69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*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Wertschöpfung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vertiefen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200">
              <a:lnSpc>
                <a:spcPts val="3700"/>
              </a:lnSpc>
              <a:defRPr>
                <a:solidFill>
                  <a:srgbClr val="008D69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*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verteilen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Aufgaben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defTabSz="457200">
              <a:lnSpc>
                <a:spcPts val="3700"/>
              </a:lnSpc>
              <a:defRPr>
                <a:solidFill>
                  <a:srgbClr val="008D69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* Der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EnergiePlan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1600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Konsequenz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defTabSz="457200">
              <a:lnSpc>
                <a:spcPts val="3700"/>
              </a:lnSpc>
              <a:defRPr>
                <a:solidFill>
                  <a:srgbClr val="008D69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* Service-Champion sein und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werden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2" name="* Kommunikation &amp; Kompetenz…"/>
          <p:cNvSpPr txBox="1"/>
          <p:nvPr/>
        </p:nvSpPr>
        <p:spPr>
          <a:xfrm>
            <a:off x="8299715" y="3808980"/>
            <a:ext cx="3061092" cy="2400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defTabSz="457200">
              <a:lnSpc>
                <a:spcPts val="3700"/>
              </a:lnSpc>
              <a:defRPr>
                <a:solidFill>
                  <a:srgbClr val="E13029"/>
                </a:solidFill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sz="1600" dirty="0"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*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&amp;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Kompetenz</a:t>
            </a:r>
            <a:endParaRPr sz="1600" dirty="0">
              <a:latin typeface="Calibri" panose="020F0502020204030204" pitchFamily="34" charset="0"/>
              <a:ea typeface="Klavika Regular"/>
              <a:cs typeface="Calibri" panose="020F0502020204030204" pitchFamily="34" charset="0"/>
              <a:sym typeface="Klavika Regular"/>
            </a:endParaRPr>
          </a:p>
          <a:p>
            <a:pPr defTabSz="457200">
              <a:lnSpc>
                <a:spcPts val="3700"/>
              </a:lnSpc>
              <a:defRPr>
                <a:solidFill>
                  <a:srgbClr val="E13029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*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Zielvereinbarungen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neu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sortieren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200">
              <a:lnSpc>
                <a:spcPts val="3700"/>
              </a:lnSpc>
              <a:defRPr>
                <a:solidFill>
                  <a:srgbClr val="E13029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* Motivation in der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Krise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200">
              <a:lnSpc>
                <a:spcPts val="3700"/>
              </a:lnSpc>
              <a:defRPr>
                <a:solidFill>
                  <a:srgbClr val="E13029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* Potential des Teams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(WIR)</a:t>
            </a:r>
          </a:p>
          <a:p>
            <a:pPr defTabSz="457200">
              <a:lnSpc>
                <a:spcPts val="3700"/>
              </a:lnSpc>
              <a:defRPr>
                <a:solidFill>
                  <a:srgbClr val="E13029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*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Verkaufen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Verkaufen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Verkaufen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D6CAAB7-A5D8-D346-B08D-6D062454D0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715" y="1278049"/>
            <a:ext cx="5061857" cy="5061857"/>
          </a:xfrm>
          <a:prstGeom prst="rect">
            <a:avLst/>
          </a:prstGeom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BEC0679B-6540-DB40-B3D0-00E4FB55D4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DIE ERFOLGREICHEN </a:t>
            </a:r>
            <a:r>
              <a:rPr lang="de-DE" dirty="0" err="1"/>
              <a:t>SOFORTMAßNAHMEN</a:t>
            </a:r>
            <a:endParaRPr lang="de-DE" dirty="0"/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D497F98F-3AB0-844A-B527-61BA28F5D031}"/>
              </a:ext>
            </a:extLst>
          </p:cNvPr>
          <p:cNvSpPr/>
          <p:nvPr/>
        </p:nvSpPr>
        <p:spPr>
          <a:xfrm>
            <a:off x="2243418" y="2613202"/>
            <a:ext cx="867653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6000" b="1" i="1" spc="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UMSATZ SICHERN</a:t>
            </a:r>
          </a:p>
          <a:p>
            <a:r>
              <a:rPr lang="de-DE" sz="6000" b="1" i="1" spc="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INNOVATION</a:t>
            </a:r>
          </a:p>
        </p:txBody>
      </p:sp>
    </p:spTree>
    <p:extLst>
      <p:ext uri="{BB962C8B-B14F-4D97-AF65-F5344CB8AC3E}">
        <p14:creationId xmlns:p14="http://schemas.microsoft.com/office/powerpoint/2010/main" val="70678589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4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6319"/>
            <a:ext cx="12192000" cy="4785361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3AEEB4F-5F21-B046-A781-CE730D4D70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INNOVATION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1.) Was sind die Probleme und Wünsche unserer Kunden?…"/>
          <p:cNvSpPr txBox="1"/>
          <p:nvPr/>
        </p:nvSpPr>
        <p:spPr>
          <a:xfrm>
            <a:off x="2627217" y="1619784"/>
            <a:ext cx="6829753" cy="45749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lnSpc>
                <a:spcPts val="3220"/>
              </a:lnSpc>
              <a:defRPr sz="2100" i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1.) 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Probleme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Wünsche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>
              <a:lnSpc>
                <a:spcPts val="3220"/>
              </a:lnSpc>
              <a:defRPr sz="2100" i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2.) 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sehen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bei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anderen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Wettbewerb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)?</a:t>
            </a:r>
          </a:p>
          <a:p>
            <a:pPr>
              <a:lnSpc>
                <a:spcPts val="3220"/>
              </a:lnSpc>
              <a:defRPr sz="2100" i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3.)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Trends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können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auf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Geschäft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übertragen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>
              <a:lnSpc>
                <a:spcPts val="3220"/>
              </a:lnSpc>
              <a:defRPr sz="2100" i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4.)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Impulse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bekommen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von der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Fachliteratur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>
              <a:lnSpc>
                <a:spcPts val="3220"/>
              </a:lnSpc>
              <a:defRPr sz="2100" i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5.) 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ergibt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Internet-Recherche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Produkten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3220"/>
              </a:lnSpc>
              <a:defRPr sz="2100" i="1"/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6.) Welche Ideen haben unsere Mitarbeiter?</a:t>
            </a:r>
          </a:p>
          <a:p>
            <a:pPr>
              <a:lnSpc>
                <a:spcPts val="3220"/>
              </a:lnSpc>
              <a:defRPr sz="2100" i="1"/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7.) Welche Ideen bekommen wir durch ein Netzwerk?</a:t>
            </a:r>
          </a:p>
          <a:p>
            <a:pPr>
              <a:lnSpc>
                <a:spcPts val="3220"/>
              </a:lnSpc>
              <a:defRPr sz="2100" i="1"/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8.) Welche Ideen bringen externe Berater?</a:t>
            </a:r>
          </a:p>
          <a:p>
            <a:pPr>
              <a:lnSpc>
                <a:spcPts val="3220"/>
              </a:lnSpc>
              <a:defRPr sz="2100" i="1"/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9.) Welches Seminar bietet uns Ideen?</a:t>
            </a:r>
          </a:p>
          <a:p>
            <a:pPr>
              <a:lnSpc>
                <a:spcPts val="3220"/>
              </a:lnSpc>
              <a:defRPr sz="2100" i="1"/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10.) Wie gestalten wir die Umsetzung?</a:t>
            </a:r>
          </a:p>
          <a:p>
            <a:pPr>
              <a:lnSpc>
                <a:spcPts val="3220"/>
              </a:lnSpc>
              <a:defRPr sz="2100" i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873" name="6.) Welche Ideen haben unsere Mitarbeiter?…"/>
          <p:cNvSpPr txBox="1"/>
          <p:nvPr/>
        </p:nvSpPr>
        <p:spPr>
          <a:xfrm>
            <a:off x="2627217" y="3207876"/>
            <a:ext cx="92396" cy="4154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2100" i="1"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A81C208-36B3-3840-8DFE-04AB878DCE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Innovation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E31F8F91-D457-0C47-A474-882AF99D2712}"/>
              </a:ext>
            </a:extLst>
          </p:cNvPr>
          <p:cNvGrpSpPr/>
          <p:nvPr/>
        </p:nvGrpSpPr>
        <p:grpSpPr>
          <a:xfrm>
            <a:off x="1616945" y="1373767"/>
            <a:ext cx="8958110" cy="4361591"/>
            <a:chOff x="311150" y="1538168"/>
            <a:chExt cx="11293672" cy="5201001"/>
          </a:xfrm>
        </p:grpSpPr>
        <p:grpSp>
          <p:nvGrpSpPr>
            <p:cNvPr id="881" name="Kunden"/>
            <p:cNvGrpSpPr/>
            <p:nvPr/>
          </p:nvGrpSpPr>
          <p:grpSpPr>
            <a:xfrm>
              <a:off x="311150" y="1538168"/>
              <a:ext cx="2258735" cy="954426"/>
              <a:chOff x="0" y="0"/>
              <a:chExt cx="2258734" cy="954424"/>
            </a:xfrm>
          </p:grpSpPr>
          <p:sp>
            <p:nvSpPr>
              <p:cNvPr id="880" name="Kunden"/>
              <p:cNvSpPr/>
              <p:nvPr/>
            </p:nvSpPr>
            <p:spPr>
              <a:xfrm>
                <a:off x="50800" y="50800"/>
                <a:ext cx="2157135" cy="852825"/>
              </a:xfrm>
              <a:prstGeom prst="roundRect">
                <a:avLst>
                  <a:gd name="adj" fmla="val 22338"/>
                </a:avLst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noAutofit/>
              </a:bodyPr>
              <a:lstStyle>
                <a:lvl1pPr algn="ctr">
                  <a:defRPr sz="3600"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Kunden</a:t>
                </a:r>
              </a:p>
            </p:txBody>
          </p:sp>
          <p:pic>
            <p:nvPicPr>
              <p:cNvPr id="879" name="Kunden Kunden" descr="Kunden Kunden"/>
              <p:cNvPicPr>
                <a:picLocks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2258735" cy="954425"/>
              </a:xfrm>
              <a:prstGeom prst="rect">
                <a:avLst/>
              </a:prstGeom>
              <a:effectLst/>
            </p:spPr>
          </p:pic>
        </p:grpSp>
        <p:grpSp>
          <p:nvGrpSpPr>
            <p:cNvPr id="884" name="Medien"/>
            <p:cNvGrpSpPr/>
            <p:nvPr/>
          </p:nvGrpSpPr>
          <p:grpSpPr>
            <a:xfrm>
              <a:off x="2569884" y="1538168"/>
              <a:ext cx="2258735" cy="954426"/>
              <a:chOff x="0" y="0"/>
              <a:chExt cx="2258734" cy="954424"/>
            </a:xfrm>
          </p:grpSpPr>
          <p:sp>
            <p:nvSpPr>
              <p:cNvPr id="883" name="Medien"/>
              <p:cNvSpPr/>
              <p:nvPr/>
            </p:nvSpPr>
            <p:spPr>
              <a:xfrm>
                <a:off x="50800" y="50800"/>
                <a:ext cx="2157135" cy="852825"/>
              </a:xfrm>
              <a:prstGeom prst="roundRect">
                <a:avLst>
                  <a:gd name="adj" fmla="val 22338"/>
                </a:avLst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noAutofit/>
              </a:bodyPr>
              <a:lstStyle>
                <a:lvl1pPr algn="ctr">
                  <a:defRPr sz="3600"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Medien</a:t>
                </a:r>
              </a:p>
            </p:txBody>
          </p:sp>
          <p:pic>
            <p:nvPicPr>
              <p:cNvPr id="882" name="Medien Medien" descr="Medien Medien"/>
              <p:cNvPicPr>
                <a:picLocks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2258735" cy="954425"/>
              </a:xfrm>
              <a:prstGeom prst="rect">
                <a:avLst/>
              </a:prstGeom>
              <a:effectLst/>
            </p:spPr>
          </p:pic>
        </p:grpSp>
        <p:grpSp>
          <p:nvGrpSpPr>
            <p:cNvPr id="887" name="Team"/>
            <p:cNvGrpSpPr/>
            <p:nvPr/>
          </p:nvGrpSpPr>
          <p:grpSpPr>
            <a:xfrm>
              <a:off x="4828618" y="1538168"/>
              <a:ext cx="2258735" cy="954426"/>
              <a:chOff x="0" y="0"/>
              <a:chExt cx="2258734" cy="954424"/>
            </a:xfrm>
          </p:grpSpPr>
          <p:sp>
            <p:nvSpPr>
              <p:cNvPr id="886" name="Team"/>
              <p:cNvSpPr/>
              <p:nvPr/>
            </p:nvSpPr>
            <p:spPr>
              <a:xfrm>
                <a:off x="50800" y="50800"/>
                <a:ext cx="2157135" cy="852825"/>
              </a:xfrm>
              <a:prstGeom prst="roundRect">
                <a:avLst>
                  <a:gd name="adj" fmla="val 22338"/>
                </a:avLst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noAutofit/>
              </a:bodyPr>
              <a:lstStyle>
                <a:lvl1pPr algn="ctr">
                  <a:defRPr sz="3600"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Team</a:t>
                </a:r>
              </a:p>
            </p:txBody>
          </p:sp>
          <p:pic>
            <p:nvPicPr>
              <p:cNvPr id="885" name="Team Team" descr="Team Team"/>
              <p:cNvPicPr>
                <a:picLocks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2258735" cy="954425"/>
              </a:xfrm>
              <a:prstGeom prst="rect">
                <a:avLst/>
              </a:prstGeom>
              <a:effectLst/>
            </p:spPr>
          </p:pic>
        </p:grpSp>
        <p:grpSp>
          <p:nvGrpSpPr>
            <p:cNvPr id="890" name="Andere"/>
            <p:cNvGrpSpPr/>
            <p:nvPr/>
          </p:nvGrpSpPr>
          <p:grpSpPr>
            <a:xfrm>
              <a:off x="7087352" y="1538168"/>
              <a:ext cx="2258735" cy="954426"/>
              <a:chOff x="0" y="0"/>
              <a:chExt cx="2258734" cy="954424"/>
            </a:xfrm>
          </p:grpSpPr>
          <p:sp>
            <p:nvSpPr>
              <p:cNvPr id="889" name="Andere"/>
              <p:cNvSpPr/>
              <p:nvPr/>
            </p:nvSpPr>
            <p:spPr>
              <a:xfrm>
                <a:off x="50800" y="50800"/>
                <a:ext cx="2157135" cy="852825"/>
              </a:xfrm>
              <a:prstGeom prst="roundRect">
                <a:avLst>
                  <a:gd name="adj" fmla="val 22338"/>
                </a:avLst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noAutofit/>
              </a:bodyPr>
              <a:lstStyle>
                <a:lvl1pPr algn="ctr">
                  <a:defRPr sz="3600"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Andere</a:t>
                </a:r>
              </a:p>
            </p:txBody>
          </p:sp>
          <p:pic>
            <p:nvPicPr>
              <p:cNvPr id="888" name="Andere Andere" descr="Andere Andere"/>
              <p:cNvPicPr>
                <a:picLocks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2258735" cy="954425"/>
              </a:xfrm>
              <a:prstGeom prst="rect">
                <a:avLst/>
              </a:prstGeom>
              <a:effectLst/>
            </p:spPr>
          </p:pic>
        </p:grpSp>
        <p:grpSp>
          <p:nvGrpSpPr>
            <p:cNvPr id="893" name="Seminar"/>
            <p:cNvGrpSpPr/>
            <p:nvPr/>
          </p:nvGrpSpPr>
          <p:grpSpPr>
            <a:xfrm>
              <a:off x="9346086" y="1538168"/>
              <a:ext cx="2258736" cy="954426"/>
              <a:chOff x="0" y="0"/>
              <a:chExt cx="2258734" cy="954424"/>
            </a:xfrm>
          </p:grpSpPr>
          <p:sp>
            <p:nvSpPr>
              <p:cNvPr id="892" name="Seminar"/>
              <p:cNvSpPr/>
              <p:nvPr/>
            </p:nvSpPr>
            <p:spPr>
              <a:xfrm>
                <a:off x="50800" y="50800"/>
                <a:ext cx="2157135" cy="852825"/>
              </a:xfrm>
              <a:prstGeom prst="roundRect">
                <a:avLst>
                  <a:gd name="adj" fmla="val 22338"/>
                </a:avLst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noAutofit/>
              </a:bodyPr>
              <a:lstStyle>
                <a:lvl1pPr algn="ctr">
                  <a:defRPr sz="3600"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Seminar</a:t>
                </a:r>
              </a:p>
            </p:txBody>
          </p:sp>
          <p:pic>
            <p:nvPicPr>
              <p:cNvPr id="891" name="Seminar Seminar" descr="Seminar Seminar"/>
              <p:cNvPicPr>
                <a:picLocks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2258735" cy="954425"/>
              </a:xfrm>
              <a:prstGeom prst="rect">
                <a:avLst/>
              </a:prstGeom>
              <a:effectLst/>
            </p:spPr>
          </p:pic>
        </p:grpSp>
        <p:pic>
          <p:nvPicPr>
            <p:cNvPr id="894" name="Linie Linie" descr="Linie Linie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829735" y="2963674"/>
              <a:ext cx="1212584" cy="101601"/>
            </a:xfrm>
            <a:prstGeom prst="rect">
              <a:avLst/>
            </a:prstGeom>
            <a:effectLst>
              <a:outerShdw blurRad="355600" rotWithShape="0">
                <a:srgbClr val="000000">
                  <a:alpha val="75000"/>
                </a:srgbClr>
              </a:outerShdw>
            </a:effectLst>
          </p:spPr>
        </p:pic>
        <p:pic>
          <p:nvPicPr>
            <p:cNvPr id="895" name="Linie Linie" descr="Linie Linie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3054860" y="2963674"/>
              <a:ext cx="1212583" cy="101601"/>
            </a:xfrm>
            <a:prstGeom prst="rect">
              <a:avLst/>
            </a:prstGeom>
            <a:effectLst>
              <a:outerShdw blurRad="355600" rotWithShape="0">
                <a:srgbClr val="000000">
                  <a:alpha val="75000"/>
                </a:srgbClr>
              </a:outerShdw>
            </a:effectLst>
          </p:spPr>
        </p:pic>
        <p:pic>
          <p:nvPicPr>
            <p:cNvPr id="896" name="Linie Linie" descr="Linie Linie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5313594" y="2963674"/>
              <a:ext cx="1212583" cy="101601"/>
            </a:xfrm>
            <a:prstGeom prst="rect">
              <a:avLst/>
            </a:prstGeom>
            <a:effectLst>
              <a:outerShdw blurRad="355600" rotWithShape="0">
                <a:srgbClr val="000000">
                  <a:alpha val="75000"/>
                </a:srgbClr>
              </a:outerShdw>
            </a:effectLst>
          </p:spPr>
        </p:pic>
        <p:pic>
          <p:nvPicPr>
            <p:cNvPr id="897" name="Linie Linie" descr="Linie Linie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7572328" y="2963674"/>
              <a:ext cx="1212583" cy="101601"/>
            </a:xfrm>
            <a:prstGeom prst="rect">
              <a:avLst/>
            </a:prstGeom>
            <a:effectLst>
              <a:outerShdw blurRad="355600" rotWithShape="0">
                <a:srgbClr val="000000">
                  <a:alpha val="75000"/>
                </a:srgbClr>
              </a:outerShdw>
            </a:effectLst>
          </p:spPr>
        </p:pic>
        <p:pic>
          <p:nvPicPr>
            <p:cNvPr id="898" name="Linie Linie" descr="Linie Linie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9999136" y="2963674"/>
              <a:ext cx="1212583" cy="101601"/>
            </a:xfrm>
            <a:prstGeom prst="rect">
              <a:avLst/>
            </a:prstGeom>
            <a:effectLst>
              <a:outerShdw blurRad="355600" rotWithShape="0">
                <a:srgbClr val="000000">
                  <a:alpha val="75000"/>
                </a:srgbClr>
              </a:outerShdw>
            </a:effectLst>
          </p:spPr>
        </p:pic>
        <p:pic>
          <p:nvPicPr>
            <p:cNvPr id="899" name="Linie Linie" descr="Linie Linie"/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0800000">
              <a:off x="1385227" y="3548116"/>
              <a:ext cx="9271001" cy="101601"/>
            </a:xfrm>
            <a:prstGeom prst="rect">
              <a:avLst/>
            </a:prstGeom>
            <a:effectLst>
              <a:outerShdw blurRad="355600" rotWithShape="0">
                <a:srgbClr val="000000">
                  <a:alpha val="75000"/>
                </a:srgbClr>
              </a:outerShdw>
            </a:effectLst>
          </p:spPr>
        </p:pic>
        <p:pic>
          <p:nvPicPr>
            <p:cNvPr id="900" name="Linie Linie" descr="Linie Linie"/>
            <p:cNvPicPr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200000">
              <a:off x="5662334" y="3754867"/>
              <a:ext cx="515103" cy="101601"/>
            </a:xfrm>
            <a:prstGeom prst="rect">
              <a:avLst/>
            </a:prstGeom>
            <a:effectLst>
              <a:outerShdw blurRad="355600" rotWithShape="0">
                <a:srgbClr val="000000">
                  <a:alpha val="75000"/>
                </a:srgbClr>
              </a:outerShdw>
            </a:effectLst>
          </p:spPr>
        </p:pic>
        <p:grpSp>
          <p:nvGrpSpPr>
            <p:cNvPr id="903" name="Sammeln"/>
            <p:cNvGrpSpPr/>
            <p:nvPr/>
          </p:nvGrpSpPr>
          <p:grpSpPr>
            <a:xfrm>
              <a:off x="4638118" y="3805667"/>
              <a:ext cx="2610964" cy="954426"/>
              <a:chOff x="0" y="0"/>
              <a:chExt cx="2610963" cy="954424"/>
            </a:xfrm>
          </p:grpSpPr>
          <p:sp>
            <p:nvSpPr>
              <p:cNvPr id="902" name="Sammeln"/>
              <p:cNvSpPr/>
              <p:nvPr/>
            </p:nvSpPr>
            <p:spPr>
              <a:xfrm>
                <a:off x="50800" y="50800"/>
                <a:ext cx="2509364" cy="852825"/>
              </a:xfrm>
              <a:prstGeom prst="roundRect">
                <a:avLst>
                  <a:gd name="adj" fmla="val 22338"/>
                </a:avLst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noAutofit/>
              </a:bodyPr>
              <a:lstStyle>
                <a:lvl1pPr algn="ctr">
                  <a:defRPr sz="3600"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Sammeln</a:t>
                </a:r>
              </a:p>
            </p:txBody>
          </p:sp>
          <p:pic>
            <p:nvPicPr>
              <p:cNvPr id="901" name="Sammeln Sammeln" descr="Sammeln Sammeln"/>
              <p:cNvPicPr>
                <a:picLocks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2610964" cy="954425"/>
              </a:xfrm>
              <a:prstGeom prst="rect">
                <a:avLst/>
              </a:prstGeom>
              <a:effectLst/>
            </p:spPr>
          </p:pic>
        </p:grpSp>
        <p:sp>
          <p:nvSpPr>
            <p:cNvPr id="904" name="Münzen"/>
            <p:cNvSpPr/>
            <p:nvPr/>
          </p:nvSpPr>
          <p:spPr>
            <a:xfrm>
              <a:off x="7331459" y="3805667"/>
              <a:ext cx="938906" cy="941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949" y="0"/>
                    <a:pt x="5266" y="392"/>
                    <a:pt x="3255" y="1111"/>
                  </a:cubicBezTo>
                  <a:cubicBezTo>
                    <a:pt x="1360" y="1787"/>
                    <a:pt x="273" y="2685"/>
                    <a:pt x="273" y="3572"/>
                  </a:cubicBezTo>
                  <a:cubicBezTo>
                    <a:pt x="273" y="4460"/>
                    <a:pt x="1360" y="5360"/>
                    <a:pt x="3255" y="6035"/>
                  </a:cubicBezTo>
                  <a:cubicBezTo>
                    <a:pt x="5266" y="6749"/>
                    <a:pt x="7949" y="7147"/>
                    <a:pt x="10801" y="7147"/>
                  </a:cubicBezTo>
                  <a:cubicBezTo>
                    <a:pt x="13652" y="7147"/>
                    <a:pt x="16334" y="6754"/>
                    <a:pt x="18345" y="6035"/>
                  </a:cubicBezTo>
                  <a:cubicBezTo>
                    <a:pt x="20240" y="5360"/>
                    <a:pt x="21327" y="4460"/>
                    <a:pt x="21327" y="3572"/>
                  </a:cubicBezTo>
                  <a:cubicBezTo>
                    <a:pt x="21327" y="2685"/>
                    <a:pt x="20240" y="1787"/>
                    <a:pt x="18345" y="1111"/>
                  </a:cubicBezTo>
                  <a:cubicBezTo>
                    <a:pt x="16334" y="398"/>
                    <a:pt x="13652" y="0"/>
                    <a:pt x="10801" y="0"/>
                  </a:cubicBezTo>
                  <a:close/>
                  <a:moveTo>
                    <a:pt x="12" y="4505"/>
                  </a:moveTo>
                  <a:lnTo>
                    <a:pt x="12" y="5914"/>
                  </a:lnTo>
                  <a:cubicBezTo>
                    <a:pt x="12" y="8033"/>
                    <a:pt x="4846" y="9754"/>
                    <a:pt x="10811" y="9754"/>
                  </a:cubicBezTo>
                  <a:cubicBezTo>
                    <a:pt x="16776" y="9754"/>
                    <a:pt x="21600" y="8039"/>
                    <a:pt x="21600" y="5914"/>
                  </a:cubicBezTo>
                  <a:lnTo>
                    <a:pt x="21600" y="4505"/>
                  </a:lnTo>
                  <a:cubicBezTo>
                    <a:pt x="21136" y="5284"/>
                    <a:pt x="20088" y="5991"/>
                    <a:pt x="18531" y="6541"/>
                  </a:cubicBezTo>
                  <a:cubicBezTo>
                    <a:pt x="16460" y="7276"/>
                    <a:pt x="13718" y="7679"/>
                    <a:pt x="10806" y="7679"/>
                  </a:cubicBezTo>
                  <a:cubicBezTo>
                    <a:pt x="7894" y="7679"/>
                    <a:pt x="5146" y="7276"/>
                    <a:pt x="3081" y="6541"/>
                  </a:cubicBezTo>
                  <a:cubicBezTo>
                    <a:pt x="1524" y="5985"/>
                    <a:pt x="476" y="5284"/>
                    <a:pt x="12" y="4505"/>
                  </a:cubicBezTo>
                  <a:close/>
                  <a:moveTo>
                    <a:pt x="0" y="7320"/>
                  </a:moveTo>
                  <a:lnTo>
                    <a:pt x="0" y="8284"/>
                  </a:lnTo>
                  <a:cubicBezTo>
                    <a:pt x="0" y="10402"/>
                    <a:pt x="4836" y="12123"/>
                    <a:pt x="10801" y="12123"/>
                  </a:cubicBezTo>
                  <a:cubicBezTo>
                    <a:pt x="16766" y="12123"/>
                    <a:pt x="21600" y="10408"/>
                    <a:pt x="21600" y="8284"/>
                  </a:cubicBezTo>
                  <a:lnTo>
                    <a:pt x="21600" y="7320"/>
                  </a:lnTo>
                  <a:cubicBezTo>
                    <a:pt x="21458" y="7495"/>
                    <a:pt x="21295" y="7664"/>
                    <a:pt x="21098" y="7827"/>
                  </a:cubicBezTo>
                  <a:cubicBezTo>
                    <a:pt x="20508" y="8329"/>
                    <a:pt x="19672" y="8769"/>
                    <a:pt x="18618" y="9145"/>
                  </a:cubicBezTo>
                  <a:cubicBezTo>
                    <a:pt x="16520" y="9891"/>
                    <a:pt x="13745" y="10299"/>
                    <a:pt x="10801" y="10299"/>
                  </a:cubicBezTo>
                  <a:cubicBezTo>
                    <a:pt x="7856" y="10299"/>
                    <a:pt x="5080" y="9891"/>
                    <a:pt x="2982" y="9145"/>
                  </a:cubicBezTo>
                  <a:cubicBezTo>
                    <a:pt x="1928" y="8769"/>
                    <a:pt x="1099" y="8329"/>
                    <a:pt x="504" y="7827"/>
                  </a:cubicBezTo>
                  <a:cubicBezTo>
                    <a:pt x="307" y="7664"/>
                    <a:pt x="142" y="7495"/>
                    <a:pt x="0" y="7320"/>
                  </a:cubicBezTo>
                  <a:close/>
                  <a:moveTo>
                    <a:pt x="0" y="9689"/>
                  </a:moveTo>
                  <a:lnTo>
                    <a:pt x="0" y="10653"/>
                  </a:lnTo>
                  <a:cubicBezTo>
                    <a:pt x="0" y="12771"/>
                    <a:pt x="4836" y="14492"/>
                    <a:pt x="10801" y="14492"/>
                  </a:cubicBezTo>
                  <a:cubicBezTo>
                    <a:pt x="16766" y="14492"/>
                    <a:pt x="21600" y="12777"/>
                    <a:pt x="21600" y="10653"/>
                  </a:cubicBezTo>
                  <a:lnTo>
                    <a:pt x="21600" y="9689"/>
                  </a:lnTo>
                  <a:cubicBezTo>
                    <a:pt x="21458" y="9864"/>
                    <a:pt x="21295" y="10033"/>
                    <a:pt x="21098" y="10197"/>
                  </a:cubicBezTo>
                  <a:cubicBezTo>
                    <a:pt x="20508" y="10698"/>
                    <a:pt x="19672" y="11138"/>
                    <a:pt x="18618" y="11514"/>
                  </a:cubicBezTo>
                  <a:cubicBezTo>
                    <a:pt x="16520" y="12260"/>
                    <a:pt x="13745" y="12668"/>
                    <a:pt x="10801" y="12668"/>
                  </a:cubicBezTo>
                  <a:cubicBezTo>
                    <a:pt x="7856" y="12668"/>
                    <a:pt x="5080" y="12260"/>
                    <a:pt x="2982" y="11514"/>
                  </a:cubicBezTo>
                  <a:cubicBezTo>
                    <a:pt x="1928" y="11138"/>
                    <a:pt x="1099" y="10698"/>
                    <a:pt x="504" y="10197"/>
                  </a:cubicBezTo>
                  <a:cubicBezTo>
                    <a:pt x="307" y="10033"/>
                    <a:pt x="142" y="9864"/>
                    <a:pt x="0" y="9689"/>
                  </a:cubicBezTo>
                  <a:close/>
                  <a:moveTo>
                    <a:pt x="0" y="12059"/>
                  </a:moveTo>
                  <a:lnTo>
                    <a:pt x="0" y="13022"/>
                  </a:lnTo>
                  <a:cubicBezTo>
                    <a:pt x="0" y="15141"/>
                    <a:pt x="4836" y="16862"/>
                    <a:pt x="10801" y="16862"/>
                  </a:cubicBezTo>
                  <a:cubicBezTo>
                    <a:pt x="16766" y="16862"/>
                    <a:pt x="21600" y="15146"/>
                    <a:pt x="21600" y="13022"/>
                  </a:cubicBezTo>
                  <a:lnTo>
                    <a:pt x="21600" y="12059"/>
                  </a:lnTo>
                  <a:cubicBezTo>
                    <a:pt x="21458" y="12233"/>
                    <a:pt x="21295" y="12402"/>
                    <a:pt x="21098" y="12566"/>
                  </a:cubicBezTo>
                  <a:cubicBezTo>
                    <a:pt x="20508" y="13067"/>
                    <a:pt x="19672" y="13507"/>
                    <a:pt x="18618" y="13883"/>
                  </a:cubicBezTo>
                  <a:cubicBezTo>
                    <a:pt x="16520" y="14629"/>
                    <a:pt x="13745" y="15037"/>
                    <a:pt x="10801" y="15037"/>
                  </a:cubicBezTo>
                  <a:cubicBezTo>
                    <a:pt x="7856" y="15037"/>
                    <a:pt x="5080" y="14629"/>
                    <a:pt x="2982" y="13883"/>
                  </a:cubicBezTo>
                  <a:cubicBezTo>
                    <a:pt x="1928" y="13507"/>
                    <a:pt x="1099" y="13067"/>
                    <a:pt x="504" y="12566"/>
                  </a:cubicBezTo>
                  <a:cubicBezTo>
                    <a:pt x="307" y="12402"/>
                    <a:pt x="142" y="12233"/>
                    <a:pt x="0" y="12059"/>
                  </a:cubicBezTo>
                  <a:close/>
                  <a:moveTo>
                    <a:pt x="0" y="14428"/>
                  </a:moveTo>
                  <a:lnTo>
                    <a:pt x="0" y="15391"/>
                  </a:lnTo>
                  <a:cubicBezTo>
                    <a:pt x="0" y="17510"/>
                    <a:pt x="4836" y="19231"/>
                    <a:pt x="10801" y="19231"/>
                  </a:cubicBezTo>
                  <a:cubicBezTo>
                    <a:pt x="16766" y="19231"/>
                    <a:pt x="21600" y="17515"/>
                    <a:pt x="21600" y="15391"/>
                  </a:cubicBezTo>
                  <a:lnTo>
                    <a:pt x="21600" y="14428"/>
                  </a:lnTo>
                  <a:cubicBezTo>
                    <a:pt x="21458" y="14602"/>
                    <a:pt x="21295" y="14772"/>
                    <a:pt x="21098" y="14935"/>
                  </a:cubicBezTo>
                  <a:cubicBezTo>
                    <a:pt x="20508" y="15436"/>
                    <a:pt x="19672" y="15877"/>
                    <a:pt x="18618" y="16252"/>
                  </a:cubicBezTo>
                  <a:cubicBezTo>
                    <a:pt x="16520" y="16998"/>
                    <a:pt x="13745" y="17406"/>
                    <a:pt x="10801" y="17406"/>
                  </a:cubicBezTo>
                  <a:cubicBezTo>
                    <a:pt x="7856" y="17406"/>
                    <a:pt x="5080" y="16998"/>
                    <a:pt x="2982" y="16252"/>
                  </a:cubicBezTo>
                  <a:cubicBezTo>
                    <a:pt x="1928" y="15877"/>
                    <a:pt x="1099" y="15436"/>
                    <a:pt x="504" y="14935"/>
                  </a:cubicBezTo>
                  <a:cubicBezTo>
                    <a:pt x="307" y="14772"/>
                    <a:pt x="142" y="14602"/>
                    <a:pt x="0" y="14428"/>
                  </a:cubicBezTo>
                  <a:close/>
                  <a:moveTo>
                    <a:pt x="0" y="16797"/>
                  </a:moveTo>
                  <a:lnTo>
                    <a:pt x="0" y="17760"/>
                  </a:lnTo>
                  <a:cubicBezTo>
                    <a:pt x="0" y="19879"/>
                    <a:pt x="4836" y="21600"/>
                    <a:pt x="10801" y="21600"/>
                  </a:cubicBezTo>
                  <a:cubicBezTo>
                    <a:pt x="16766" y="21600"/>
                    <a:pt x="21600" y="19879"/>
                    <a:pt x="21600" y="17760"/>
                  </a:cubicBezTo>
                  <a:lnTo>
                    <a:pt x="21600" y="16797"/>
                  </a:lnTo>
                  <a:cubicBezTo>
                    <a:pt x="21458" y="16971"/>
                    <a:pt x="21295" y="17141"/>
                    <a:pt x="21098" y="17304"/>
                  </a:cubicBezTo>
                  <a:cubicBezTo>
                    <a:pt x="20508" y="17805"/>
                    <a:pt x="19672" y="18246"/>
                    <a:pt x="18618" y="18622"/>
                  </a:cubicBezTo>
                  <a:cubicBezTo>
                    <a:pt x="16520" y="19368"/>
                    <a:pt x="13745" y="19775"/>
                    <a:pt x="10801" y="19775"/>
                  </a:cubicBezTo>
                  <a:cubicBezTo>
                    <a:pt x="7856" y="19775"/>
                    <a:pt x="5080" y="19368"/>
                    <a:pt x="2982" y="18622"/>
                  </a:cubicBezTo>
                  <a:cubicBezTo>
                    <a:pt x="1928" y="18246"/>
                    <a:pt x="1099" y="17805"/>
                    <a:pt x="504" y="17304"/>
                  </a:cubicBezTo>
                  <a:cubicBezTo>
                    <a:pt x="307" y="17141"/>
                    <a:pt x="142" y="16971"/>
                    <a:pt x="0" y="1679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FF2600"/>
              </a:solidFill>
              <a:miter/>
            </a:ln>
          </p:spPr>
          <p:txBody>
            <a:bodyPr lIns="45719" rIns="45719" anchor="ctr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905" name="Linie Linie" descr="Linie Linie"/>
            <p:cNvPicPr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6200000">
              <a:off x="5787409" y="4709292"/>
              <a:ext cx="264953" cy="101601"/>
            </a:xfrm>
            <a:prstGeom prst="rect">
              <a:avLst/>
            </a:prstGeom>
            <a:effectLst>
              <a:outerShdw blurRad="355600" rotWithShape="0">
                <a:srgbClr val="000000">
                  <a:alpha val="75000"/>
                </a:srgbClr>
              </a:outerShdw>
            </a:effectLst>
          </p:spPr>
        </p:pic>
        <p:grpSp>
          <p:nvGrpSpPr>
            <p:cNvPr id="908" name="Raute-Schild"/>
            <p:cNvGrpSpPr/>
            <p:nvPr/>
          </p:nvGrpSpPr>
          <p:grpSpPr>
            <a:xfrm>
              <a:off x="5610243" y="4747392"/>
              <a:ext cx="666714" cy="666787"/>
              <a:chOff x="0" y="0"/>
              <a:chExt cx="666713" cy="666786"/>
            </a:xfrm>
          </p:grpSpPr>
          <p:sp>
            <p:nvSpPr>
              <p:cNvPr id="907" name="Raute-Schild"/>
              <p:cNvSpPr/>
              <p:nvPr/>
            </p:nvSpPr>
            <p:spPr>
              <a:xfrm>
                <a:off x="19050" y="19049"/>
                <a:ext cx="628614" cy="6286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5" h="21600" extrusionOk="0">
                    <a:moveTo>
                      <a:pt x="10594" y="0"/>
                    </a:moveTo>
                    <a:cubicBezTo>
                      <a:pt x="10025" y="0"/>
                      <a:pt x="9490" y="226"/>
                      <a:pt x="9088" y="636"/>
                    </a:cubicBezTo>
                    <a:lnTo>
                      <a:pt x="623" y="9265"/>
                    </a:lnTo>
                    <a:cubicBezTo>
                      <a:pt x="-207" y="10112"/>
                      <a:pt x="-207" y="11488"/>
                      <a:pt x="623" y="12335"/>
                    </a:cubicBezTo>
                    <a:lnTo>
                      <a:pt x="9088" y="20964"/>
                    </a:lnTo>
                    <a:cubicBezTo>
                      <a:pt x="9490" y="21374"/>
                      <a:pt x="10025" y="21600"/>
                      <a:pt x="10594" y="21600"/>
                    </a:cubicBezTo>
                    <a:cubicBezTo>
                      <a:pt x="11162" y="21600"/>
                      <a:pt x="11696" y="21374"/>
                      <a:pt x="12098" y="20964"/>
                    </a:cubicBezTo>
                    <a:lnTo>
                      <a:pt x="20563" y="12335"/>
                    </a:lnTo>
                    <a:cubicBezTo>
                      <a:pt x="21393" y="11488"/>
                      <a:pt x="21393" y="10112"/>
                      <a:pt x="20563" y="9265"/>
                    </a:cubicBezTo>
                    <a:lnTo>
                      <a:pt x="12098" y="636"/>
                    </a:lnTo>
                    <a:cubicBezTo>
                      <a:pt x="11696" y="226"/>
                      <a:pt x="11162" y="0"/>
                      <a:pt x="10594" y="0"/>
                    </a:cubicBezTo>
                    <a:close/>
                    <a:moveTo>
                      <a:pt x="10594" y="754"/>
                    </a:moveTo>
                    <a:cubicBezTo>
                      <a:pt x="10965" y="754"/>
                      <a:pt x="11314" y="902"/>
                      <a:pt x="11576" y="1170"/>
                    </a:cubicBezTo>
                    <a:lnTo>
                      <a:pt x="20041" y="9798"/>
                    </a:lnTo>
                    <a:cubicBezTo>
                      <a:pt x="20582" y="10350"/>
                      <a:pt x="20582" y="11248"/>
                      <a:pt x="20041" y="11800"/>
                    </a:cubicBezTo>
                    <a:lnTo>
                      <a:pt x="11576" y="20430"/>
                    </a:lnTo>
                    <a:cubicBezTo>
                      <a:pt x="11314" y="20698"/>
                      <a:pt x="10965" y="20846"/>
                      <a:pt x="10594" y="20846"/>
                    </a:cubicBezTo>
                    <a:cubicBezTo>
                      <a:pt x="10223" y="20846"/>
                      <a:pt x="9874" y="20698"/>
                      <a:pt x="9612" y="20430"/>
                    </a:cubicBezTo>
                    <a:lnTo>
                      <a:pt x="1147" y="11800"/>
                    </a:lnTo>
                    <a:cubicBezTo>
                      <a:pt x="885" y="11533"/>
                      <a:pt x="741" y="11177"/>
                      <a:pt x="741" y="10799"/>
                    </a:cubicBezTo>
                    <a:cubicBezTo>
                      <a:pt x="741" y="10421"/>
                      <a:pt x="885" y="10065"/>
                      <a:pt x="1147" y="9798"/>
                    </a:cubicBezTo>
                    <a:lnTo>
                      <a:pt x="9612" y="1170"/>
                    </a:lnTo>
                    <a:cubicBezTo>
                      <a:pt x="9874" y="902"/>
                      <a:pt x="10223" y="754"/>
                      <a:pt x="10594" y="754"/>
                    </a:cubicBezTo>
                    <a:close/>
                    <a:moveTo>
                      <a:pt x="10594" y="1382"/>
                    </a:moveTo>
                    <a:cubicBezTo>
                      <a:pt x="10387" y="1382"/>
                      <a:pt x="10193" y="1463"/>
                      <a:pt x="10047" y="1612"/>
                    </a:cubicBezTo>
                    <a:lnTo>
                      <a:pt x="1582" y="10242"/>
                    </a:lnTo>
                    <a:cubicBezTo>
                      <a:pt x="1281" y="10549"/>
                      <a:pt x="1281" y="11049"/>
                      <a:pt x="1582" y="11357"/>
                    </a:cubicBezTo>
                    <a:lnTo>
                      <a:pt x="10047" y="19986"/>
                    </a:lnTo>
                    <a:cubicBezTo>
                      <a:pt x="10193" y="20135"/>
                      <a:pt x="10387" y="20218"/>
                      <a:pt x="10594" y="20218"/>
                    </a:cubicBezTo>
                    <a:cubicBezTo>
                      <a:pt x="10800" y="20218"/>
                      <a:pt x="10995" y="20135"/>
                      <a:pt x="11141" y="19986"/>
                    </a:cubicBezTo>
                    <a:lnTo>
                      <a:pt x="19605" y="11357"/>
                    </a:lnTo>
                    <a:cubicBezTo>
                      <a:pt x="19907" y="11049"/>
                      <a:pt x="19907" y="10549"/>
                      <a:pt x="19605" y="10242"/>
                    </a:cubicBezTo>
                    <a:lnTo>
                      <a:pt x="11141" y="1612"/>
                    </a:lnTo>
                    <a:cubicBezTo>
                      <a:pt x="10995" y="1463"/>
                      <a:pt x="10800" y="1382"/>
                      <a:pt x="10594" y="13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pic>
            <p:nvPicPr>
              <p:cNvPr id="906" name="Raute-Schild Raute-Schild" descr="Raute-Schild Raute-Schild"/>
              <p:cNvPicPr>
                <a:picLocks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0" y="-1"/>
                <a:ext cx="666714" cy="666788"/>
              </a:xfrm>
              <a:prstGeom prst="rect">
                <a:avLst/>
              </a:prstGeom>
              <a:effectLst/>
            </p:spPr>
          </p:pic>
        </p:grpSp>
        <p:pic>
          <p:nvPicPr>
            <p:cNvPr id="909" name="Linie Linie" descr="Linie Linie"/>
            <p:cNvPicPr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0800000">
              <a:off x="6205685" y="5029269"/>
              <a:ext cx="1547933" cy="101601"/>
            </a:xfrm>
            <a:prstGeom prst="rect">
              <a:avLst/>
            </a:prstGeom>
            <a:effectLst>
              <a:outerShdw blurRad="355600" rotWithShape="0">
                <a:srgbClr val="000000">
                  <a:alpha val="75000"/>
                </a:srgbClr>
              </a:outerShdw>
            </a:effectLst>
          </p:spPr>
        </p:pic>
        <p:pic>
          <p:nvPicPr>
            <p:cNvPr id="910" name="Linie Linie" descr="Linie Linie"/>
            <p:cNvPicPr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5400000">
              <a:off x="7412749" y="4691052"/>
              <a:ext cx="579635" cy="377634"/>
            </a:xfrm>
            <a:prstGeom prst="rect">
              <a:avLst/>
            </a:prstGeom>
            <a:effectLst>
              <a:outerShdw blurRad="355600" rotWithShape="0">
                <a:srgbClr val="000000">
                  <a:alpha val="75000"/>
                </a:srgbClr>
              </a:outerShdw>
            </a:effectLst>
          </p:spPr>
        </p:pic>
        <p:pic>
          <p:nvPicPr>
            <p:cNvPr id="911" name="Linie Linie" descr="Linie Linie"/>
            <p:cNvPicPr>
              <a:picLocks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16200000">
              <a:off x="5675034" y="5390676"/>
              <a:ext cx="515103" cy="377635"/>
            </a:xfrm>
            <a:prstGeom prst="rect">
              <a:avLst/>
            </a:prstGeom>
            <a:effectLst>
              <a:outerShdw blurRad="355600" rotWithShape="0">
                <a:srgbClr val="000000">
                  <a:alpha val="75000"/>
                </a:srgbClr>
              </a:outerShdw>
            </a:effectLst>
          </p:spPr>
        </p:pic>
        <p:sp>
          <p:nvSpPr>
            <p:cNvPr id="912" name="EnergiePlan"/>
            <p:cNvSpPr/>
            <p:nvPr/>
          </p:nvSpPr>
          <p:spPr>
            <a:xfrm>
              <a:off x="4533712" y="5886343"/>
              <a:ext cx="2797747" cy="852826"/>
            </a:xfrm>
            <a:prstGeom prst="roundRect">
              <a:avLst>
                <a:gd name="adj" fmla="val 22338"/>
              </a:avLst>
            </a:prstGeom>
            <a:solidFill>
              <a:schemeClr val="accent6">
                <a:satOff val="-3457"/>
                <a:lumOff val="26078"/>
              </a:schemeClr>
            </a:solidFill>
            <a:ln w="6350">
              <a:solidFill>
                <a:schemeClr val="accent1"/>
              </a:solidFill>
              <a:miter/>
            </a:ln>
            <a:effectLst>
              <a:outerShdw blurRad="63500" dist="19050" dir="5400000" rotWithShape="0">
                <a:srgbClr val="000000">
                  <a:alpha val="63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 anchor="ctr"/>
            <a:lstStyle>
              <a:lvl1pPr algn="ctr">
                <a:defRPr sz="3000">
                  <a:solidFill>
                    <a:srgbClr val="FFFFFF"/>
                  </a:solidFill>
                </a:defRPr>
              </a:lvl1pPr>
            </a:lstStyle>
            <a:p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EnergiePlan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9" name="Parallelogramm 38">
            <a:extLst>
              <a:ext uri="{FF2B5EF4-FFF2-40B4-BE49-F238E27FC236}">
                <a16:creationId xmlns:a16="http://schemas.microsoft.com/office/drawing/2014/main" id="{D0E3F228-9759-1F44-9F0B-550A45BA5C42}"/>
              </a:ext>
            </a:extLst>
          </p:cNvPr>
          <p:cNvSpPr/>
          <p:nvPr/>
        </p:nvSpPr>
        <p:spPr>
          <a:xfrm>
            <a:off x="319337" y="6381689"/>
            <a:ext cx="6418920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40" name="Die 6P der Positionierung">
            <a:extLst>
              <a:ext uri="{FF2B5EF4-FFF2-40B4-BE49-F238E27FC236}">
                <a16:creationId xmlns:a16="http://schemas.microsoft.com/office/drawing/2014/main" id="{AE4061FC-0862-DA43-BDEB-F0818FB0C5AD}"/>
              </a:ext>
            </a:extLst>
          </p:cNvPr>
          <p:cNvSpPr txBox="1"/>
          <p:nvPr/>
        </p:nvSpPr>
        <p:spPr>
          <a:xfrm>
            <a:off x="645702" y="6444357"/>
            <a:ext cx="7251993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sz="36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Der Innovations-Prozess (nach UE) (</a:t>
            </a:r>
            <a:r>
              <a:rPr lang="de-DE" sz="20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InnovationsEnergie</a:t>
            </a:r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Welche Idee hast Du Dir überlegt? (Aufwand / Nutzen)"/>
          <p:cNvSpPr txBox="1"/>
          <p:nvPr/>
        </p:nvSpPr>
        <p:spPr>
          <a:xfrm>
            <a:off x="1852411" y="1188893"/>
            <a:ext cx="8009562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6100" i="1"/>
            </a:pPr>
            <a:r>
              <a:rPr sz="4400" dirty="0" err="1"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sz="4400" dirty="0">
                <a:latin typeface="Calibri" panose="020F0502020204030204" pitchFamily="34" charset="0"/>
                <a:cs typeface="Calibri" panose="020F0502020204030204" pitchFamily="34" charset="0"/>
              </a:rPr>
              <a:t> Idee hast Du Dir </a:t>
            </a:r>
            <a:r>
              <a:rPr sz="4400" dirty="0" err="1">
                <a:latin typeface="Calibri" panose="020F0502020204030204" pitchFamily="34" charset="0"/>
                <a:cs typeface="Calibri" panose="020F0502020204030204" pitchFamily="34" charset="0"/>
              </a:rPr>
              <a:t>überlegt</a:t>
            </a:r>
            <a:r>
              <a:rPr sz="4400" dirty="0"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de-DE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 sz="6100" i="1"/>
            </a:pPr>
            <a:r>
              <a:rPr sz="44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sz="4400" dirty="0" err="1">
                <a:latin typeface="Calibri" panose="020F0502020204030204" pitchFamily="34" charset="0"/>
                <a:cs typeface="Calibri" panose="020F0502020204030204" pitchFamily="34" charset="0"/>
              </a:rPr>
              <a:t>Aufwand</a:t>
            </a:r>
            <a:r>
              <a:rPr sz="4400"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sz="4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sz="44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918" name="Münzen"/>
          <p:cNvSpPr/>
          <p:nvPr/>
        </p:nvSpPr>
        <p:spPr>
          <a:xfrm>
            <a:off x="4680844" y="3025322"/>
            <a:ext cx="2068312" cy="20745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949" y="0"/>
                  <a:pt x="5266" y="392"/>
                  <a:pt x="3255" y="1111"/>
                </a:cubicBezTo>
                <a:cubicBezTo>
                  <a:pt x="1360" y="1787"/>
                  <a:pt x="273" y="2685"/>
                  <a:pt x="273" y="3572"/>
                </a:cubicBezTo>
                <a:cubicBezTo>
                  <a:pt x="273" y="4460"/>
                  <a:pt x="1360" y="5360"/>
                  <a:pt x="3255" y="6035"/>
                </a:cubicBezTo>
                <a:cubicBezTo>
                  <a:pt x="5266" y="6749"/>
                  <a:pt x="7949" y="7147"/>
                  <a:pt x="10801" y="7147"/>
                </a:cubicBezTo>
                <a:cubicBezTo>
                  <a:pt x="13652" y="7147"/>
                  <a:pt x="16334" y="6754"/>
                  <a:pt x="18345" y="6035"/>
                </a:cubicBezTo>
                <a:cubicBezTo>
                  <a:pt x="20240" y="5360"/>
                  <a:pt x="21327" y="4460"/>
                  <a:pt x="21327" y="3572"/>
                </a:cubicBezTo>
                <a:cubicBezTo>
                  <a:pt x="21327" y="2685"/>
                  <a:pt x="20240" y="1787"/>
                  <a:pt x="18345" y="1111"/>
                </a:cubicBezTo>
                <a:cubicBezTo>
                  <a:pt x="16334" y="398"/>
                  <a:pt x="13652" y="0"/>
                  <a:pt x="10801" y="0"/>
                </a:cubicBezTo>
                <a:close/>
                <a:moveTo>
                  <a:pt x="12" y="4505"/>
                </a:moveTo>
                <a:lnTo>
                  <a:pt x="12" y="5914"/>
                </a:lnTo>
                <a:cubicBezTo>
                  <a:pt x="12" y="8033"/>
                  <a:pt x="4846" y="9754"/>
                  <a:pt x="10811" y="9754"/>
                </a:cubicBezTo>
                <a:cubicBezTo>
                  <a:pt x="16776" y="9754"/>
                  <a:pt x="21600" y="8039"/>
                  <a:pt x="21600" y="5914"/>
                </a:cubicBezTo>
                <a:lnTo>
                  <a:pt x="21600" y="4505"/>
                </a:lnTo>
                <a:cubicBezTo>
                  <a:pt x="21136" y="5284"/>
                  <a:pt x="20088" y="5991"/>
                  <a:pt x="18531" y="6541"/>
                </a:cubicBezTo>
                <a:cubicBezTo>
                  <a:pt x="16460" y="7276"/>
                  <a:pt x="13718" y="7679"/>
                  <a:pt x="10806" y="7679"/>
                </a:cubicBezTo>
                <a:cubicBezTo>
                  <a:pt x="7894" y="7679"/>
                  <a:pt x="5146" y="7276"/>
                  <a:pt x="3081" y="6541"/>
                </a:cubicBezTo>
                <a:cubicBezTo>
                  <a:pt x="1524" y="5985"/>
                  <a:pt x="476" y="5284"/>
                  <a:pt x="12" y="4505"/>
                </a:cubicBezTo>
                <a:close/>
                <a:moveTo>
                  <a:pt x="0" y="7320"/>
                </a:moveTo>
                <a:lnTo>
                  <a:pt x="0" y="8284"/>
                </a:lnTo>
                <a:cubicBezTo>
                  <a:pt x="0" y="10402"/>
                  <a:pt x="4836" y="12123"/>
                  <a:pt x="10801" y="12123"/>
                </a:cubicBezTo>
                <a:cubicBezTo>
                  <a:pt x="16766" y="12123"/>
                  <a:pt x="21600" y="10408"/>
                  <a:pt x="21600" y="8284"/>
                </a:cubicBezTo>
                <a:lnTo>
                  <a:pt x="21600" y="7320"/>
                </a:lnTo>
                <a:cubicBezTo>
                  <a:pt x="21458" y="7495"/>
                  <a:pt x="21295" y="7664"/>
                  <a:pt x="21098" y="7827"/>
                </a:cubicBezTo>
                <a:cubicBezTo>
                  <a:pt x="20508" y="8329"/>
                  <a:pt x="19672" y="8769"/>
                  <a:pt x="18618" y="9145"/>
                </a:cubicBezTo>
                <a:cubicBezTo>
                  <a:pt x="16520" y="9891"/>
                  <a:pt x="13745" y="10299"/>
                  <a:pt x="10801" y="10299"/>
                </a:cubicBezTo>
                <a:cubicBezTo>
                  <a:pt x="7856" y="10299"/>
                  <a:pt x="5080" y="9891"/>
                  <a:pt x="2982" y="9145"/>
                </a:cubicBezTo>
                <a:cubicBezTo>
                  <a:pt x="1928" y="8769"/>
                  <a:pt x="1099" y="8329"/>
                  <a:pt x="504" y="7827"/>
                </a:cubicBezTo>
                <a:cubicBezTo>
                  <a:pt x="307" y="7664"/>
                  <a:pt x="142" y="7495"/>
                  <a:pt x="0" y="7320"/>
                </a:cubicBezTo>
                <a:close/>
                <a:moveTo>
                  <a:pt x="0" y="9689"/>
                </a:moveTo>
                <a:lnTo>
                  <a:pt x="0" y="10653"/>
                </a:lnTo>
                <a:cubicBezTo>
                  <a:pt x="0" y="12771"/>
                  <a:pt x="4836" y="14492"/>
                  <a:pt x="10801" y="14492"/>
                </a:cubicBezTo>
                <a:cubicBezTo>
                  <a:pt x="16766" y="14492"/>
                  <a:pt x="21600" y="12777"/>
                  <a:pt x="21600" y="10653"/>
                </a:cubicBezTo>
                <a:lnTo>
                  <a:pt x="21600" y="9689"/>
                </a:lnTo>
                <a:cubicBezTo>
                  <a:pt x="21458" y="9864"/>
                  <a:pt x="21295" y="10033"/>
                  <a:pt x="21098" y="10197"/>
                </a:cubicBezTo>
                <a:cubicBezTo>
                  <a:pt x="20508" y="10698"/>
                  <a:pt x="19672" y="11138"/>
                  <a:pt x="18618" y="11514"/>
                </a:cubicBezTo>
                <a:cubicBezTo>
                  <a:pt x="16520" y="12260"/>
                  <a:pt x="13745" y="12668"/>
                  <a:pt x="10801" y="12668"/>
                </a:cubicBezTo>
                <a:cubicBezTo>
                  <a:pt x="7856" y="12668"/>
                  <a:pt x="5080" y="12260"/>
                  <a:pt x="2982" y="11514"/>
                </a:cubicBezTo>
                <a:cubicBezTo>
                  <a:pt x="1928" y="11138"/>
                  <a:pt x="1099" y="10698"/>
                  <a:pt x="504" y="10197"/>
                </a:cubicBezTo>
                <a:cubicBezTo>
                  <a:pt x="307" y="10033"/>
                  <a:pt x="142" y="9864"/>
                  <a:pt x="0" y="9689"/>
                </a:cubicBezTo>
                <a:close/>
                <a:moveTo>
                  <a:pt x="0" y="12059"/>
                </a:moveTo>
                <a:lnTo>
                  <a:pt x="0" y="13022"/>
                </a:lnTo>
                <a:cubicBezTo>
                  <a:pt x="0" y="15141"/>
                  <a:pt x="4836" y="16862"/>
                  <a:pt x="10801" y="16862"/>
                </a:cubicBezTo>
                <a:cubicBezTo>
                  <a:pt x="16766" y="16862"/>
                  <a:pt x="21600" y="15146"/>
                  <a:pt x="21600" y="13022"/>
                </a:cubicBezTo>
                <a:lnTo>
                  <a:pt x="21600" y="12059"/>
                </a:lnTo>
                <a:cubicBezTo>
                  <a:pt x="21458" y="12233"/>
                  <a:pt x="21295" y="12402"/>
                  <a:pt x="21098" y="12566"/>
                </a:cubicBezTo>
                <a:cubicBezTo>
                  <a:pt x="20508" y="13067"/>
                  <a:pt x="19672" y="13507"/>
                  <a:pt x="18618" y="13883"/>
                </a:cubicBezTo>
                <a:cubicBezTo>
                  <a:pt x="16520" y="14629"/>
                  <a:pt x="13745" y="15037"/>
                  <a:pt x="10801" y="15037"/>
                </a:cubicBezTo>
                <a:cubicBezTo>
                  <a:pt x="7856" y="15037"/>
                  <a:pt x="5080" y="14629"/>
                  <a:pt x="2982" y="13883"/>
                </a:cubicBezTo>
                <a:cubicBezTo>
                  <a:pt x="1928" y="13507"/>
                  <a:pt x="1099" y="13067"/>
                  <a:pt x="504" y="12566"/>
                </a:cubicBezTo>
                <a:cubicBezTo>
                  <a:pt x="307" y="12402"/>
                  <a:pt x="142" y="12233"/>
                  <a:pt x="0" y="12059"/>
                </a:cubicBezTo>
                <a:close/>
                <a:moveTo>
                  <a:pt x="0" y="14428"/>
                </a:moveTo>
                <a:lnTo>
                  <a:pt x="0" y="15391"/>
                </a:lnTo>
                <a:cubicBezTo>
                  <a:pt x="0" y="17510"/>
                  <a:pt x="4836" y="19231"/>
                  <a:pt x="10801" y="19231"/>
                </a:cubicBezTo>
                <a:cubicBezTo>
                  <a:pt x="16766" y="19231"/>
                  <a:pt x="21600" y="17515"/>
                  <a:pt x="21600" y="15391"/>
                </a:cubicBezTo>
                <a:lnTo>
                  <a:pt x="21600" y="14428"/>
                </a:lnTo>
                <a:cubicBezTo>
                  <a:pt x="21458" y="14602"/>
                  <a:pt x="21295" y="14772"/>
                  <a:pt x="21098" y="14935"/>
                </a:cubicBezTo>
                <a:cubicBezTo>
                  <a:pt x="20508" y="15436"/>
                  <a:pt x="19672" y="15877"/>
                  <a:pt x="18618" y="16252"/>
                </a:cubicBezTo>
                <a:cubicBezTo>
                  <a:pt x="16520" y="16998"/>
                  <a:pt x="13745" y="17406"/>
                  <a:pt x="10801" y="17406"/>
                </a:cubicBezTo>
                <a:cubicBezTo>
                  <a:pt x="7856" y="17406"/>
                  <a:pt x="5080" y="16998"/>
                  <a:pt x="2982" y="16252"/>
                </a:cubicBezTo>
                <a:cubicBezTo>
                  <a:pt x="1928" y="15877"/>
                  <a:pt x="1099" y="15436"/>
                  <a:pt x="504" y="14935"/>
                </a:cubicBezTo>
                <a:cubicBezTo>
                  <a:pt x="307" y="14772"/>
                  <a:pt x="142" y="14602"/>
                  <a:pt x="0" y="14428"/>
                </a:cubicBezTo>
                <a:close/>
                <a:moveTo>
                  <a:pt x="0" y="16797"/>
                </a:moveTo>
                <a:lnTo>
                  <a:pt x="0" y="17760"/>
                </a:lnTo>
                <a:cubicBezTo>
                  <a:pt x="0" y="19879"/>
                  <a:pt x="4836" y="21600"/>
                  <a:pt x="10801" y="21600"/>
                </a:cubicBezTo>
                <a:cubicBezTo>
                  <a:pt x="16766" y="21600"/>
                  <a:pt x="21600" y="19879"/>
                  <a:pt x="21600" y="17760"/>
                </a:cubicBezTo>
                <a:lnTo>
                  <a:pt x="21600" y="16797"/>
                </a:lnTo>
                <a:cubicBezTo>
                  <a:pt x="21458" y="16971"/>
                  <a:pt x="21295" y="17141"/>
                  <a:pt x="21098" y="17304"/>
                </a:cubicBezTo>
                <a:cubicBezTo>
                  <a:pt x="20508" y="17805"/>
                  <a:pt x="19672" y="18246"/>
                  <a:pt x="18618" y="18622"/>
                </a:cubicBezTo>
                <a:cubicBezTo>
                  <a:pt x="16520" y="19368"/>
                  <a:pt x="13745" y="19775"/>
                  <a:pt x="10801" y="19775"/>
                </a:cubicBezTo>
                <a:cubicBezTo>
                  <a:pt x="7856" y="19775"/>
                  <a:pt x="5080" y="19368"/>
                  <a:pt x="2982" y="18622"/>
                </a:cubicBezTo>
                <a:cubicBezTo>
                  <a:pt x="1928" y="18246"/>
                  <a:pt x="1099" y="17805"/>
                  <a:pt x="504" y="17304"/>
                </a:cubicBezTo>
                <a:cubicBezTo>
                  <a:pt x="307" y="17141"/>
                  <a:pt x="142" y="16971"/>
                  <a:pt x="0" y="16797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9" name="Der…"/>
          <p:cNvSpPr txBox="1"/>
          <p:nvPr/>
        </p:nvSpPr>
        <p:spPr>
          <a:xfrm>
            <a:off x="4125944" y="5204554"/>
            <a:ext cx="3178111" cy="14157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4300" i="1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Der </a:t>
            </a:r>
          </a:p>
          <a:p>
            <a:pPr algn="ctr">
              <a:defRPr sz="4300" i="1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Ideenspeicher</a:t>
            </a:r>
          </a:p>
        </p:txBody>
      </p:sp>
      <p:sp>
        <p:nvSpPr>
          <p:cNvPr id="920" name="Welche Chance hast Du?"/>
          <p:cNvSpPr txBox="1"/>
          <p:nvPr/>
        </p:nvSpPr>
        <p:spPr>
          <a:xfrm>
            <a:off x="2992948" y="237674"/>
            <a:ext cx="5728489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100" i="1"/>
            </a:lvl1pPr>
          </a:lstStyle>
          <a:p>
            <a:pPr algn="ctr"/>
            <a:r>
              <a:rPr sz="4400" dirty="0" err="1"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sz="4400" dirty="0">
                <a:latin typeface="Calibri" panose="020F0502020204030204" pitchFamily="34" charset="0"/>
                <a:cs typeface="Calibri" panose="020F0502020204030204" pitchFamily="34" charset="0"/>
              </a:rPr>
              <a:t> Chance hast Du?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Stamm-Kunden"/>
          <p:cNvSpPr txBox="1"/>
          <p:nvPr/>
        </p:nvSpPr>
        <p:spPr>
          <a:xfrm>
            <a:off x="1478678" y="2884235"/>
            <a:ext cx="6791281" cy="1089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lnSpc>
                <a:spcPct val="90000"/>
              </a:lnSpc>
              <a:defRPr sz="7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b="1" dirty="0">
                <a:latin typeface="Calibri" panose="020F0502020204030204" pitchFamily="34" charset="0"/>
                <a:cs typeface="Calibri" panose="020F0502020204030204" pitchFamily="34" charset="0"/>
              </a:rPr>
              <a:t>STAMM-</a:t>
            </a:r>
            <a:r>
              <a:rPr lang="de-DE" b="1" i="1" dirty="0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KUNDEN</a:t>
            </a:r>
          </a:p>
        </p:txBody>
      </p:sp>
      <p:sp>
        <p:nvSpPr>
          <p:cNvPr id="929" name="„Erfolgreich in der Krise“ - Modul 8"/>
          <p:cNvSpPr txBox="1"/>
          <p:nvPr/>
        </p:nvSpPr>
        <p:spPr>
          <a:xfrm>
            <a:off x="618707" y="6063367"/>
            <a:ext cx="7331676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Erfolgreich</a:t>
            </a:r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der </a:t>
            </a:r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Krise</a:t>
            </a:r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 - Modul 8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Rectangle 4"/>
          <p:cNvSpPr txBox="1"/>
          <p:nvPr/>
        </p:nvSpPr>
        <p:spPr>
          <a:xfrm>
            <a:off x="1853971" y="3441002"/>
            <a:ext cx="4650845" cy="586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77800" indent="-177800" algn="r">
              <a:spcBef>
                <a:spcPts val="1200"/>
              </a:spcBef>
              <a:defRPr sz="3200" b="1" i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Jeder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u="sng" dirty="0" err="1">
                <a:latin typeface="Calibri" panose="020F0502020204030204" pitchFamily="34" charset="0"/>
                <a:cs typeface="Calibri" panose="020F0502020204030204" pitchFamily="34" charset="0"/>
              </a:rPr>
              <a:t>jetzt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Verkäufer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935" name="Textfeld 1"/>
          <p:cNvSpPr txBox="1"/>
          <p:nvPr/>
        </p:nvSpPr>
        <p:spPr>
          <a:xfrm>
            <a:off x="4367534" y="1077373"/>
            <a:ext cx="1296146" cy="1818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9600">
                <a:solidFill>
                  <a:srgbClr val="BFBFBF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1</a:t>
            </a:r>
          </a:p>
        </p:txBody>
      </p:sp>
      <p:sp>
        <p:nvSpPr>
          <p:cNvPr id="936" name="Textfeld 8"/>
          <p:cNvSpPr txBox="1"/>
          <p:nvPr/>
        </p:nvSpPr>
        <p:spPr>
          <a:xfrm>
            <a:off x="1373944" y="2995549"/>
            <a:ext cx="1296145" cy="1818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9600">
                <a:solidFill>
                  <a:srgbClr val="BFBFBF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2</a:t>
            </a:r>
          </a:p>
        </p:txBody>
      </p:sp>
      <p:sp>
        <p:nvSpPr>
          <p:cNvPr id="938" name="Textfeld 8"/>
          <p:cNvSpPr txBox="1"/>
          <p:nvPr/>
        </p:nvSpPr>
        <p:spPr>
          <a:xfrm>
            <a:off x="5962055" y="4671154"/>
            <a:ext cx="1296145" cy="1818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9600">
                <a:solidFill>
                  <a:srgbClr val="BFBFBF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t>3</a:t>
            </a:r>
          </a:p>
        </p:txBody>
      </p:sp>
      <p:sp>
        <p:nvSpPr>
          <p:cNvPr id="939" name="Rectangle 4"/>
          <p:cNvSpPr txBox="1"/>
          <p:nvPr/>
        </p:nvSpPr>
        <p:spPr>
          <a:xfrm>
            <a:off x="2614116" y="4342341"/>
            <a:ext cx="6963768" cy="20177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pPr marL="149351" lvl="1" indent="618743" algn="r" defTabSz="768095">
              <a:spcBef>
                <a:spcPts val="1000"/>
              </a:spcBef>
              <a:buFont typeface="Times Roman"/>
              <a:defRPr sz="2688" b="1" i="1">
                <a:solidFill>
                  <a:srgbClr val="60606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Kompetenz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sind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entscheiden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b="0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br>
              <a:rPr lang="de-DE" b="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auch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in der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Krise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7E0EEBCA-277F-E04E-8FF6-08C0B1107313}"/>
              </a:ext>
            </a:extLst>
          </p:cNvPr>
          <p:cNvSpPr txBox="1">
            <a:spLocks/>
          </p:cNvSpPr>
          <p:nvPr/>
        </p:nvSpPr>
        <p:spPr>
          <a:xfrm>
            <a:off x="3237366" y="1887158"/>
            <a:ext cx="5895748" cy="2017712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34439" marR="0" indent="-320039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161798" lvl="1" indent="670306" algn="r" defTabSz="832104" hangingPunct="1">
              <a:buSzTx/>
              <a:buFont typeface="Arial"/>
              <a:buNone/>
              <a:defRPr sz="2912" b="1" i="1">
                <a:solidFill>
                  <a:srgbClr val="606060"/>
                </a:solidFill>
              </a:defRPr>
            </a:pPr>
            <a:r>
              <a:rPr lang="de-DE" sz="2912" b="1" i="1" dirty="0">
                <a:solidFill>
                  <a:srgbClr val="606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Verkaufen </a:t>
            </a:r>
            <a:r>
              <a:rPr lang="de-DE" sz="2912" i="1" dirty="0">
                <a:solidFill>
                  <a:srgbClr val="606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wird zu einem</a:t>
            </a:r>
            <a:r>
              <a:rPr lang="de-DE" sz="2912" b="1" i="1" dirty="0">
                <a:solidFill>
                  <a:srgbClr val="606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de-DE" sz="2912" b="1" i="1" dirty="0">
                <a:solidFill>
                  <a:srgbClr val="606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2912" b="1" i="1" dirty="0">
                <a:solidFill>
                  <a:srgbClr val="606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„sich kümmern“ </a:t>
            </a:r>
            <a:r>
              <a:rPr lang="de-DE" sz="2912" i="1" dirty="0">
                <a:solidFill>
                  <a:srgbClr val="606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 den</a:t>
            </a:r>
            <a:r>
              <a:rPr lang="de-DE" sz="2912" b="1" i="1" dirty="0">
                <a:solidFill>
                  <a:srgbClr val="606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Kunden.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03DDA9D-6F9A-7844-AF4E-E9249E389F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Prinzipien:</a:t>
            </a:r>
          </a:p>
          <a:p>
            <a:endParaRPr lang="de-DE"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10" presetClass="entr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9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4" grpId="3" animBg="1" advAuto="0"/>
      <p:bldP spid="935" grpId="1" animBg="1" advAuto="0"/>
      <p:bldP spid="936" grpId="2" animBg="1" advAuto="0"/>
      <p:bldP spid="938" grpId="5" animBg="1" advAuto="0"/>
      <p:bldP spid="939" grpId="6" build="p" animBg="1" advAuto="0"/>
      <p:bldP spid="9" grpId="0" build="p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1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970231"/>
            <a:ext cx="12192001" cy="491753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4348153-43B6-2648-9F57-279215D5A0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Stammkunden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ingebuchteter Richtungspfeil 40">
            <a:extLst>
              <a:ext uri="{FF2B5EF4-FFF2-40B4-BE49-F238E27FC236}">
                <a16:creationId xmlns:a16="http://schemas.microsoft.com/office/drawing/2014/main" id="{E418F3E0-7B81-0C4D-9F6C-C0B060FCD518}"/>
              </a:ext>
            </a:extLst>
          </p:cNvPr>
          <p:cNvSpPr/>
          <p:nvPr/>
        </p:nvSpPr>
        <p:spPr>
          <a:xfrm rot="10800000">
            <a:off x="9713452" y="1212192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2" name="Eingebuchteter Richtungspfeil 41">
            <a:extLst>
              <a:ext uri="{FF2B5EF4-FFF2-40B4-BE49-F238E27FC236}">
                <a16:creationId xmlns:a16="http://schemas.microsoft.com/office/drawing/2014/main" id="{7394332D-F63A-8840-9E7F-D58D31926303}"/>
              </a:ext>
            </a:extLst>
          </p:cNvPr>
          <p:cNvSpPr/>
          <p:nvPr/>
        </p:nvSpPr>
        <p:spPr>
          <a:xfrm>
            <a:off x="159422" y="1212191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3" name="UE_Grafik_NEU14-1.pdf">
            <a:extLst>
              <a:ext uri="{FF2B5EF4-FFF2-40B4-BE49-F238E27FC236}">
                <a16:creationId xmlns:a16="http://schemas.microsoft.com/office/drawing/2014/main" id="{29559D0F-7074-D04F-B6CF-BDA76A1A6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6380" y="1747425"/>
            <a:ext cx="3659241" cy="3659241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VERÄNDERUNG">
            <a:extLst>
              <a:ext uri="{FF2B5EF4-FFF2-40B4-BE49-F238E27FC236}">
                <a16:creationId xmlns:a16="http://schemas.microsoft.com/office/drawing/2014/main" id="{C4033DD0-BC01-C548-A356-93B9919D9746}"/>
              </a:ext>
            </a:extLst>
          </p:cNvPr>
          <p:cNvSpPr txBox="1"/>
          <p:nvPr/>
        </p:nvSpPr>
        <p:spPr>
          <a:xfrm>
            <a:off x="492987" y="1468909"/>
            <a:ext cx="1240081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200" b="1" i="0" spc="1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VERÄNDERUNG</a:t>
            </a: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B9BE0727-03D5-3444-9B1B-35CE9AC14FD1}"/>
              </a:ext>
            </a:extLst>
          </p:cNvPr>
          <p:cNvSpPr/>
          <p:nvPr/>
        </p:nvSpPr>
        <p:spPr>
          <a:xfrm>
            <a:off x="899535" y="2130448"/>
            <a:ext cx="122509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1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ALLES BLEIBT ANDERS</a:t>
            </a:r>
            <a:endParaRPr lang="de-DE" sz="1200" b="1" i="1" dirty="0"/>
          </a:p>
        </p:txBody>
      </p:sp>
      <p:pic>
        <p:nvPicPr>
          <p:cNvPr id="46" name="Grafik 45">
            <a:extLst>
              <a:ext uri="{FF2B5EF4-FFF2-40B4-BE49-F238E27FC236}">
                <a16:creationId xmlns:a16="http://schemas.microsoft.com/office/drawing/2014/main" id="{7240703C-E3B6-AB43-B6DD-AB37FFF2EB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980596" y="2693481"/>
            <a:ext cx="1158907" cy="677873"/>
          </a:xfrm>
          <a:prstGeom prst="rect">
            <a:avLst/>
          </a:prstGeom>
        </p:spPr>
      </p:pic>
      <p:sp>
        <p:nvSpPr>
          <p:cNvPr id="47" name="Rechteck 46">
            <a:extLst>
              <a:ext uri="{FF2B5EF4-FFF2-40B4-BE49-F238E27FC236}">
                <a16:creationId xmlns:a16="http://schemas.microsoft.com/office/drawing/2014/main" id="{68086AD1-8E0E-2C47-88D4-55D9D1F9FA4B}"/>
              </a:ext>
            </a:extLst>
          </p:cNvPr>
          <p:cNvSpPr/>
          <p:nvPr/>
        </p:nvSpPr>
        <p:spPr>
          <a:xfrm>
            <a:off x="899535" y="3732942"/>
            <a:ext cx="1582613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2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JEDER DENKT ANDERS</a:t>
            </a:r>
            <a:endParaRPr lang="de-DE" sz="1200" b="1" i="1" dirty="0"/>
          </a:p>
        </p:txBody>
      </p:sp>
      <p:pic>
        <p:nvPicPr>
          <p:cNvPr id="48" name="Grafik 47">
            <a:extLst>
              <a:ext uri="{FF2B5EF4-FFF2-40B4-BE49-F238E27FC236}">
                <a16:creationId xmlns:a16="http://schemas.microsoft.com/office/drawing/2014/main" id="{323F5A8B-B90B-374D-B020-E62F1877F1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8" b="6058"/>
          <a:stretch/>
        </p:blipFill>
        <p:spPr>
          <a:xfrm>
            <a:off x="746731" y="4325412"/>
            <a:ext cx="1197632" cy="700524"/>
          </a:xfrm>
          <a:prstGeom prst="rect">
            <a:avLst/>
          </a:prstGeom>
        </p:spPr>
      </p:pic>
      <p:sp>
        <p:nvSpPr>
          <p:cNvPr id="52" name="Rechteck 51">
            <a:extLst>
              <a:ext uri="{FF2B5EF4-FFF2-40B4-BE49-F238E27FC236}">
                <a16:creationId xmlns:a16="http://schemas.microsoft.com/office/drawing/2014/main" id="{BE76536D-5D38-B34D-88DD-7CF92189FE40}"/>
              </a:ext>
            </a:extLst>
          </p:cNvPr>
          <p:cNvSpPr/>
          <p:nvPr/>
        </p:nvSpPr>
        <p:spPr>
          <a:xfrm>
            <a:off x="8402735" y="4682782"/>
            <a:ext cx="135424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DAS OPTIMALE TEAM</a:t>
            </a:r>
            <a:endParaRPr lang="de-DE" sz="1200" b="1" i="1" dirty="0"/>
          </a:p>
        </p:txBody>
      </p:sp>
      <p:pic>
        <p:nvPicPr>
          <p:cNvPr id="53" name="Grafik 52">
            <a:extLst>
              <a:ext uri="{FF2B5EF4-FFF2-40B4-BE49-F238E27FC236}">
                <a16:creationId xmlns:a16="http://schemas.microsoft.com/office/drawing/2014/main" id="{D63AEB35-853A-CB48-AD3D-CE7C380F100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4641" r="5964" b="-1232"/>
          <a:stretch/>
        </p:blipFill>
        <p:spPr>
          <a:xfrm>
            <a:off x="7319672" y="4454400"/>
            <a:ext cx="1173173" cy="930134"/>
          </a:xfrm>
          <a:prstGeom prst="rect">
            <a:avLst/>
          </a:prstGeom>
        </p:spPr>
      </p:pic>
      <p:sp>
        <p:nvSpPr>
          <p:cNvPr id="54" name="Rechteck 53">
            <a:extLst>
              <a:ext uri="{FF2B5EF4-FFF2-40B4-BE49-F238E27FC236}">
                <a16:creationId xmlns:a16="http://schemas.microsoft.com/office/drawing/2014/main" id="{5C865C37-72F0-4445-A9E6-014FFA04C55C}"/>
              </a:ext>
            </a:extLst>
          </p:cNvPr>
          <p:cNvSpPr/>
          <p:nvPr/>
        </p:nvSpPr>
        <p:spPr>
          <a:xfrm>
            <a:off x="7521996" y="5525798"/>
            <a:ext cx="1970414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SOUVERÄN FÜHREN</a:t>
            </a:r>
            <a:endParaRPr lang="de-DE" sz="1200" b="1" i="1" dirty="0"/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D1F20DC4-72E5-8748-9519-12DF381E050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36" t="-22272" r="-392" b="-11701"/>
          <a:stretch/>
        </p:blipFill>
        <p:spPr>
          <a:xfrm>
            <a:off x="6457747" y="5023560"/>
            <a:ext cx="1293772" cy="1139371"/>
          </a:xfrm>
          <a:prstGeom prst="rect">
            <a:avLst/>
          </a:prstGeom>
        </p:spPr>
      </p:pic>
      <p:sp>
        <p:nvSpPr>
          <p:cNvPr id="57" name="VERÄNDERUNG">
            <a:extLst>
              <a:ext uri="{FF2B5EF4-FFF2-40B4-BE49-F238E27FC236}">
                <a16:creationId xmlns:a16="http://schemas.microsoft.com/office/drawing/2014/main" id="{2390723E-E443-3846-8CBA-43534594AAB8}"/>
              </a:ext>
            </a:extLst>
          </p:cNvPr>
          <p:cNvSpPr txBox="1"/>
          <p:nvPr/>
        </p:nvSpPr>
        <p:spPr>
          <a:xfrm>
            <a:off x="7974247" y="4089633"/>
            <a:ext cx="1884919" cy="4257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VERBUNDENHEIT &amp; VERTRAUEN</a:t>
            </a:r>
            <a:endParaRPr sz="1200" b="1" spc="100" dirty="0">
              <a:solidFill>
                <a:srgbClr val="D20A1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VERÄNDERUNG">
            <a:extLst>
              <a:ext uri="{FF2B5EF4-FFF2-40B4-BE49-F238E27FC236}">
                <a16:creationId xmlns:a16="http://schemas.microsoft.com/office/drawing/2014/main" id="{36F8311C-EA87-134B-A621-5A90111C42E9}"/>
              </a:ext>
            </a:extLst>
          </p:cNvPr>
          <p:cNvSpPr txBox="1"/>
          <p:nvPr/>
        </p:nvSpPr>
        <p:spPr>
          <a:xfrm>
            <a:off x="3753797" y="5038314"/>
            <a:ext cx="149015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7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sz="1200" b="1" spc="100" dirty="0">
              <a:solidFill>
                <a:srgbClr val="00774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F7981CC8-2CFE-794E-B12B-602AE9A99038}"/>
              </a:ext>
            </a:extLst>
          </p:cNvPr>
          <p:cNvSpPr/>
          <p:nvPr/>
        </p:nvSpPr>
        <p:spPr>
          <a:xfrm>
            <a:off x="3705557" y="5382492"/>
            <a:ext cx="1040509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6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EINFACH MACHEN</a:t>
            </a:r>
            <a:endParaRPr lang="de-DE" sz="1200" b="1" i="1" dirty="0"/>
          </a:p>
        </p:txBody>
      </p:sp>
      <p:pic>
        <p:nvPicPr>
          <p:cNvPr id="60" name="Grafik 59">
            <a:extLst>
              <a:ext uri="{FF2B5EF4-FFF2-40B4-BE49-F238E27FC236}">
                <a16:creationId xmlns:a16="http://schemas.microsoft.com/office/drawing/2014/main" id="{0F74A9DC-5690-B943-B835-DAE891DCD60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2" t="-7047" r="-1781" b="-29113"/>
          <a:stretch/>
        </p:blipFill>
        <p:spPr>
          <a:xfrm>
            <a:off x="4355156" y="5167836"/>
            <a:ext cx="1196839" cy="1097391"/>
          </a:xfrm>
          <a:prstGeom prst="rect">
            <a:avLst/>
          </a:prstGeom>
        </p:spPr>
      </p:pic>
      <p:sp>
        <p:nvSpPr>
          <p:cNvPr id="61" name="VERÄNDERUNG">
            <a:extLst>
              <a:ext uri="{FF2B5EF4-FFF2-40B4-BE49-F238E27FC236}">
                <a16:creationId xmlns:a16="http://schemas.microsoft.com/office/drawing/2014/main" id="{A085440E-01A1-5541-BA61-95A659699419}"/>
              </a:ext>
            </a:extLst>
          </p:cNvPr>
          <p:cNvSpPr txBox="1"/>
          <p:nvPr/>
        </p:nvSpPr>
        <p:spPr>
          <a:xfrm>
            <a:off x="4903521" y="915439"/>
            <a:ext cx="1142298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63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VERSTÄNDNIS</a:t>
            </a:r>
            <a:endParaRPr sz="1200" b="1" spc="100" dirty="0">
              <a:solidFill>
                <a:srgbClr val="0063A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14691C45-EC63-B144-B714-D4A00D8BDBF5}"/>
              </a:ext>
            </a:extLst>
          </p:cNvPr>
          <p:cNvSpPr/>
          <p:nvPr/>
        </p:nvSpPr>
        <p:spPr>
          <a:xfrm>
            <a:off x="4845249" y="1148130"/>
            <a:ext cx="1330918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7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STEUERUNG LEICHT GEMACHT </a:t>
            </a:r>
          </a:p>
        </p:txBody>
      </p:sp>
      <p:pic>
        <p:nvPicPr>
          <p:cNvPr id="65" name="Grafik 64">
            <a:extLst>
              <a:ext uri="{FF2B5EF4-FFF2-40B4-BE49-F238E27FC236}">
                <a16:creationId xmlns:a16="http://schemas.microsoft.com/office/drawing/2014/main" id="{00A5F284-A5A4-7C4B-8213-F46A731D7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9" t="4189" r="6380" b="-3354"/>
          <a:stretch/>
        </p:blipFill>
        <p:spPr>
          <a:xfrm>
            <a:off x="4019088" y="1548520"/>
            <a:ext cx="1046059" cy="914111"/>
          </a:xfrm>
          <a:prstGeom prst="rect">
            <a:avLst/>
          </a:prstGeom>
        </p:spPr>
      </p:pic>
      <p:sp>
        <p:nvSpPr>
          <p:cNvPr id="68" name="Rechteck 67">
            <a:extLst>
              <a:ext uri="{FF2B5EF4-FFF2-40B4-BE49-F238E27FC236}">
                <a16:creationId xmlns:a16="http://schemas.microsoft.com/office/drawing/2014/main" id="{B19D52BF-5453-6743-8AF9-5F29CECAC997}"/>
              </a:ext>
            </a:extLst>
          </p:cNvPr>
          <p:cNvSpPr/>
          <p:nvPr/>
        </p:nvSpPr>
        <p:spPr>
          <a:xfrm>
            <a:off x="8066145" y="1872021"/>
            <a:ext cx="228585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POSITIONIERUNG UND GESCHÄFTSMODELL </a:t>
            </a:r>
            <a:endParaRPr lang="de-DE" sz="1200" b="1" i="1" dirty="0"/>
          </a:p>
        </p:txBody>
      </p:sp>
      <p:pic>
        <p:nvPicPr>
          <p:cNvPr id="69" name="Grafik 68">
            <a:extLst>
              <a:ext uri="{FF2B5EF4-FFF2-40B4-BE49-F238E27FC236}">
                <a16:creationId xmlns:a16="http://schemas.microsoft.com/office/drawing/2014/main" id="{AA370A15-0E45-4044-A971-E900066223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7136562" y="1829764"/>
            <a:ext cx="1173173" cy="686217"/>
          </a:xfrm>
          <a:prstGeom prst="rect">
            <a:avLst/>
          </a:prstGeom>
        </p:spPr>
      </p:pic>
      <p:sp>
        <p:nvSpPr>
          <p:cNvPr id="72" name="Rechteck 71">
            <a:extLst>
              <a:ext uri="{FF2B5EF4-FFF2-40B4-BE49-F238E27FC236}">
                <a16:creationId xmlns:a16="http://schemas.microsoft.com/office/drawing/2014/main" id="{EF71653D-EA06-C746-B501-61380D5B5CB4}"/>
              </a:ext>
            </a:extLst>
          </p:cNvPr>
          <p:cNvSpPr/>
          <p:nvPr/>
        </p:nvSpPr>
        <p:spPr>
          <a:xfrm>
            <a:off x="8660673" y="2772810"/>
            <a:ext cx="125467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4C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KLARHEIT DURCH ZIELE</a:t>
            </a:r>
            <a:endParaRPr lang="de-DE" sz="1200" b="1" i="1" dirty="0"/>
          </a:p>
        </p:txBody>
      </p:sp>
      <p:pic>
        <p:nvPicPr>
          <p:cNvPr id="73" name="Grafik 72">
            <a:extLst>
              <a:ext uri="{FF2B5EF4-FFF2-40B4-BE49-F238E27FC236}">
                <a16:creationId xmlns:a16="http://schemas.microsoft.com/office/drawing/2014/main" id="{F1194E2B-5488-1F42-9F18-BB60600BD26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606" b="8469"/>
          <a:stretch/>
        </p:blipFill>
        <p:spPr>
          <a:xfrm>
            <a:off x="7673817" y="2544756"/>
            <a:ext cx="1175685" cy="903572"/>
          </a:xfrm>
          <a:prstGeom prst="rect">
            <a:avLst/>
          </a:prstGeom>
        </p:spPr>
      </p:pic>
      <p:sp>
        <p:nvSpPr>
          <p:cNvPr id="80" name="Rechteck 79">
            <a:extLst>
              <a:ext uri="{FF2B5EF4-FFF2-40B4-BE49-F238E27FC236}">
                <a16:creationId xmlns:a16="http://schemas.microsoft.com/office/drawing/2014/main" id="{E8A9C7C2-DDB0-B14E-B1F8-0EC69D060791}"/>
              </a:ext>
            </a:extLst>
          </p:cNvPr>
          <p:cNvSpPr/>
          <p:nvPr/>
        </p:nvSpPr>
        <p:spPr>
          <a:xfrm>
            <a:off x="9961128" y="3625347"/>
            <a:ext cx="1550757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9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NUR DIE UMSETZUNG ZÄHLT</a:t>
            </a:r>
            <a:endParaRPr lang="de-DE" sz="1200" b="1" i="1" dirty="0"/>
          </a:p>
        </p:txBody>
      </p:sp>
      <p:pic>
        <p:nvPicPr>
          <p:cNvPr id="83" name="Grafik 82">
            <a:extLst>
              <a:ext uri="{FF2B5EF4-FFF2-40B4-BE49-F238E27FC236}">
                <a16:creationId xmlns:a16="http://schemas.microsoft.com/office/drawing/2014/main" id="{051D1099-AA06-1844-B332-8C861441360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10008719" y="4233408"/>
            <a:ext cx="1634541" cy="956083"/>
          </a:xfrm>
          <a:prstGeom prst="rect">
            <a:avLst/>
          </a:prstGeom>
        </p:spPr>
      </p:pic>
      <p:sp>
        <p:nvSpPr>
          <p:cNvPr id="87" name="Bogen 86">
            <a:extLst>
              <a:ext uri="{FF2B5EF4-FFF2-40B4-BE49-F238E27FC236}">
                <a16:creationId xmlns:a16="http://schemas.microsoft.com/office/drawing/2014/main" id="{52053BEF-47F2-F941-899E-771C9C78CF36}"/>
              </a:ext>
            </a:extLst>
          </p:cNvPr>
          <p:cNvSpPr/>
          <p:nvPr/>
        </p:nvSpPr>
        <p:spPr>
          <a:xfrm>
            <a:off x="3036000" y="517046"/>
            <a:ext cx="6120000" cy="6120000"/>
          </a:xfrm>
          <a:prstGeom prst="arc">
            <a:avLst>
              <a:gd name="adj1" fmla="val 11644855"/>
              <a:gd name="adj2" fmla="val 18152146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88" name="Bogen 87">
            <a:extLst>
              <a:ext uri="{FF2B5EF4-FFF2-40B4-BE49-F238E27FC236}">
                <a16:creationId xmlns:a16="http://schemas.microsoft.com/office/drawing/2014/main" id="{D5CA7114-0DAC-7C4B-A76B-818FCB80EB1E}"/>
              </a:ext>
            </a:extLst>
          </p:cNvPr>
          <p:cNvSpPr/>
          <p:nvPr/>
        </p:nvSpPr>
        <p:spPr>
          <a:xfrm>
            <a:off x="3629301" y="891288"/>
            <a:ext cx="5236877" cy="5468117"/>
          </a:xfrm>
          <a:prstGeom prst="arc">
            <a:avLst>
              <a:gd name="adj1" fmla="val 21449881"/>
              <a:gd name="adj2" fmla="val 465303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1" name="Bogen 90">
            <a:extLst>
              <a:ext uri="{FF2B5EF4-FFF2-40B4-BE49-F238E27FC236}">
                <a16:creationId xmlns:a16="http://schemas.microsoft.com/office/drawing/2014/main" id="{F22CB915-BD2B-FB46-B3BE-F3A737F5DC17}"/>
              </a:ext>
            </a:extLst>
          </p:cNvPr>
          <p:cNvSpPr/>
          <p:nvPr/>
        </p:nvSpPr>
        <p:spPr>
          <a:xfrm>
            <a:off x="4573359" y="2615861"/>
            <a:ext cx="3233438" cy="3233438"/>
          </a:xfrm>
          <a:prstGeom prst="arc">
            <a:avLst>
              <a:gd name="adj1" fmla="val 5077458"/>
              <a:gd name="adj2" fmla="val 7010674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2" name="Bogen 91">
            <a:extLst>
              <a:ext uri="{FF2B5EF4-FFF2-40B4-BE49-F238E27FC236}">
                <a16:creationId xmlns:a16="http://schemas.microsoft.com/office/drawing/2014/main" id="{5F1773E5-D7F1-7E42-BD08-00536FD07F9B}"/>
              </a:ext>
            </a:extLst>
          </p:cNvPr>
          <p:cNvSpPr/>
          <p:nvPr/>
        </p:nvSpPr>
        <p:spPr>
          <a:xfrm>
            <a:off x="3988278" y="1378147"/>
            <a:ext cx="4518925" cy="4518925"/>
          </a:xfrm>
          <a:prstGeom prst="arc">
            <a:avLst>
              <a:gd name="adj1" fmla="val 8688639"/>
              <a:gd name="adj2" fmla="val 12885339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04C8F93C-9B09-544A-A79B-CA63CFBD7D36}"/>
              </a:ext>
            </a:extLst>
          </p:cNvPr>
          <p:cNvSpPr/>
          <p:nvPr/>
        </p:nvSpPr>
        <p:spPr>
          <a:xfrm>
            <a:off x="2586025" y="3045139"/>
            <a:ext cx="1244715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3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SICH SELBST FÜHREN</a:t>
            </a:r>
            <a:endParaRPr lang="de-DE" sz="1200" b="1" i="1" dirty="0"/>
          </a:p>
        </p:txBody>
      </p:sp>
      <p:pic>
        <p:nvPicPr>
          <p:cNvPr id="50" name="Grafik 49">
            <a:extLst>
              <a:ext uri="{FF2B5EF4-FFF2-40B4-BE49-F238E27FC236}">
                <a16:creationId xmlns:a16="http://schemas.microsoft.com/office/drawing/2014/main" id="{7C3476CE-CEF0-5D46-95EA-F20930561BB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66" r="16215" b="321"/>
          <a:stretch/>
        </p:blipFill>
        <p:spPr>
          <a:xfrm>
            <a:off x="2339861" y="3540871"/>
            <a:ext cx="1040508" cy="882811"/>
          </a:xfrm>
          <a:prstGeom prst="rect">
            <a:avLst/>
          </a:prstGeom>
        </p:spPr>
      </p:pic>
      <p:sp>
        <p:nvSpPr>
          <p:cNvPr id="93" name="Rechteck 92">
            <a:extLst>
              <a:ext uri="{FF2B5EF4-FFF2-40B4-BE49-F238E27FC236}">
                <a16:creationId xmlns:a16="http://schemas.microsoft.com/office/drawing/2014/main" id="{BC6287C8-3B17-8647-BC15-1AF5A4FC8D7C}"/>
              </a:ext>
            </a:extLst>
          </p:cNvPr>
          <p:cNvSpPr/>
          <p:nvPr/>
        </p:nvSpPr>
        <p:spPr>
          <a:xfrm>
            <a:off x="2602523" y="2856166"/>
            <a:ext cx="1874858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b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LEBENS</a:t>
            </a:r>
            <a:r>
              <a:rPr lang="de-DE" sz="1200" b="1" i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ENERGIE</a:t>
            </a:r>
            <a:endParaRPr lang="de-DE" sz="1200" b="1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endParaRPr lang="de-DE" sz="1200" b="1" i="1" dirty="0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A0DDA8F6-83C9-BE4E-B77A-5D7E2B02CF82}"/>
              </a:ext>
            </a:extLst>
          </p:cNvPr>
          <p:cNvSpPr/>
          <p:nvPr/>
        </p:nvSpPr>
        <p:spPr>
          <a:xfrm>
            <a:off x="7080843" y="1300414"/>
            <a:ext cx="2416043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DIE RICHTIGE STRATEGIE</a:t>
            </a:r>
            <a:endParaRPr lang="de-DE" sz="1200" b="1" i="1" dirty="0"/>
          </a:p>
        </p:txBody>
      </p:sp>
      <p:sp>
        <p:nvSpPr>
          <p:cNvPr id="56" name="VERÄNDERUNG">
            <a:extLst>
              <a:ext uri="{FF2B5EF4-FFF2-40B4-BE49-F238E27FC236}">
                <a16:creationId xmlns:a16="http://schemas.microsoft.com/office/drawing/2014/main" id="{6064B572-D356-BC45-93A6-40821631E551}"/>
              </a:ext>
            </a:extLst>
          </p:cNvPr>
          <p:cNvSpPr txBox="1"/>
          <p:nvPr/>
        </p:nvSpPr>
        <p:spPr>
          <a:xfrm>
            <a:off x="7084805" y="1050568"/>
            <a:ext cx="198708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VISION &amp; VERÄNDERUNG</a:t>
            </a:r>
            <a:endParaRPr sz="1200" b="1" spc="100" dirty="0">
              <a:solidFill>
                <a:srgbClr val="F392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4" name="Grafik 83">
            <a:extLst>
              <a:ext uri="{FF2B5EF4-FFF2-40B4-BE49-F238E27FC236}">
                <a16:creationId xmlns:a16="http://schemas.microsoft.com/office/drawing/2014/main" id="{F8142D57-0744-1949-88FB-5FC17FCCA7C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311" y="1212192"/>
            <a:ext cx="952538" cy="670779"/>
          </a:xfrm>
          <a:prstGeom prst="rect">
            <a:avLst/>
          </a:prstGeom>
        </p:spPr>
      </p:pic>
      <p:sp>
        <p:nvSpPr>
          <p:cNvPr id="40" name="Rechteck 39">
            <a:extLst>
              <a:ext uri="{FF2B5EF4-FFF2-40B4-BE49-F238E27FC236}">
                <a16:creationId xmlns:a16="http://schemas.microsoft.com/office/drawing/2014/main" id="{A09AE885-0E9A-6840-8F1D-379AB5D82AF4}"/>
              </a:ext>
            </a:extLst>
          </p:cNvPr>
          <p:cNvSpPr/>
          <p:nvPr/>
        </p:nvSpPr>
        <p:spPr>
          <a:xfrm>
            <a:off x="0" y="-87626"/>
            <a:ext cx="12192000" cy="6858000"/>
          </a:xfrm>
          <a:prstGeom prst="rect">
            <a:avLst/>
          </a:prstGeom>
          <a:gradFill>
            <a:gsLst>
              <a:gs pos="0">
                <a:srgbClr val="F3F7FB">
                  <a:alpha val="46000"/>
                </a:srgbClr>
              </a:gs>
              <a:gs pos="100000">
                <a:srgbClr val="D7E0E6">
                  <a:alpha val="60000"/>
                </a:srgbClr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50EC5C2E-DCA3-1145-A5C6-0D0CDD339AA9}"/>
              </a:ext>
            </a:extLst>
          </p:cNvPr>
          <p:cNvSpPr/>
          <p:nvPr/>
        </p:nvSpPr>
        <p:spPr>
          <a:xfrm>
            <a:off x="10351999" y="1727952"/>
            <a:ext cx="1387736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8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ERFOLGREICH IN DER KRISE</a:t>
            </a:r>
            <a:endParaRPr lang="de-DE" sz="1200" b="1" i="1" dirty="0"/>
          </a:p>
        </p:txBody>
      </p:sp>
      <p:pic>
        <p:nvPicPr>
          <p:cNvPr id="79" name="Grafik 78">
            <a:extLst>
              <a:ext uri="{FF2B5EF4-FFF2-40B4-BE49-F238E27FC236}">
                <a16:creationId xmlns:a16="http://schemas.microsoft.com/office/drawing/2014/main" id="{4DC5595C-138E-0C4C-A684-D51FD25CD73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10028528" y="2297855"/>
            <a:ext cx="1375829" cy="804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5541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1.) Was sind die aktuellen Probleme unserer Kunden?…"/>
          <p:cNvSpPr txBox="1"/>
          <p:nvPr/>
        </p:nvSpPr>
        <p:spPr>
          <a:xfrm>
            <a:off x="1542991" y="2736502"/>
            <a:ext cx="9106017" cy="1384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2800" i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1.) 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aktuellen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Probleme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>
              <a:defRPr sz="2800" i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2.)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Welchen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können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aktuell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bieten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>
              <a:defRPr sz="2800" i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3.) 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könnten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besten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jetzt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überraschen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5CFBF05-413B-244D-8572-58A43B50CF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Stammkunden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3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420202"/>
            <a:ext cx="5605443" cy="4718412"/>
          </a:xfrm>
          <a:prstGeom prst="rect">
            <a:avLst/>
          </a:prstGeom>
          <a:ln w="12700">
            <a:miter lim="400000"/>
          </a:ln>
        </p:spPr>
      </p:pic>
      <p:pic>
        <p:nvPicPr>
          <p:cNvPr id="956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750" y="2500882"/>
            <a:ext cx="5205447" cy="2484775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2B14A10-F375-D74B-963B-86B4302302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Stammkunden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Stammkunden begeistern…"/>
          <p:cNvSpPr txBox="1"/>
          <p:nvPr/>
        </p:nvSpPr>
        <p:spPr>
          <a:xfrm>
            <a:off x="0" y="938979"/>
            <a:ext cx="12192000" cy="1200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36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Stammkunden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begeistern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 sz="36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Gute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Energie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besten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grpSp>
        <p:nvGrpSpPr>
          <p:cNvPr id="964" name="Liste"/>
          <p:cNvGrpSpPr/>
          <p:nvPr/>
        </p:nvGrpSpPr>
        <p:grpSpPr>
          <a:xfrm>
            <a:off x="251626" y="2987193"/>
            <a:ext cx="2258735" cy="954425"/>
            <a:chOff x="0" y="0"/>
            <a:chExt cx="2258734" cy="954424"/>
          </a:xfrm>
        </p:grpSpPr>
        <p:sp>
          <p:nvSpPr>
            <p:cNvPr id="963" name="Liste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Liste</a:t>
              </a:r>
            </a:p>
          </p:txBody>
        </p:sp>
        <p:pic>
          <p:nvPicPr>
            <p:cNvPr id="962" name="Liste Liste" descr="Liste List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967" name="Ideen"/>
          <p:cNvGrpSpPr/>
          <p:nvPr/>
        </p:nvGrpSpPr>
        <p:grpSpPr>
          <a:xfrm>
            <a:off x="2760827" y="2987194"/>
            <a:ext cx="2258735" cy="954425"/>
            <a:chOff x="0" y="0"/>
            <a:chExt cx="2258734" cy="954424"/>
          </a:xfrm>
        </p:grpSpPr>
        <p:sp>
          <p:nvSpPr>
            <p:cNvPr id="966" name="Ideen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Ideen</a:t>
              </a:r>
            </a:p>
          </p:txBody>
        </p:sp>
        <p:pic>
          <p:nvPicPr>
            <p:cNvPr id="965" name="Ideen Ideen" descr="Ideen Ideen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970" name="Team"/>
          <p:cNvGrpSpPr/>
          <p:nvPr/>
        </p:nvGrpSpPr>
        <p:grpSpPr>
          <a:xfrm>
            <a:off x="5370290" y="2987193"/>
            <a:ext cx="2258735" cy="954426"/>
            <a:chOff x="0" y="0"/>
            <a:chExt cx="2258734" cy="954424"/>
          </a:xfrm>
        </p:grpSpPr>
        <p:sp>
          <p:nvSpPr>
            <p:cNvPr id="969" name="Team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Team</a:t>
              </a:r>
            </a:p>
          </p:txBody>
        </p:sp>
        <p:pic>
          <p:nvPicPr>
            <p:cNvPr id="968" name="Team Team" descr="Team Team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pic>
        <p:nvPicPr>
          <p:cNvPr id="971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373605" y="4052258"/>
            <a:ext cx="9080703" cy="101602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grpSp>
        <p:nvGrpSpPr>
          <p:cNvPr id="974" name="Sammeln"/>
          <p:cNvGrpSpPr/>
          <p:nvPr/>
        </p:nvGrpSpPr>
        <p:grpSpPr>
          <a:xfrm>
            <a:off x="8224497" y="2828657"/>
            <a:ext cx="2610964" cy="954426"/>
            <a:chOff x="0" y="0"/>
            <a:chExt cx="2610963" cy="954424"/>
          </a:xfrm>
        </p:grpSpPr>
        <p:sp>
          <p:nvSpPr>
            <p:cNvPr id="973" name="Sammeln"/>
            <p:cNvSpPr/>
            <p:nvPr/>
          </p:nvSpPr>
          <p:spPr>
            <a:xfrm>
              <a:off x="50800" y="50800"/>
              <a:ext cx="2509364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Sammeln</a:t>
              </a:r>
            </a:p>
          </p:txBody>
        </p:sp>
        <p:pic>
          <p:nvPicPr>
            <p:cNvPr id="972" name="Sammeln Sammeln" descr="Sammeln Sammeln"/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2610964" cy="954425"/>
            </a:xfrm>
            <a:prstGeom prst="rect">
              <a:avLst/>
            </a:prstGeom>
            <a:effectLst/>
          </p:spPr>
        </p:pic>
      </p:grpSp>
      <p:sp>
        <p:nvSpPr>
          <p:cNvPr id="975" name="Münzen"/>
          <p:cNvSpPr/>
          <p:nvPr/>
        </p:nvSpPr>
        <p:spPr>
          <a:xfrm>
            <a:off x="10956603" y="2835007"/>
            <a:ext cx="938906" cy="9417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949" y="0"/>
                  <a:pt x="5266" y="392"/>
                  <a:pt x="3255" y="1111"/>
                </a:cubicBezTo>
                <a:cubicBezTo>
                  <a:pt x="1360" y="1787"/>
                  <a:pt x="273" y="2685"/>
                  <a:pt x="273" y="3572"/>
                </a:cubicBezTo>
                <a:cubicBezTo>
                  <a:pt x="273" y="4460"/>
                  <a:pt x="1360" y="5360"/>
                  <a:pt x="3255" y="6035"/>
                </a:cubicBezTo>
                <a:cubicBezTo>
                  <a:pt x="5266" y="6749"/>
                  <a:pt x="7949" y="7147"/>
                  <a:pt x="10801" y="7147"/>
                </a:cubicBezTo>
                <a:cubicBezTo>
                  <a:pt x="13652" y="7147"/>
                  <a:pt x="16334" y="6754"/>
                  <a:pt x="18345" y="6035"/>
                </a:cubicBezTo>
                <a:cubicBezTo>
                  <a:pt x="20240" y="5360"/>
                  <a:pt x="21327" y="4460"/>
                  <a:pt x="21327" y="3572"/>
                </a:cubicBezTo>
                <a:cubicBezTo>
                  <a:pt x="21327" y="2685"/>
                  <a:pt x="20240" y="1787"/>
                  <a:pt x="18345" y="1111"/>
                </a:cubicBezTo>
                <a:cubicBezTo>
                  <a:pt x="16334" y="398"/>
                  <a:pt x="13652" y="0"/>
                  <a:pt x="10801" y="0"/>
                </a:cubicBezTo>
                <a:close/>
                <a:moveTo>
                  <a:pt x="12" y="4505"/>
                </a:moveTo>
                <a:lnTo>
                  <a:pt x="12" y="5914"/>
                </a:lnTo>
                <a:cubicBezTo>
                  <a:pt x="12" y="8033"/>
                  <a:pt x="4846" y="9754"/>
                  <a:pt x="10811" y="9754"/>
                </a:cubicBezTo>
                <a:cubicBezTo>
                  <a:pt x="16776" y="9754"/>
                  <a:pt x="21600" y="8039"/>
                  <a:pt x="21600" y="5914"/>
                </a:cubicBezTo>
                <a:lnTo>
                  <a:pt x="21600" y="4505"/>
                </a:lnTo>
                <a:cubicBezTo>
                  <a:pt x="21136" y="5284"/>
                  <a:pt x="20088" y="5991"/>
                  <a:pt x="18531" y="6541"/>
                </a:cubicBezTo>
                <a:cubicBezTo>
                  <a:pt x="16460" y="7276"/>
                  <a:pt x="13718" y="7679"/>
                  <a:pt x="10806" y="7679"/>
                </a:cubicBezTo>
                <a:cubicBezTo>
                  <a:pt x="7894" y="7679"/>
                  <a:pt x="5146" y="7276"/>
                  <a:pt x="3081" y="6541"/>
                </a:cubicBezTo>
                <a:cubicBezTo>
                  <a:pt x="1524" y="5985"/>
                  <a:pt x="476" y="5284"/>
                  <a:pt x="12" y="4505"/>
                </a:cubicBezTo>
                <a:close/>
                <a:moveTo>
                  <a:pt x="0" y="7320"/>
                </a:moveTo>
                <a:lnTo>
                  <a:pt x="0" y="8284"/>
                </a:lnTo>
                <a:cubicBezTo>
                  <a:pt x="0" y="10402"/>
                  <a:pt x="4836" y="12123"/>
                  <a:pt x="10801" y="12123"/>
                </a:cubicBezTo>
                <a:cubicBezTo>
                  <a:pt x="16766" y="12123"/>
                  <a:pt x="21600" y="10408"/>
                  <a:pt x="21600" y="8284"/>
                </a:cubicBezTo>
                <a:lnTo>
                  <a:pt x="21600" y="7320"/>
                </a:lnTo>
                <a:cubicBezTo>
                  <a:pt x="21458" y="7495"/>
                  <a:pt x="21295" y="7664"/>
                  <a:pt x="21098" y="7827"/>
                </a:cubicBezTo>
                <a:cubicBezTo>
                  <a:pt x="20508" y="8329"/>
                  <a:pt x="19672" y="8769"/>
                  <a:pt x="18618" y="9145"/>
                </a:cubicBezTo>
                <a:cubicBezTo>
                  <a:pt x="16520" y="9891"/>
                  <a:pt x="13745" y="10299"/>
                  <a:pt x="10801" y="10299"/>
                </a:cubicBezTo>
                <a:cubicBezTo>
                  <a:pt x="7856" y="10299"/>
                  <a:pt x="5080" y="9891"/>
                  <a:pt x="2982" y="9145"/>
                </a:cubicBezTo>
                <a:cubicBezTo>
                  <a:pt x="1928" y="8769"/>
                  <a:pt x="1099" y="8329"/>
                  <a:pt x="504" y="7827"/>
                </a:cubicBezTo>
                <a:cubicBezTo>
                  <a:pt x="307" y="7664"/>
                  <a:pt x="142" y="7495"/>
                  <a:pt x="0" y="7320"/>
                </a:cubicBezTo>
                <a:close/>
                <a:moveTo>
                  <a:pt x="0" y="9689"/>
                </a:moveTo>
                <a:lnTo>
                  <a:pt x="0" y="10653"/>
                </a:lnTo>
                <a:cubicBezTo>
                  <a:pt x="0" y="12771"/>
                  <a:pt x="4836" y="14492"/>
                  <a:pt x="10801" y="14492"/>
                </a:cubicBezTo>
                <a:cubicBezTo>
                  <a:pt x="16766" y="14492"/>
                  <a:pt x="21600" y="12777"/>
                  <a:pt x="21600" y="10653"/>
                </a:cubicBezTo>
                <a:lnTo>
                  <a:pt x="21600" y="9689"/>
                </a:lnTo>
                <a:cubicBezTo>
                  <a:pt x="21458" y="9864"/>
                  <a:pt x="21295" y="10033"/>
                  <a:pt x="21098" y="10197"/>
                </a:cubicBezTo>
                <a:cubicBezTo>
                  <a:pt x="20508" y="10698"/>
                  <a:pt x="19672" y="11138"/>
                  <a:pt x="18618" y="11514"/>
                </a:cubicBezTo>
                <a:cubicBezTo>
                  <a:pt x="16520" y="12260"/>
                  <a:pt x="13745" y="12668"/>
                  <a:pt x="10801" y="12668"/>
                </a:cubicBezTo>
                <a:cubicBezTo>
                  <a:pt x="7856" y="12668"/>
                  <a:pt x="5080" y="12260"/>
                  <a:pt x="2982" y="11514"/>
                </a:cubicBezTo>
                <a:cubicBezTo>
                  <a:pt x="1928" y="11138"/>
                  <a:pt x="1099" y="10698"/>
                  <a:pt x="504" y="10197"/>
                </a:cubicBezTo>
                <a:cubicBezTo>
                  <a:pt x="307" y="10033"/>
                  <a:pt x="142" y="9864"/>
                  <a:pt x="0" y="9689"/>
                </a:cubicBezTo>
                <a:close/>
                <a:moveTo>
                  <a:pt x="0" y="12059"/>
                </a:moveTo>
                <a:lnTo>
                  <a:pt x="0" y="13022"/>
                </a:lnTo>
                <a:cubicBezTo>
                  <a:pt x="0" y="15141"/>
                  <a:pt x="4836" y="16862"/>
                  <a:pt x="10801" y="16862"/>
                </a:cubicBezTo>
                <a:cubicBezTo>
                  <a:pt x="16766" y="16862"/>
                  <a:pt x="21600" y="15146"/>
                  <a:pt x="21600" y="13022"/>
                </a:cubicBezTo>
                <a:lnTo>
                  <a:pt x="21600" y="12059"/>
                </a:lnTo>
                <a:cubicBezTo>
                  <a:pt x="21458" y="12233"/>
                  <a:pt x="21295" y="12402"/>
                  <a:pt x="21098" y="12566"/>
                </a:cubicBezTo>
                <a:cubicBezTo>
                  <a:pt x="20508" y="13067"/>
                  <a:pt x="19672" y="13507"/>
                  <a:pt x="18618" y="13883"/>
                </a:cubicBezTo>
                <a:cubicBezTo>
                  <a:pt x="16520" y="14629"/>
                  <a:pt x="13745" y="15037"/>
                  <a:pt x="10801" y="15037"/>
                </a:cubicBezTo>
                <a:cubicBezTo>
                  <a:pt x="7856" y="15037"/>
                  <a:pt x="5080" y="14629"/>
                  <a:pt x="2982" y="13883"/>
                </a:cubicBezTo>
                <a:cubicBezTo>
                  <a:pt x="1928" y="13507"/>
                  <a:pt x="1099" y="13067"/>
                  <a:pt x="504" y="12566"/>
                </a:cubicBezTo>
                <a:cubicBezTo>
                  <a:pt x="307" y="12402"/>
                  <a:pt x="142" y="12233"/>
                  <a:pt x="0" y="12059"/>
                </a:cubicBezTo>
                <a:close/>
                <a:moveTo>
                  <a:pt x="0" y="14428"/>
                </a:moveTo>
                <a:lnTo>
                  <a:pt x="0" y="15391"/>
                </a:lnTo>
                <a:cubicBezTo>
                  <a:pt x="0" y="17510"/>
                  <a:pt x="4836" y="19231"/>
                  <a:pt x="10801" y="19231"/>
                </a:cubicBezTo>
                <a:cubicBezTo>
                  <a:pt x="16766" y="19231"/>
                  <a:pt x="21600" y="17515"/>
                  <a:pt x="21600" y="15391"/>
                </a:cubicBezTo>
                <a:lnTo>
                  <a:pt x="21600" y="14428"/>
                </a:lnTo>
                <a:cubicBezTo>
                  <a:pt x="21458" y="14602"/>
                  <a:pt x="21295" y="14772"/>
                  <a:pt x="21098" y="14935"/>
                </a:cubicBezTo>
                <a:cubicBezTo>
                  <a:pt x="20508" y="15436"/>
                  <a:pt x="19672" y="15877"/>
                  <a:pt x="18618" y="16252"/>
                </a:cubicBezTo>
                <a:cubicBezTo>
                  <a:pt x="16520" y="16998"/>
                  <a:pt x="13745" y="17406"/>
                  <a:pt x="10801" y="17406"/>
                </a:cubicBezTo>
                <a:cubicBezTo>
                  <a:pt x="7856" y="17406"/>
                  <a:pt x="5080" y="16998"/>
                  <a:pt x="2982" y="16252"/>
                </a:cubicBezTo>
                <a:cubicBezTo>
                  <a:pt x="1928" y="15877"/>
                  <a:pt x="1099" y="15436"/>
                  <a:pt x="504" y="14935"/>
                </a:cubicBezTo>
                <a:cubicBezTo>
                  <a:pt x="307" y="14772"/>
                  <a:pt x="142" y="14602"/>
                  <a:pt x="0" y="14428"/>
                </a:cubicBezTo>
                <a:close/>
                <a:moveTo>
                  <a:pt x="0" y="16797"/>
                </a:moveTo>
                <a:lnTo>
                  <a:pt x="0" y="17760"/>
                </a:lnTo>
                <a:cubicBezTo>
                  <a:pt x="0" y="19879"/>
                  <a:pt x="4836" y="21600"/>
                  <a:pt x="10801" y="21600"/>
                </a:cubicBezTo>
                <a:cubicBezTo>
                  <a:pt x="16766" y="21600"/>
                  <a:pt x="21600" y="19879"/>
                  <a:pt x="21600" y="17760"/>
                </a:cubicBezTo>
                <a:lnTo>
                  <a:pt x="21600" y="16797"/>
                </a:lnTo>
                <a:cubicBezTo>
                  <a:pt x="21458" y="16971"/>
                  <a:pt x="21295" y="17141"/>
                  <a:pt x="21098" y="17304"/>
                </a:cubicBezTo>
                <a:cubicBezTo>
                  <a:pt x="20508" y="17805"/>
                  <a:pt x="19672" y="18246"/>
                  <a:pt x="18618" y="18622"/>
                </a:cubicBezTo>
                <a:cubicBezTo>
                  <a:pt x="16520" y="19368"/>
                  <a:pt x="13745" y="19775"/>
                  <a:pt x="10801" y="19775"/>
                </a:cubicBezTo>
                <a:cubicBezTo>
                  <a:pt x="7856" y="19775"/>
                  <a:pt x="5080" y="19368"/>
                  <a:pt x="2982" y="18622"/>
                </a:cubicBezTo>
                <a:cubicBezTo>
                  <a:pt x="1928" y="18246"/>
                  <a:pt x="1099" y="17805"/>
                  <a:pt x="504" y="17304"/>
                </a:cubicBezTo>
                <a:cubicBezTo>
                  <a:pt x="307" y="17141"/>
                  <a:pt x="142" y="16971"/>
                  <a:pt x="0" y="16797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76" name="Linie Linie" descr="Linie Linie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9472547" y="3732281"/>
            <a:ext cx="264954" cy="101602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grpSp>
        <p:nvGrpSpPr>
          <p:cNvPr id="979" name="Raute-Schild"/>
          <p:cNvGrpSpPr/>
          <p:nvPr/>
        </p:nvGrpSpPr>
        <p:grpSpPr>
          <a:xfrm>
            <a:off x="9295382" y="3770382"/>
            <a:ext cx="666714" cy="666787"/>
            <a:chOff x="0" y="0"/>
            <a:chExt cx="666713" cy="666786"/>
          </a:xfrm>
        </p:grpSpPr>
        <p:sp>
          <p:nvSpPr>
            <p:cNvPr id="978" name="Raute-Schild"/>
            <p:cNvSpPr/>
            <p:nvPr/>
          </p:nvSpPr>
          <p:spPr>
            <a:xfrm>
              <a:off x="19050" y="19049"/>
              <a:ext cx="628614" cy="628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5" h="21600" extrusionOk="0">
                  <a:moveTo>
                    <a:pt x="10594" y="0"/>
                  </a:moveTo>
                  <a:cubicBezTo>
                    <a:pt x="10025" y="0"/>
                    <a:pt x="9490" y="226"/>
                    <a:pt x="9088" y="636"/>
                  </a:cubicBezTo>
                  <a:lnTo>
                    <a:pt x="623" y="9265"/>
                  </a:lnTo>
                  <a:cubicBezTo>
                    <a:pt x="-207" y="10112"/>
                    <a:pt x="-207" y="11488"/>
                    <a:pt x="623" y="12335"/>
                  </a:cubicBezTo>
                  <a:lnTo>
                    <a:pt x="9088" y="20964"/>
                  </a:lnTo>
                  <a:cubicBezTo>
                    <a:pt x="9490" y="21374"/>
                    <a:pt x="10025" y="21600"/>
                    <a:pt x="10594" y="21600"/>
                  </a:cubicBezTo>
                  <a:cubicBezTo>
                    <a:pt x="11162" y="21600"/>
                    <a:pt x="11696" y="21374"/>
                    <a:pt x="12098" y="20964"/>
                  </a:cubicBezTo>
                  <a:lnTo>
                    <a:pt x="20563" y="12335"/>
                  </a:lnTo>
                  <a:cubicBezTo>
                    <a:pt x="21393" y="11488"/>
                    <a:pt x="21393" y="10112"/>
                    <a:pt x="20563" y="9265"/>
                  </a:cubicBezTo>
                  <a:lnTo>
                    <a:pt x="12098" y="636"/>
                  </a:lnTo>
                  <a:cubicBezTo>
                    <a:pt x="11696" y="226"/>
                    <a:pt x="11162" y="0"/>
                    <a:pt x="10594" y="0"/>
                  </a:cubicBezTo>
                  <a:close/>
                  <a:moveTo>
                    <a:pt x="10594" y="754"/>
                  </a:moveTo>
                  <a:cubicBezTo>
                    <a:pt x="10965" y="754"/>
                    <a:pt x="11314" y="902"/>
                    <a:pt x="11576" y="1170"/>
                  </a:cubicBezTo>
                  <a:lnTo>
                    <a:pt x="20041" y="9798"/>
                  </a:lnTo>
                  <a:cubicBezTo>
                    <a:pt x="20582" y="10350"/>
                    <a:pt x="20582" y="11248"/>
                    <a:pt x="20041" y="11800"/>
                  </a:cubicBezTo>
                  <a:lnTo>
                    <a:pt x="11576" y="20430"/>
                  </a:lnTo>
                  <a:cubicBezTo>
                    <a:pt x="11314" y="20698"/>
                    <a:pt x="10965" y="20846"/>
                    <a:pt x="10594" y="20846"/>
                  </a:cubicBezTo>
                  <a:cubicBezTo>
                    <a:pt x="10223" y="20846"/>
                    <a:pt x="9874" y="20698"/>
                    <a:pt x="9612" y="20430"/>
                  </a:cubicBezTo>
                  <a:lnTo>
                    <a:pt x="1147" y="11800"/>
                  </a:lnTo>
                  <a:cubicBezTo>
                    <a:pt x="885" y="11533"/>
                    <a:pt x="741" y="11177"/>
                    <a:pt x="741" y="10799"/>
                  </a:cubicBezTo>
                  <a:cubicBezTo>
                    <a:pt x="741" y="10421"/>
                    <a:pt x="885" y="10065"/>
                    <a:pt x="1147" y="9798"/>
                  </a:cubicBezTo>
                  <a:lnTo>
                    <a:pt x="9612" y="1170"/>
                  </a:lnTo>
                  <a:cubicBezTo>
                    <a:pt x="9874" y="902"/>
                    <a:pt x="10223" y="754"/>
                    <a:pt x="10594" y="754"/>
                  </a:cubicBezTo>
                  <a:close/>
                  <a:moveTo>
                    <a:pt x="10594" y="1382"/>
                  </a:moveTo>
                  <a:cubicBezTo>
                    <a:pt x="10387" y="1382"/>
                    <a:pt x="10193" y="1463"/>
                    <a:pt x="10047" y="1612"/>
                  </a:cubicBezTo>
                  <a:lnTo>
                    <a:pt x="1582" y="10242"/>
                  </a:lnTo>
                  <a:cubicBezTo>
                    <a:pt x="1281" y="10549"/>
                    <a:pt x="1281" y="11049"/>
                    <a:pt x="1582" y="11357"/>
                  </a:cubicBezTo>
                  <a:lnTo>
                    <a:pt x="10047" y="19986"/>
                  </a:lnTo>
                  <a:cubicBezTo>
                    <a:pt x="10193" y="20135"/>
                    <a:pt x="10387" y="20218"/>
                    <a:pt x="10594" y="20218"/>
                  </a:cubicBezTo>
                  <a:cubicBezTo>
                    <a:pt x="10800" y="20218"/>
                    <a:pt x="10995" y="20135"/>
                    <a:pt x="11141" y="19986"/>
                  </a:cubicBezTo>
                  <a:lnTo>
                    <a:pt x="19605" y="11357"/>
                  </a:lnTo>
                  <a:cubicBezTo>
                    <a:pt x="19907" y="11049"/>
                    <a:pt x="19907" y="10549"/>
                    <a:pt x="19605" y="10242"/>
                  </a:cubicBezTo>
                  <a:lnTo>
                    <a:pt x="11141" y="1612"/>
                  </a:lnTo>
                  <a:cubicBezTo>
                    <a:pt x="10995" y="1463"/>
                    <a:pt x="10800" y="1382"/>
                    <a:pt x="10594" y="13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977" name="Raute-Schild Raute-Schild" descr="Raute-Schild Raute-Schild"/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-1"/>
              <a:ext cx="666714" cy="666788"/>
            </a:xfrm>
            <a:prstGeom prst="rect">
              <a:avLst/>
            </a:prstGeom>
            <a:effectLst/>
          </p:spPr>
        </p:pic>
      </p:grpSp>
      <p:pic>
        <p:nvPicPr>
          <p:cNvPr id="980" name="Linie Linie" descr="Linie Linie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 rot="10800000">
            <a:off x="9890823" y="4052258"/>
            <a:ext cx="1547933" cy="101602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981" name="Linie Linie" descr="Linie Linie"/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11097888" y="3714040"/>
            <a:ext cx="579635" cy="377636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982" name="Linie Linie" descr="Linie Linie"/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9360172" y="4413665"/>
            <a:ext cx="515104" cy="377636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983" name="EnergiePlan"/>
          <p:cNvSpPr/>
          <p:nvPr/>
        </p:nvSpPr>
        <p:spPr>
          <a:xfrm>
            <a:off x="8218851" y="4909333"/>
            <a:ext cx="2797747" cy="852827"/>
          </a:xfrm>
          <a:prstGeom prst="roundRect">
            <a:avLst>
              <a:gd name="adj" fmla="val 22338"/>
            </a:avLst>
          </a:prstGeom>
          <a:solidFill>
            <a:schemeClr val="accent6">
              <a:satOff val="-3457"/>
              <a:lumOff val="26078"/>
            </a:schemeClr>
          </a:solidFill>
          <a:ln w="6350">
            <a:solidFill>
              <a:schemeClr val="accent1"/>
            </a:solidFill>
            <a:miter/>
          </a:ln>
          <a:effectLst>
            <a:outerShdw blurRad="63500" dist="19050" dir="5400000" rotWithShape="0">
              <a:srgbClr val="000000">
                <a:alpha val="63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3000">
                <a:solidFill>
                  <a:srgbClr val="FFFFFF"/>
                </a:solidFill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EnergiePlan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Shape 2560"/>
          <p:cNvSpPr txBox="1"/>
          <p:nvPr/>
        </p:nvSpPr>
        <p:spPr>
          <a:xfrm>
            <a:off x="668604" y="1508665"/>
            <a:ext cx="9215339" cy="53860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lvl="1" indent="0">
              <a:buSzPct val="60000"/>
              <a:defRPr sz="2400" b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Beratung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541338" lvl="2" indent="-271463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brauchen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an Wissen?</a:t>
            </a:r>
          </a:p>
          <a:p>
            <a:pPr marL="541338" lvl="2" indent="-271463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können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zusätzlich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bieten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541338" lvl="2" indent="-271463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erleichtern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Geschäft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541338" lvl="2" indent="-271463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helfen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ihre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Mitarbeiter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motivieren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541338" lvl="2" indent="-271463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helfen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neue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finden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541338" lvl="2" indent="-271463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helfen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ihre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begeistern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buSzPct val="60000"/>
              <a:defRPr sz="2400" b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Entwicklung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541338" lvl="2" indent="-271463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können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entwickeln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541338" lvl="2" indent="-271463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können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dabei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helfen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einfacher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werden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541338" lvl="2" indent="-271463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helfen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auf dem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in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Digitalisierung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541338" lvl="2" indent="-271463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Kennen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zentralen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Probleme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A01C6F8-C729-2445-A442-447A21A0F2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69119" y="169334"/>
            <a:ext cx="3844396" cy="804333"/>
          </a:xfrm>
        </p:spPr>
        <p:txBody>
          <a:bodyPr/>
          <a:lstStyle/>
          <a:p>
            <a:r>
              <a:rPr lang="de-DE" sz="2000" dirty="0"/>
              <a:t>Service Champion </a:t>
            </a:r>
            <a:br>
              <a:rPr lang="de-DE" sz="2000" dirty="0"/>
            </a:br>
            <a:r>
              <a:rPr lang="de-DE" sz="2000" dirty="0"/>
              <a:t>(Wie machen unsere Kunden durch uns bessere Geschäfte?) </a:t>
            </a:r>
          </a:p>
          <a:p>
            <a:endParaRPr lang="de-DE" sz="2000" dirty="0"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Verkaufen"/>
          <p:cNvSpPr txBox="1"/>
          <p:nvPr/>
        </p:nvSpPr>
        <p:spPr>
          <a:xfrm>
            <a:off x="3902647" y="2448775"/>
            <a:ext cx="5239574" cy="15234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9300" b="1">
                <a:solidFill>
                  <a:srgbClr val="FF260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FF2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Verkaufen</a:t>
            </a:r>
          </a:p>
        </p:txBody>
      </p:sp>
      <p:sp>
        <p:nvSpPr>
          <p:cNvPr id="993" name="Sich kümmern"/>
          <p:cNvSpPr txBox="1"/>
          <p:nvPr/>
        </p:nvSpPr>
        <p:spPr>
          <a:xfrm>
            <a:off x="117875" y="1922995"/>
            <a:ext cx="3517949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6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Sich kümmern</a:t>
            </a:r>
          </a:p>
        </p:txBody>
      </p:sp>
      <p:sp>
        <p:nvSpPr>
          <p:cNvPr id="994" name="Kuschel-Call"/>
          <p:cNvSpPr txBox="1"/>
          <p:nvPr/>
        </p:nvSpPr>
        <p:spPr>
          <a:xfrm>
            <a:off x="4304762" y="1350225"/>
            <a:ext cx="3792062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Kuschel-Call</a:t>
            </a:r>
          </a:p>
        </p:txBody>
      </p:sp>
      <p:sp>
        <p:nvSpPr>
          <p:cNvPr id="995" name="Empfehlung"/>
          <p:cNvSpPr txBox="1"/>
          <p:nvPr/>
        </p:nvSpPr>
        <p:spPr>
          <a:xfrm>
            <a:off x="803091" y="4628095"/>
            <a:ext cx="3792062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Empfehlung</a:t>
            </a:r>
          </a:p>
        </p:txBody>
      </p:sp>
      <p:sp>
        <p:nvSpPr>
          <p:cNvPr id="996" name="Vertrauen"/>
          <p:cNvSpPr txBox="1"/>
          <p:nvPr/>
        </p:nvSpPr>
        <p:spPr>
          <a:xfrm>
            <a:off x="9107133" y="1922995"/>
            <a:ext cx="2522483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6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Vertrauen</a:t>
            </a:r>
          </a:p>
        </p:txBody>
      </p:sp>
      <p:sp>
        <p:nvSpPr>
          <p:cNvPr id="997" name="Schlafende Kunden"/>
          <p:cNvSpPr txBox="1"/>
          <p:nvPr/>
        </p:nvSpPr>
        <p:spPr>
          <a:xfrm>
            <a:off x="6289005" y="5598771"/>
            <a:ext cx="4095030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>
                <a:solidFill>
                  <a:srgbClr val="A7A7A7"/>
                </a:solidFill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Schlafende Kunden</a:t>
            </a:r>
          </a:p>
        </p:txBody>
      </p:sp>
      <p:sp>
        <p:nvSpPr>
          <p:cNvPr id="998" name="Nutzen bieten"/>
          <p:cNvSpPr txBox="1"/>
          <p:nvPr/>
        </p:nvSpPr>
        <p:spPr>
          <a:xfrm>
            <a:off x="7212042" y="251675"/>
            <a:ext cx="4450896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Nutzen bieten</a:t>
            </a:r>
          </a:p>
        </p:txBody>
      </p:sp>
      <p:sp>
        <p:nvSpPr>
          <p:cNvPr id="999" name="Flexibilität"/>
          <p:cNvSpPr txBox="1"/>
          <p:nvPr/>
        </p:nvSpPr>
        <p:spPr>
          <a:xfrm>
            <a:off x="8015336" y="4055325"/>
            <a:ext cx="3275895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Flexibilität</a:t>
            </a:r>
          </a:p>
        </p:txBody>
      </p:sp>
      <p:sp>
        <p:nvSpPr>
          <p:cNvPr id="1000" name="Neukunden"/>
          <p:cNvSpPr txBox="1"/>
          <p:nvPr/>
        </p:nvSpPr>
        <p:spPr>
          <a:xfrm>
            <a:off x="2329871" y="5732121"/>
            <a:ext cx="2512865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Neukunden</a:t>
            </a:r>
          </a:p>
        </p:txBody>
      </p:sp>
      <p:sp>
        <p:nvSpPr>
          <p:cNvPr id="1001" name="Energie"/>
          <p:cNvSpPr txBox="1"/>
          <p:nvPr/>
        </p:nvSpPr>
        <p:spPr>
          <a:xfrm>
            <a:off x="803091" y="3180295"/>
            <a:ext cx="2405465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>
                <a:solidFill>
                  <a:srgbClr val="FF2600"/>
                </a:solidFill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Energie</a:t>
            </a:r>
          </a:p>
        </p:txBody>
      </p:sp>
      <p:sp>
        <p:nvSpPr>
          <p:cNvPr id="1002" name="Stammkunden"/>
          <p:cNvSpPr txBox="1"/>
          <p:nvPr/>
        </p:nvSpPr>
        <p:spPr>
          <a:xfrm>
            <a:off x="447491" y="344702"/>
            <a:ext cx="4575931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Stammkunden</a:t>
            </a:r>
          </a:p>
        </p:txBody>
      </p:sp>
      <p:sp>
        <p:nvSpPr>
          <p:cNvPr id="1003" name="Digital"/>
          <p:cNvSpPr txBox="1"/>
          <p:nvPr/>
        </p:nvSpPr>
        <p:spPr>
          <a:xfrm>
            <a:off x="5279026" y="4188675"/>
            <a:ext cx="1418015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Digital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Talente nutzen…"/>
          <p:cNvSpPr txBox="1"/>
          <p:nvPr/>
        </p:nvSpPr>
        <p:spPr>
          <a:xfrm>
            <a:off x="644983" y="1298919"/>
            <a:ext cx="8488860" cy="5016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9300"/>
            </a:pPr>
            <a:r>
              <a:rPr sz="80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8000" dirty="0" err="1">
                <a:latin typeface="Calibri" panose="020F0502020204030204" pitchFamily="34" charset="0"/>
                <a:cs typeface="Calibri" panose="020F0502020204030204" pitchFamily="34" charset="0"/>
              </a:rPr>
              <a:t>alente</a:t>
            </a:r>
            <a:r>
              <a:rPr sz="8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endParaRPr sz="8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9300"/>
            </a:pPr>
            <a:r>
              <a:rPr sz="80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8000" dirty="0" err="1">
                <a:latin typeface="Calibri" panose="020F0502020204030204" pitchFamily="34" charset="0"/>
                <a:cs typeface="Calibri" panose="020F0502020204030204" pitchFamily="34" charset="0"/>
              </a:rPr>
              <a:t>nergie</a:t>
            </a:r>
            <a:r>
              <a:rPr sz="8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0" dirty="0" err="1">
                <a:latin typeface="Calibri" panose="020F0502020204030204" pitchFamily="34" charset="0"/>
                <a:cs typeface="Calibri" panose="020F0502020204030204" pitchFamily="34" charset="0"/>
              </a:rPr>
              <a:t>freisetzen</a:t>
            </a:r>
            <a:endParaRPr sz="8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9300"/>
            </a:pPr>
            <a:r>
              <a:rPr sz="80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8000" dirty="0" err="1">
                <a:latin typeface="Calibri" panose="020F0502020204030204" pitchFamily="34" charset="0"/>
                <a:cs typeface="Calibri" panose="020F0502020204030204" pitchFamily="34" charset="0"/>
              </a:rPr>
              <a:t>ktionen</a:t>
            </a:r>
            <a:r>
              <a:rPr sz="8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0" dirty="0" err="1">
                <a:latin typeface="Calibri" panose="020F0502020204030204" pitchFamily="34" charset="0"/>
                <a:cs typeface="Calibri" panose="020F0502020204030204" pitchFamily="34" charset="0"/>
              </a:rPr>
              <a:t>machen</a:t>
            </a:r>
            <a:endParaRPr sz="8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9300"/>
            </a:pPr>
            <a:r>
              <a:rPr sz="80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8000" dirty="0" err="1">
                <a:latin typeface="Calibri" panose="020F0502020204030204" pitchFamily="34" charset="0"/>
                <a:cs typeface="Calibri" panose="020F0502020204030204" pitchFamily="34" charset="0"/>
              </a:rPr>
              <a:t>iteinander</a:t>
            </a:r>
            <a:r>
              <a:rPr sz="8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0" dirty="0" err="1">
                <a:latin typeface="Calibri" panose="020F0502020204030204" pitchFamily="34" charset="0"/>
                <a:cs typeface="Calibri" panose="020F0502020204030204" pitchFamily="34" charset="0"/>
              </a:rPr>
              <a:t>spielen</a:t>
            </a:r>
            <a:endParaRPr sz="8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471A0D8-B311-0842-BE4A-B15D9903B1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800" dirty="0"/>
              <a:t>Verkaufs-Champions werden - als Team </a:t>
            </a:r>
            <a:br>
              <a:rPr lang="de-DE" sz="2000" dirty="0"/>
            </a:br>
            <a:endParaRPr lang="de-DE" sz="2000" dirty="0"/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Angebot…"/>
          <p:cNvSpPr txBox="1"/>
          <p:nvPr/>
        </p:nvSpPr>
        <p:spPr>
          <a:xfrm>
            <a:off x="1065022" y="2679552"/>
            <a:ext cx="7658505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lnSpc>
                <a:spcPct val="90000"/>
              </a:lnSpc>
              <a:defRPr sz="7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600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ANGEBOT</a:t>
            </a:r>
          </a:p>
          <a:p>
            <a:pPr>
              <a:lnSpc>
                <a:spcPct val="90000"/>
              </a:lnSpc>
              <a:defRPr sz="7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6000" b="1" i="1" dirty="0">
                <a:solidFill>
                  <a:schemeClr val="bg1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SINNVOLLE REDUKTION</a:t>
            </a:r>
          </a:p>
        </p:txBody>
      </p:sp>
      <p:sp>
        <p:nvSpPr>
          <p:cNvPr id="1018" name="„Erfolgreich in der Krise“ - Modul 8"/>
          <p:cNvSpPr txBox="1"/>
          <p:nvPr/>
        </p:nvSpPr>
        <p:spPr>
          <a:xfrm>
            <a:off x="618707" y="6063367"/>
            <a:ext cx="7331676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Erfolgreich</a:t>
            </a:r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der </a:t>
            </a:r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Krise</a:t>
            </a:r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 - Modul 8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Welches Angebot reduzierst Du? (aktuell)"/>
          <p:cNvSpPr txBox="1"/>
          <p:nvPr/>
        </p:nvSpPr>
        <p:spPr>
          <a:xfrm>
            <a:off x="416883" y="2115282"/>
            <a:ext cx="11358236" cy="938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5500" i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Welches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Angebot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reduzierst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Du? </a:t>
            </a:r>
            <a:r>
              <a:rPr sz="43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sz="4300" dirty="0" err="1">
                <a:latin typeface="Calibri" panose="020F0502020204030204" pitchFamily="34" charset="0"/>
                <a:cs typeface="Calibri" panose="020F0502020204030204" pitchFamily="34" charset="0"/>
              </a:rPr>
              <a:t>aktuell</a:t>
            </a:r>
            <a:r>
              <a:rPr sz="43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022" name="Welches Angebot bleibt auch nach der Krise reduziert?"/>
          <p:cNvSpPr txBox="1"/>
          <p:nvPr/>
        </p:nvSpPr>
        <p:spPr>
          <a:xfrm>
            <a:off x="686989" y="3803999"/>
            <a:ext cx="10818023" cy="677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800" i="1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Welches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Angebot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bleibt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nach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Krise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reduziert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2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Modul 1: „Alles bleibt anders“       —&gt; DigitalEnergie…"/>
          <p:cNvSpPr txBox="1"/>
          <p:nvPr/>
        </p:nvSpPr>
        <p:spPr>
          <a:xfrm>
            <a:off x="364707" y="685988"/>
            <a:ext cx="11326656" cy="701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1: „Alles bleibt anders“ 						—&gt; Digital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</a:p>
          <a:p>
            <a:pPr>
              <a:defRPr sz="2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2: „Jeder denkt anders“ 						—&gt; Das optimale Team</a:t>
            </a:r>
          </a:p>
        </p:txBody>
      </p:sp>
      <p:sp>
        <p:nvSpPr>
          <p:cNvPr id="787" name="Modul 3: „Sich selbst führen“       —&gt; LebensEnergie"/>
          <p:cNvSpPr txBox="1"/>
          <p:nvPr/>
        </p:nvSpPr>
        <p:spPr>
          <a:xfrm>
            <a:off x="364707" y="1409501"/>
            <a:ext cx="11326656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3: „Sich selbst führen“ 						—&gt; Lebens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</a:p>
        </p:txBody>
      </p:sp>
      <p:sp>
        <p:nvSpPr>
          <p:cNvPr id="788" name="Modul 4a: „Die richtige Strategie finden“ -  VISION - Ziele - Erfolg"/>
          <p:cNvSpPr txBox="1"/>
          <p:nvPr/>
        </p:nvSpPr>
        <p:spPr>
          <a:xfrm>
            <a:off x="364706" y="1997087"/>
            <a:ext cx="7331677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4a: „Die richtige </a:t>
            </a:r>
            <a:r>
              <a:rPr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Strategie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finden“ - 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VISION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- Ziele - Erfolg </a:t>
            </a:r>
          </a:p>
        </p:txBody>
      </p:sp>
      <p:sp>
        <p:nvSpPr>
          <p:cNvPr id="789" name="Modul 5a: „Das optimale Team“ - Führung, VERTRAUEN , VERBUNDENHEIT  —&gt; Das optimale Team"/>
          <p:cNvSpPr txBox="1"/>
          <p:nvPr/>
        </p:nvSpPr>
        <p:spPr>
          <a:xfrm>
            <a:off x="364707" y="3149919"/>
            <a:ext cx="11326655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5a: „Das optimale Team“ - </a:t>
            </a:r>
            <a:r>
              <a:rPr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Führung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VERTRAUEN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,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VERBUNDENHEIT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	—&gt; Das optimale Team</a:t>
            </a:r>
          </a:p>
        </p:txBody>
      </p:sp>
      <p:sp>
        <p:nvSpPr>
          <p:cNvPr id="790" name="Modul 6: „Einfach machen“ - Wirksames Management VERANTWORTUNG"/>
          <p:cNvSpPr txBox="1"/>
          <p:nvPr/>
        </p:nvSpPr>
        <p:spPr>
          <a:xfrm>
            <a:off x="364707" y="4051941"/>
            <a:ext cx="864149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6: „Einfach machen“ - Wirksames </a:t>
            </a:r>
            <a:r>
              <a:rPr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Management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VERANTWORTUNG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91" name="Modul 7: „Steuerung leicht gemacht“ - Das profitable Unternehmen VERSTÄNDNIS"/>
          <p:cNvSpPr txBox="1"/>
          <p:nvPr/>
        </p:nvSpPr>
        <p:spPr>
          <a:xfrm>
            <a:off x="364707" y="4557723"/>
            <a:ext cx="11326656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7: „Steuerung leicht gemacht“ - Das profitable Unternehmen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VERSTÄNDNIS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92" name="Modul 8: „Erfolgreich in der Krise“"/>
          <p:cNvSpPr txBox="1"/>
          <p:nvPr/>
        </p:nvSpPr>
        <p:spPr>
          <a:xfrm>
            <a:off x="364707" y="5107408"/>
            <a:ext cx="4480298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0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8: „Erfolgreich in der Krise“</a:t>
            </a:r>
          </a:p>
        </p:txBody>
      </p:sp>
      <p:sp>
        <p:nvSpPr>
          <p:cNvPr id="793" name="Modul 4b: „Positionierung und Geschäftsmodell     —&gt; NachfolgeEnergie"/>
          <p:cNvSpPr txBox="1"/>
          <p:nvPr/>
        </p:nvSpPr>
        <p:spPr>
          <a:xfrm>
            <a:off x="364707" y="2310376"/>
            <a:ext cx="11326655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4b: „Positionierung und Geschäftsmodell 				</a:t>
            </a:r>
            <a:r>
              <a:rPr sz="1700">
                <a:latin typeface="Calibri" panose="020F0502020204030204" pitchFamily="34" charset="0"/>
                <a:cs typeface="Calibri" panose="020F0502020204030204" pitchFamily="34" charset="0"/>
              </a:rPr>
              <a:t>—&gt; Nachfolge</a:t>
            </a:r>
            <a:r>
              <a:rPr sz="1700"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</a:p>
        </p:txBody>
      </p:sp>
      <p:sp>
        <p:nvSpPr>
          <p:cNvPr id="794" name="Modul 4c: „Klarheit durch Ziele“ —&gt; ZMK / VERÄNDERUNG"/>
          <p:cNvSpPr txBox="1"/>
          <p:nvPr/>
        </p:nvSpPr>
        <p:spPr>
          <a:xfrm>
            <a:off x="364707" y="2619558"/>
            <a:ext cx="6917656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4c: „Klarheit durch Ziele“ —&gt; ZMK /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VERÄNDERUNG</a:t>
            </a:r>
          </a:p>
        </p:txBody>
      </p:sp>
      <p:sp>
        <p:nvSpPr>
          <p:cNvPr id="795" name="Modul 5b:  „Souverän führen“       —&gt; FührungsEnergie"/>
          <p:cNvSpPr txBox="1"/>
          <p:nvPr/>
        </p:nvSpPr>
        <p:spPr>
          <a:xfrm>
            <a:off x="364707" y="3546159"/>
            <a:ext cx="11326655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5b:  „Souverän führen“ 						—&gt; Führungs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</a:p>
        </p:txBody>
      </p:sp>
      <p:sp>
        <p:nvSpPr>
          <p:cNvPr id="796" name="Modul 9: „Nur die Umsetzung zählt“      —&gt; BusinessCoach…"/>
          <p:cNvSpPr txBox="1"/>
          <p:nvPr/>
        </p:nvSpPr>
        <p:spPr>
          <a:xfrm>
            <a:off x="364707" y="5596431"/>
            <a:ext cx="11326656" cy="701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Modul 9: „Nur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Umsetzung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zählt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“ 					—&gt;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Business</a:t>
            </a:r>
            <a:r>
              <a:rPr i="1" dirty="0" err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Coach</a:t>
            </a:r>
            <a:r>
              <a:rPr i="1" dirty="0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 </a:t>
            </a:r>
          </a:p>
          <a:p>
            <a:pPr>
              <a:defRPr sz="2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i="1" dirty="0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									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—&gt;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Digital</a:t>
            </a:r>
            <a:r>
              <a:rPr i="1" dirty="0" err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Coach</a:t>
            </a:r>
            <a:endParaRPr i="1" dirty="0">
              <a:latin typeface="Calibri" panose="020F0502020204030204" pitchFamily="34" charset="0"/>
              <a:ea typeface="Klavika Light"/>
              <a:cs typeface="Calibri" panose="020F0502020204030204" pitchFamily="34" charset="0"/>
              <a:sym typeface="Klavika Light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platzhalter 10" descr="Ein Bild, das Boden, draußen, schließen enthält.&#10;&#10;Automatisch generierte Beschreibung">
            <a:extLst>
              <a:ext uri="{FF2B5EF4-FFF2-40B4-BE49-F238E27FC236}">
                <a16:creationId xmlns:a16="http://schemas.microsoft.com/office/drawing/2014/main" id="{9D7462AE-127E-F647-873F-3AF7F68E8773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9" t="23951" r="2350" b="5317"/>
          <a:stretch/>
        </p:blipFill>
        <p:spPr>
          <a:xfrm>
            <a:off x="0" y="0"/>
            <a:ext cx="12192000" cy="6786563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F30A5AAA-A26A-EF46-B6CD-373C91F46A8E}"/>
              </a:ext>
            </a:extLst>
          </p:cNvPr>
          <p:cNvSpPr/>
          <p:nvPr/>
        </p:nvSpPr>
        <p:spPr>
          <a:xfrm>
            <a:off x="0" y="0"/>
            <a:ext cx="8676533" cy="6858000"/>
          </a:xfrm>
          <a:prstGeom prst="rect">
            <a:avLst/>
          </a:prstGeom>
          <a:gradFill>
            <a:gsLst>
              <a:gs pos="29000">
                <a:schemeClr val="tx1">
                  <a:lumMod val="85000"/>
                  <a:lumOff val="15000"/>
                  <a:alpha val="53984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DB2BC1B3-0AE4-4C4E-A9D6-F7BA5F950E05}"/>
              </a:ext>
            </a:extLst>
          </p:cNvPr>
          <p:cNvSpPr/>
          <p:nvPr/>
        </p:nvSpPr>
        <p:spPr>
          <a:xfrm>
            <a:off x="719418" y="1692235"/>
            <a:ext cx="867653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7000" i="1" spc="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OPTIMISMUS </a:t>
            </a:r>
          </a:p>
          <a:p>
            <a:r>
              <a:rPr lang="de-DE" sz="7000" i="1" spc="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IST PFLICHT</a:t>
            </a:r>
          </a:p>
        </p:txBody>
      </p:sp>
      <p:sp>
        <p:nvSpPr>
          <p:cNvPr id="5" name="Die Fakten">
            <a:extLst>
              <a:ext uri="{FF2B5EF4-FFF2-40B4-BE49-F238E27FC236}">
                <a16:creationId xmlns:a16="http://schemas.microsoft.com/office/drawing/2014/main" id="{8C42A4CD-3A17-E94F-B035-0920183600E9}"/>
              </a:ext>
            </a:extLst>
          </p:cNvPr>
          <p:cNvSpPr txBox="1"/>
          <p:nvPr/>
        </p:nvSpPr>
        <p:spPr>
          <a:xfrm>
            <a:off x="913797" y="156756"/>
            <a:ext cx="2083261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Fakten</a:t>
            </a:r>
            <a:endParaRPr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Medizin">
            <a:extLst>
              <a:ext uri="{FF2B5EF4-FFF2-40B4-BE49-F238E27FC236}">
                <a16:creationId xmlns:a16="http://schemas.microsoft.com/office/drawing/2014/main" id="{38230AD2-7FAA-7244-9EF8-A849BFC74413}"/>
              </a:ext>
            </a:extLst>
          </p:cNvPr>
          <p:cNvSpPr txBox="1"/>
          <p:nvPr/>
        </p:nvSpPr>
        <p:spPr>
          <a:xfrm>
            <a:off x="912320" y="649444"/>
            <a:ext cx="1103885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Medizin</a:t>
            </a:r>
            <a:endParaRPr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Ökonomie">
            <a:extLst>
              <a:ext uri="{FF2B5EF4-FFF2-40B4-BE49-F238E27FC236}">
                <a16:creationId xmlns:a16="http://schemas.microsoft.com/office/drawing/2014/main" id="{EAB6D2E3-B035-994D-A2B6-FF9A7E0557D8}"/>
              </a:ext>
            </a:extLst>
          </p:cNvPr>
          <p:cNvSpPr txBox="1"/>
          <p:nvPr/>
        </p:nvSpPr>
        <p:spPr>
          <a:xfrm>
            <a:off x="909943" y="1046974"/>
            <a:ext cx="1758684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Ökonomie</a:t>
            </a:r>
            <a:endParaRPr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231635B8-A295-EE47-8C5C-3CF9E9BE9C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07" name="Die Zukunft der Unternehmen"/>
          <p:cNvSpPr txBox="1">
            <a:spLocks noGrp="1"/>
          </p:cNvSpPr>
          <p:nvPr>
            <p:ph type="title" idx="4294967295"/>
          </p:nvPr>
        </p:nvSpPr>
        <p:spPr>
          <a:xfrm>
            <a:off x="0" y="971550"/>
            <a:ext cx="9144000" cy="514350"/>
          </a:xfrm>
          <a:prstGeom prst="rect">
            <a:avLst/>
          </a:prstGeom>
        </p:spPr>
        <p:txBody>
          <a:bodyPr lIns="60959" tIns="60959" rIns="60959" bIns="60959" anchor="t">
            <a:normAutofit fontScale="90000"/>
          </a:bodyPr>
          <a:lstStyle>
            <a:lvl1pPr algn="ctr" defTabSz="682752">
              <a:lnSpc>
                <a:spcPct val="100000"/>
              </a:lnSpc>
              <a:defRPr sz="3248" b="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Die Zukunft der Unternehmen</a:t>
            </a:r>
          </a:p>
        </p:txBody>
      </p:sp>
      <p:pic>
        <p:nvPicPr>
          <p:cNvPr id="808" name="image39.tif" descr="image39.tif"/>
          <p:cNvPicPr>
            <a:picLocks noChangeAspect="1"/>
          </p:cNvPicPr>
          <p:nvPr/>
        </p:nvPicPr>
        <p:blipFill rotWithShape="1">
          <a:blip r:embed="rId2"/>
          <a:srcRect t="8248" b="9021"/>
          <a:stretch/>
        </p:blipFill>
        <p:spPr>
          <a:xfrm>
            <a:off x="0" y="1"/>
            <a:ext cx="12192001" cy="6785112"/>
          </a:xfrm>
          <a:prstGeom prst="rect">
            <a:avLst/>
          </a:prstGeom>
          <a:ln w="12700">
            <a:miter lim="400000"/>
          </a:ln>
        </p:spPr>
      </p:pic>
      <p:sp>
        <p:nvSpPr>
          <p:cNvPr id="809" name="F O R-D E C"/>
          <p:cNvSpPr txBox="1"/>
          <p:nvPr/>
        </p:nvSpPr>
        <p:spPr>
          <a:xfrm>
            <a:off x="1351723" y="0"/>
            <a:ext cx="10389703" cy="2585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16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F O R-D E 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wipe dir="r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Facts"/>
          <p:cNvSpPr txBox="1"/>
          <p:nvPr/>
        </p:nvSpPr>
        <p:spPr>
          <a:xfrm>
            <a:off x="464776" y="3291365"/>
            <a:ext cx="1249699" cy="938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4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55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dirty="0">
                <a:solidFill>
                  <a:schemeClr val="accent3">
                    <a:lumOff val="-12941"/>
                  </a:schemeClr>
                </a:solidFill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acts</a:t>
            </a:r>
          </a:p>
        </p:txBody>
      </p:sp>
      <p:sp>
        <p:nvSpPr>
          <p:cNvPr id="812" name="Options"/>
          <p:cNvSpPr txBox="1"/>
          <p:nvPr/>
        </p:nvSpPr>
        <p:spPr>
          <a:xfrm>
            <a:off x="1997014" y="3314468"/>
            <a:ext cx="1867917" cy="9423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4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55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dirty="0">
                <a:solidFill>
                  <a:schemeClr val="accent3">
                    <a:lumOff val="-12941"/>
                  </a:schemeClr>
                </a:solidFill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ptions</a:t>
            </a:r>
          </a:p>
        </p:txBody>
      </p:sp>
      <p:sp>
        <p:nvSpPr>
          <p:cNvPr id="813" name="Risk &amp;…"/>
          <p:cNvSpPr txBox="1"/>
          <p:nvPr/>
        </p:nvSpPr>
        <p:spPr>
          <a:xfrm>
            <a:off x="4065353" y="3314468"/>
            <a:ext cx="2586928" cy="1274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80000"/>
              </a:lnSpc>
              <a:defRPr sz="4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550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dirty="0">
                <a:solidFill>
                  <a:schemeClr val="accent3">
                    <a:lumOff val="-12941"/>
                  </a:schemeClr>
                </a:solidFill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isk &amp;</a:t>
            </a:r>
          </a:p>
          <a:p>
            <a:pPr>
              <a:lnSpc>
                <a:spcPct val="80000"/>
              </a:lnSpc>
              <a:defRPr sz="4000">
                <a:solidFill>
                  <a:schemeClr val="accent3">
                    <a:lumOff val="-12941"/>
                  </a:schemeClr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Benefit</a:t>
            </a:r>
          </a:p>
        </p:txBody>
      </p:sp>
      <p:sp>
        <p:nvSpPr>
          <p:cNvPr id="814" name="Decision"/>
          <p:cNvSpPr txBox="1"/>
          <p:nvPr/>
        </p:nvSpPr>
        <p:spPr>
          <a:xfrm>
            <a:off x="6395832" y="3314468"/>
            <a:ext cx="1976883" cy="9423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4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5500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dirty="0">
                <a:solidFill>
                  <a:schemeClr val="accent3">
                    <a:lumOff val="-12941"/>
                  </a:schemeClr>
                </a:solidFill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ecision</a:t>
            </a:r>
          </a:p>
        </p:txBody>
      </p:sp>
      <p:sp>
        <p:nvSpPr>
          <p:cNvPr id="815" name="Execution"/>
          <p:cNvSpPr txBox="1"/>
          <p:nvPr/>
        </p:nvSpPr>
        <p:spPr>
          <a:xfrm>
            <a:off x="8453975" y="3314468"/>
            <a:ext cx="2269618" cy="9423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4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55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dirty="0">
                <a:solidFill>
                  <a:schemeClr val="accent3">
                    <a:lumOff val="-12941"/>
                  </a:schemeClr>
                </a:solidFill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xecution</a:t>
            </a:r>
          </a:p>
        </p:txBody>
      </p:sp>
      <p:sp>
        <p:nvSpPr>
          <p:cNvPr id="816" name="Check"/>
          <p:cNvSpPr txBox="1"/>
          <p:nvPr/>
        </p:nvSpPr>
        <p:spPr>
          <a:xfrm>
            <a:off x="10723593" y="3302000"/>
            <a:ext cx="1438213" cy="9423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4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550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dirty="0">
                <a:solidFill>
                  <a:schemeClr val="accent3">
                    <a:lumOff val="-12941"/>
                  </a:schemeClr>
                </a:solidFill>
                <a:latin typeface="Calibri" panose="020F0502020204030204" pitchFamily="34" charset="0"/>
                <a:ea typeface="Klavika Regular"/>
                <a:cs typeface="Calibri" panose="020F0502020204030204" pitchFamily="34" charset="0"/>
                <a:sym typeface="Klavika Regular"/>
              </a:rPr>
              <a:t>heck</a:t>
            </a:r>
          </a:p>
        </p:txBody>
      </p:sp>
      <p:sp>
        <p:nvSpPr>
          <p:cNvPr id="818" name="F O R-D E C"/>
          <p:cNvSpPr txBox="1"/>
          <p:nvPr/>
        </p:nvSpPr>
        <p:spPr>
          <a:xfrm>
            <a:off x="600087" y="659875"/>
            <a:ext cx="11093741" cy="26314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6500"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 spc="300" dirty="0">
                <a:latin typeface="Calibri" panose="020F0502020204030204" pitchFamily="34" charset="0"/>
                <a:cs typeface="Calibri" panose="020F0502020204030204" pitchFamily="34" charset="0"/>
              </a:rPr>
              <a:t>F O R</a:t>
            </a:r>
            <a:r>
              <a:rPr lang="de-DE" spc="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300" dirty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de-DE" spc="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300" dirty="0">
                <a:latin typeface="Calibri" panose="020F0502020204030204" pitchFamily="34" charset="0"/>
                <a:cs typeface="Calibri" panose="020F0502020204030204" pitchFamily="34" charset="0"/>
              </a:rPr>
              <a:t>D E C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Abgerundetes Rechteck"/>
          <p:cNvSpPr/>
          <p:nvPr/>
        </p:nvSpPr>
        <p:spPr>
          <a:xfrm>
            <a:off x="5138600" y="404745"/>
            <a:ext cx="5003742" cy="5959262"/>
          </a:xfrm>
          <a:prstGeom prst="roundRect">
            <a:avLst>
              <a:gd name="adj" fmla="val 10743"/>
            </a:avLst>
          </a:prstGeom>
          <a:solidFill>
            <a:srgbClr val="F4F8FB"/>
          </a:solidFill>
          <a:ln w="127000">
            <a:solidFill>
              <a:srgbClr val="EB1C1F"/>
            </a:solidFill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22" name="Rectangle 4"/>
          <p:cNvSpPr txBox="1"/>
          <p:nvPr/>
        </p:nvSpPr>
        <p:spPr>
          <a:xfrm>
            <a:off x="5503914" y="941881"/>
            <a:ext cx="4638428" cy="4884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/>
          <a:p>
            <a:pPr defTabSz="1219200">
              <a:lnSpc>
                <a:spcPct val="140000"/>
              </a:lnSpc>
              <a:defRPr sz="36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Klarheit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lnSpc>
                <a:spcPct val="140000"/>
              </a:lnSpc>
              <a:defRPr sz="36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Konsequenz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lnSpc>
                <a:spcPct val="140000"/>
              </a:lnSpc>
              <a:defRPr sz="36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Konzentration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lnSpc>
                <a:spcPct val="140000"/>
              </a:lnSpc>
              <a:defRPr sz="36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lnSpc>
                <a:spcPct val="140000"/>
              </a:lnSpc>
              <a:defRPr sz="36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5. </a:t>
            </a:r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Kompetenz</a:t>
            </a:r>
            <a:endParaRPr lang="de-DE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lnSpc>
                <a:spcPct val="140000"/>
              </a:lnSpc>
              <a:defRPr sz="36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6. Kreativität</a:t>
            </a:r>
          </a:p>
          <a:p>
            <a:pPr defTabSz="1219200">
              <a:lnSpc>
                <a:spcPct val="140000"/>
              </a:lnSpc>
              <a:defRPr sz="36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7.  Kundennutzen </a:t>
            </a:r>
          </a:p>
        </p:txBody>
      </p:sp>
      <p:sp>
        <p:nvSpPr>
          <p:cNvPr id="826" name="7.  Kundennutzen"/>
          <p:cNvSpPr txBox="1"/>
          <p:nvPr/>
        </p:nvSpPr>
        <p:spPr>
          <a:xfrm>
            <a:off x="5895312" y="5407634"/>
            <a:ext cx="92396" cy="4247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1219200">
              <a:lnSpc>
                <a:spcPct val="90000"/>
              </a:lnSpc>
              <a:spcBef>
                <a:spcPts val="600"/>
              </a:spcBef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C39E1C-5805-2941-A643-7A31F0AEB3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GRUNDSÄTZE IN DER UNTERNEHMENSKRISE: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" name="UE-Unternehmensanalyse-in-der-Krise_Seite_1.jpg" descr="UE-Unternehmensanalyse-in-der-Krise_Seite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612" y="683552"/>
            <a:ext cx="3882830" cy="5490895"/>
          </a:xfrm>
          <a:prstGeom prst="rect">
            <a:avLst/>
          </a:prstGeom>
          <a:ln w="12700">
            <a:miter lim="400000"/>
          </a:ln>
        </p:spPr>
      </p:pic>
      <p:pic>
        <p:nvPicPr>
          <p:cNvPr id="830" name="UE-Unternehmensanalyse-in-der-Krise_Seite_2.jpg" descr="UE-Unternehmensanalyse-in-der-Krise_Seite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0370" y="683553"/>
            <a:ext cx="3882830" cy="54908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D497F98F-3AB0-844A-B527-61BA28F5D031}"/>
              </a:ext>
            </a:extLst>
          </p:cNvPr>
          <p:cNvSpPr/>
          <p:nvPr/>
        </p:nvSpPr>
        <p:spPr>
          <a:xfrm>
            <a:off x="806504" y="2558774"/>
            <a:ext cx="867653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6000" b="1" i="1" spc="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KRISENKOMPETENZ</a:t>
            </a:r>
          </a:p>
          <a:p>
            <a:r>
              <a:rPr lang="de-DE" sz="6000" b="1" i="1" spc="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FÜR FÜHRUNGSKRÄFTE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3_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1154</Words>
  <Application>Microsoft Macintosh PowerPoint</Application>
  <PresentationFormat>Breitbild</PresentationFormat>
  <Paragraphs>196</Paragraphs>
  <Slides>27</Slides>
  <Notes>17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34" baseType="lpstr">
      <vt:lpstr>Arial</vt:lpstr>
      <vt:lpstr>Arial Black</vt:lpstr>
      <vt:lpstr>Calibri</vt:lpstr>
      <vt:lpstr>Calibri Light</vt:lpstr>
      <vt:lpstr>Times Roman</vt:lpstr>
      <vt:lpstr>Trebuchet MS</vt:lpstr>
      <vt:lpstr>3_Office-Design</vt:lpstr>
      <vt:lpstr>PowerPoint-Präsentation</vt:lpstr>
      <vt:lpstr>PowerPoint-Präsentation</vt:lpstr>
      <vt:lpstr>PowerPoint-Präsentation</vt:lpstr>
      <vt:lpstr>PowerPoint-Präsentation</vt:lpstr>
      <vt:lpstr>Die Zukunft der Unternehmen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Nadine Bayer</cp:lastModifiedBy>
  <cp:revision>21</cp:revision>
  <dcterms:modified xsi:type="dcterms:W3CDTF">2021-05-17T17:08:07Z</dcterms:modified>
</cp:coreProperties>
</file>