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0" r:id="rId1"/>
  </p:sldMasterIdLst>
  <p:notesMasterIdLst>
    <p:notesMasterId r:id="rId31"/>
  </p:notesMasterIdLst>
  <p:sldIdLst>
    <p:sldId id="360" r:id="rId2"/>
    <p:sldId id="36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64" r:id="rId24"/>
    <p:sldId id="365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Shape 7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9" name="Shape 75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hape 105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8" name="Shape 10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Shape 106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3" name="Shape 106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Shape 106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8" name="Shape 10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Shape 10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3" name="Shape 10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Shape 107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8" name="Shape 10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Shape 79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8" name="Shape 7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Shape 84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4" name="Shape 84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Shape 86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6" name="Shape 8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Shape 96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2" name="Shape 9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Shape 96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8" name="Shape 9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Shape 97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5" name="Shape 9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6263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Shape 101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14" name="Shape 10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8039480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1318429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166265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75338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4801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931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991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2934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2821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36953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5174950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09330374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8459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5053390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0761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7982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4410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93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12953" y="-35556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2" y="342902"/>
            <a:ext cx="6288639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6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pic>
        <p:nvPicPr>
          <p:cNvPr id="4" name="Grafik 3" descr="Ein Bild, das Text, Vektorgrafiken enthält.&#10;&#10;Automatisch generierte Beschreibung">
            <a:extLst>
              <a:ext uri="{FF2B5EF4-FFF2-40B4-BE49-F238E27FC236}">
                <a16:creationId xmlns:a16="http://schemas.microsoft.com/office/drawing/2014/main" id="{E11FDFD4-CD2F-4549-AFFB-6F80F413D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42" y="1427967"/>
            <a:ext cx="7970362" cy="561274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Bild">
            <a:extLst>
              <a:ext uri="{FF2B5EF4-FFF2-40B4-BE49-F238E27FC236}">
                <a16:creationId xmlns:a16="http://schemas.microsoft.com/office/drawing/2014/main" id="{02004E04-27DD-F144-B0EC-1F240F09A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1" b="26163"/>
          <a:stretch/>
        </p:blipFill>
        <p:spPr>
          <a:xfrm>
            <a:off x="2937980" y="0"/>
            <a:ext cx="9751701" cy="6795806"/>
          </a:xfrm>
          <a:prstGeom prst="rect">
            <a:avLst/>
          </a:prstGeom>
          <a:ln w="12700">
            <a:miter lim="400000"/>
          </a:ln>
        </p:spPr>
      </p:pic>
      <p:sp>
        <p:nvSpPr>
          <p:cNvPr id="869" name="Rectangle 5"/>
          <p:cNvSpPr/>
          <p:nvPr/>
        </p:nvSpPr>
        <p:spPr>
          <a:xfrm>
            <a:off x="6275552" y="1224772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0" name="Rectangle 6"/>
          <p:cNvSpPr/>
          <p:nvPr/>
        </p:nvSpPr>
        <p:spPr>
          <a:xfrm>
            <a:off x="4855558" y="1800215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1" name="Rectangle 7"/>
          <p:cNvSpPr/>
          <p:nvPr/>
        </p:nvSpPr>
        <p:spPr>
          <a:xfrm>
            <a:off x="7688505" y="1798585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2" name="Rectangle 8"/>
          <p:cNvSpPr/>
          <p:nvPr/>
        </p:nvSpPr>
        <p:spPr>
          <a:xfrm>
            <a:off x="7679117" y="2377288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3" name="Rectangle 9"/>
          <p:cNvSpPr/>
          <p:nvPr/>
        </p:nvSpPr>
        <p:spPr>
          <a:xfrm>
            <a:off x="3468423" y="2209382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4" name="Rectangle 10"/>
          <p:cNvSpPr txBox="1"/>
          <p:nvPr/>
        </p:nvSpPr>
        <p:spPr>
          <a:xfrm>
            <a:off x="6205139" y="1266771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Anfrage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5" name="Rectangle 11"/>
          <p:cNvSpPr txBox="1"/>
          <p:nvPr/>
        </p:nvSpPr>
        <p:spPr>
          <a:xfrm>
            <a:off x="4782798" y="1837323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verfügbar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6" name="Rectangle 12"/>
          <p:cNvSpPr txBox="1"/>
          <p:nvPr/>
        </p:nvSpPr>
        <p:spPr>
          <a:xfrm>
            <a:off x="7632175" y="1855512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verfügbar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7" name="Rectangle 13"/>
          <p:cNvSpPr txBox="1"/>
          <p:nvPr/>
        </p:nvSpPr>
        <p:spPr>
          <a:xfrm>
            <a:off x="7622786" y="2339794"/>
            <a:ext cx="1248657" cy="503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Alternative anbieten</a:t>
            </a:r>
          </a:p>
        </p:txBody>
      </p:sp>
      <p:sp>
        <p:nvSpPr>
          <p:cNvPr id="878" name="Rectangle 14"/>
          <p:cNvSpPr txBox="1"/>
          <p:nvPr/>
        </p:nvSpPr>
        <p:spPr>
          <a:xfrm>
            <a:off x="3402705" y="2255370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Angebot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9" name="Rectangle 15"/>
          <p:cNvSpPr/>
          <p:nvPr/>
        </p:nvSpPr>
        <p:spPr>
          <a:xfrm>
            <a:off x="4862600" y="2783195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0" name="Rectangle 16"/>
          <p:cNvSpPr txBox="1"/>
          <p:nvPr/>
        </p:nvSpPr>
        <p:spPr>
          <a:xfrm>
            <a:off x="4738203" y="2825194"/>
            <a:ext cx="1356623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Reservierung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1" name="Rectangle 17"/>
          <p:cNvSpPr/>
          <p:nvPr/>
        </p:nvSpPr>
        <p:spPr>
          <a:xfrm>
            <a:off x="3468423" y="3373309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2" name="Rectangle 18"/>
          <p:cNvSpPr txBox="1"/>
          <p:nvPr/>
        </p:nvSpPr>
        <p:spPr>
          <a:xfrm>
            <a:off x="3402705" y="3419297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Bestätigung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3" name="Rectangle 19"/>
          <p:cNvSpPr/>
          <p:nvPr/>
        </p:nvSpPr>
        <p:spPr>
          <a:xfrm>
            <a:off x="4862600" y="3898561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4" name="Rectangle 20"/>
          <p:cNvSpPr txBox="1"/>
          <p:nvPr/>
        </p:nvSpPr>
        <p:spPr>
          <a:xfrm>
            <a:off x="4806269" y="3933736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Bereit-stellung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5" name="Rectangle 21"/>
          <p:cNvSpPr/>
          <p:nvPr/>
        </p:nvSpPr>
        <p:spPr>
          <a:xfrm>
            <a:off x="3454341" y="4517674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6" name="Rectangle 22"/>
          <p:cNvSpPr txBox="1"/>
          <p:nvPr/>
        </p:nvSpPr>
        <p:spPr>
          <a:xfrm>
            <a:off x="3388622" y="4563662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Stornierung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7" name="Rectangle 23"/>
          <p:cNvSpPr/>
          <p:nvPr/>
        </p:nvSpPr>
        <p:spPr>
          <a:xfrm>
            <a:off x="6284941" y="4507893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8" name="Rectangle 24"/>
          <p:cNvSpPr txBox="1"/>
          <p:nvPr/>
        </p:nvSpPr>
        <p:spPr>
          <a:xfrm>
            <a:off x="6198098" y="4561688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Besuch</a:t>
            </a:r>
          </a:p>
        </p:txBody>
      </p:sp>
      <p:sp>
        <p:nvSpPr>
          <p:cNvPr id="889" name="Rectangle 25"/>
          <p:cNvSpPr/>
          <p:nvPr/>
        </p:nvSpPr>
        <p:spPr>
          <a:xfrm>
            <a:off x="6284941" y="5104527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0" name="Rectangle 26"/>
          <p:cNvSpPr txBox="1"/>
          <p:nvPr/>
        </p:nvSpPr>
        <p:spPr>
          <a:xfrm>
            <a:off x="6233304" y="5049103"/>
            <a:ext cx="1248657" cy="503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Rechnungs-stellung</a:t>
            </a:r>
          </a:p>
        </p:txBody>
      </p:sp>
      <p:sp>
        <p:nvSpPr>
          <p:cNvPr id="891" name="Rectangle 27"/>
          <p:cNvSpPr/>
          <p:nvPr/>
        </p:nvSpPr>
        <p:spPr>
          <a:xfrm>
            <a:off x="6284941" y="5701162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2" name="Rectangle 28"/>
          <p:cNvSpPr txBox="1"/>
          <p:nvPr/>
        </p:nvSpPr>
        <p:spPr>
          <a:xfrm>
            <a:off x="6212181" y="5658778"/>
            <a:ext cx="1248657" cy="503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Forderungs-einzug</a:t>
            </a:r>
          </a:p>
        </p:txBody>
      </p:sp>
      <p:sp>
        <p:nvSpPr>
          <p:cNvPr id="893" name="Line 29"/>
          <p:cNvSpPr/>
          <p:nvPr/>
        </p:nvSpPr>
        <p:spPr>
          <a:xfrm>
            <a:off x="7406854" y="1407349"/>
            <a:ext cx="830873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4" name="Line 30"/>
          <p:cNvSpPr/>
          <p:nvPr/>
        </p:nvSpPr>
        <p:spPr>
          <a:xfrm>
            <a:off x="5435291" y="1426911"/>
            <a:ext cx="830873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5" name="Line 31"/>
          <p:cNvSpPr/>
          <p:nvPr/>
        </p:nvSpPr>
        <p:spPr>
          <a:xfrm>
            <a:off x="8237726" y="1407349"/>
            <a:ext cx="1" cy="381456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6" name="Line 32"/>
          <p:cNvSpPr/>
          <p:nvPr/>
        </p:nvSpPr>
        <p:spPr>
          <a:xfrm>
            <a:off x="5449374" y="1426911"/>
            <a:ext cx="1" cy="381455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7" name="Line 33"/>
          <p:cNvSpPr/>
          <p:nvPr/>
        </p:nvSpPr>
        <p:spPr>
          <a:xfrm>
            <a:off x="8237727" y="2209382"/>
            <a:ext cx="1" cy="185837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8" name="Line 34"/>
          <p:cNvSpPr/>
          <p:nvPr/>
        </p:nvSpPr>
        <p:spPr>
          <a:xfrm>
            <a:off x="4027033" y="1994203"/>
            <a:ext cx="830873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9" name="Line 35"/>
          <p:cNvSpPr/>
          <p:nvPr/>
        </p:nvSpPr>
        <p:spPr>
          <a:xfrm>
            <a:off x="4027032" y="2003984"/>
            <a:ext cx="1" cy="185837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0" name="Line 36"/>
          <p:cNvSpPr/>
          <p:nvPr/>
        </p:nvSpPr>
        <p:spPr>
          <a:xfrm>
            <a:off x="6266164" y="2581056"/>
            <a:ext cx="1366012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1" name="Line 37"/>
          <p:cNvSpPr/>
          <p:nvPr/>
        </p:nvSpPr>
        <p:spPr>
          <a:xfrm>
            <a:off x="6266164" y="2003984"/>
            <a:ext cx="1" cy="596634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2" name="Line 38"/>
          <p:cNvSpPr/>
          <p:nvPr/>
        </p:nvSpPr>
        <p:spPr>
          <a:xfrm flipH="1">
            <a:off x="5984513" y="1994203"/>
            <a:ext cx="281652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3" name="Line 39"/>
          <p:cNvSpPr/>
          <p:nvPr/>
        </p:nvSpPr>
        <p:spPr>
          <a:xfrm>
            <a:off x="5449374" y="2189821"/>
            <a:ext cx="1" cy="56729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4" name="Line 40"/>
          <p:cNvSpPr/>
          <p:nvPr/>
        </p:nvSpPr>
        <p:spPr>
          <a:xfrm>
            <a:off x="4041115" y="2610399"/>
            <a:ext cx="1" cy="264085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5" name="Line 41"/>
          <p:cNvSpPr/>
          <p:nvPr/>
        </p:nvSpPr>
        <p:spPr>
          <a:xfrm>
            <a:off x="4041115" y="2864703"/>
            <a:ext cx="830873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6" name="Line 42"/>
          <p:cNvSpPr/>
          <p:nvPr/>
        </p:nvSpPr>
        <p:spPr>
          <a:xfrm flipH="1">
            <a:off x="4041116" y="3040758"/>
            <a:ext cx="816790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7" name="Line 43"/>
          <p:cNvSpPr/>
          <p:nvPr/>
        </p:nvSpPr>
        <p:spPr>
          <a:xfrm>
            <a:off x="4055198" y="3050539"/>
            <a:ext cx="1" cy="32277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8" name="Line 44"/>
          <p:cNvSpPr/>
          <p:nvPr/>
        </p:nvSpPr>
        <p:spPr>
          <a:xfrm>
            <a:off x="5435291" y="3187472"/>
            <a:ext cx="1" cy="733568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9" name="Line 45"/>
          <p:cNvSpPr/>
          <p:nvPr/>
        </p:nvSpPr>
        <p:spPr>
          <a:xfrm>
            <a:off x="4041115" y="3793887"/>
            <a:ext cx="1" cy="244523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0" name="Line 46"/>
          <p:cNvSpPr/>
          <p:nvPr/>
        </p:nvSpPr>
        <p:spPr>
          <a:xfrm>
            <a:off x="4041115" y="4038410"/>
            <a:ext cx="802708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1" name="Line 47"/>
          <p:cNvSpPr/>
          <p:nvPr/>
        </p:nvSpPr>
        <p:spPr>
          <a:xfrm flipH="1">
            <a:off x="4027034" y="4185124"/>
            <a:ext cx="830873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2" name="Line 48"/>
          <p:cNvSpPr/>
          <p:nvPr/>
        </p:nvSpPr>
        <p:spPr>
          <a:xfrm>
            <a:off x="4041115" y="4185123"/>
            <a:ext cx="1" cy="32277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3" name="Line 49"/>
          <p:cNvSpPr/>
          <p:nvPr/>
        </p:nvSpPr>
        <p:spPr>
          <a:xfrm>
            <a:off x="5970430" y="4146000"/>
            <a:ext cx="859038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4" name="Line 50"/>
          <p:cNvSpPr/>
          <p:nvPr/>
        </p:nvSpPr>
        <p:spPr>
          <a:xfrm>
            <a:off x="6843550" y="4146000"/>
            <a:ext cx="1" cy="352113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5" name="Line 51"/>
          <p:cNvSpPr/>
          <p:nvPr/>
        </p:nvSpPr>
        <p:spPr>
          <a:xfrm>
            <a:off x="6857632" y="4918691"/>
            <a:ext cx="1" cy="176057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6" name="Line 52"/>
          <p:cNvSpPr/>
          <p:nvPr/>
        </p:nvSpPr>
        <p:spPr>
          <a:xfrm>
            <a:off x="6871715" y="5525106"/>
            <a:ext cx="1" cy="176057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7" name="Rectangle 53"/>
          <p:cNvSpPr/>
          <p:nvPr/>
        </p:nvSpPr>
        <p:spPr>
          <a:xfrm>
            <a:off x="4327461" y="5319707"/>
            <a:ext cx="1124260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8" name="Rectangle 54"/>
          <p:cNvSpPr txBox="1"/>
          <p:nvPr/>
        </p:nvSpPr>
        <p:spPr>
          <a:xfrm>
            <a:off x="4295827" y="5390405"/>
            <a:ext cx="1248657" cy="308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kosten-pflichtig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9" name="Rectangle 55"/>
          <p:cNvSpPr/>
          <p:nvPr/>
        </p:nvSpPr>
        <p:spPr>
          <a:xfrm>
            <a:off x="2637551" y="5319707"/>
            <a:ext cx="1124259" cy="407537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0" name="Rectangle 56"/>
          <p:cNvSpPr txBox="1"/>
          <p:nvPr/>
        </p:nvSpPr>
        <p:spPr>
          <a:xfrm>
            <a:off x="2571832" y="5365695"/>
            <a:ext cx="1248657" cy="313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1384" tIns="61384" rIns="61384" bIns="61384">
            <a:spAutoFit/>
          </a:bodyPr>
          <a:lstStyle>
            <a:lvl1pPr algn="ctr" defTabSz="1219200">
              <a:defRPr sz="1200" b="1">
                <a:solidFill>
                  <a:srgbClr val="A5002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kostenfrei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1" name="Line 57"/>
          <p:cNvSpPr/>
          <p:nvPr/>
        </p:nvSpPr>
        <p:spPr>
          <a:xfrm>
            <a:off x="4041115" y="4928472"/>
            <a:ext cx="1" cy="185837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2" name="Line 58"/>
          <p:cNvSpPr/>
          <p:nvPr/>
        </p:nvSpPr>
        <p:spPr>
          <a:xfrm>
            <a:off x="3153912" y="5104527"/>
            <a:ext cx="1718076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3" name="Line 59"/>
          <p:cNvSpPr/>
          <p:nvPr/>
        </p:nvSpPr>
        <p:spPr>
          <a:xfrm>
            <a:off x="3153912" y="5104528"/>
            <a:ext cx="1" cy="205399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4" name="Line 60"/>
          <p:cNvSpPr/>
          <p:nvPr/>
        </p:nvSpPr>
        <p:spPr>
          <a:xfrm>
            <a:off x="4857905" y="5104528"/>
            <a:ext cx="1" cy="205399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5" name="Rectangle 61"/>
          <p:cNvSpPr txBox="1"/>
          <p:nvPr/>
        </p:nvSpPr>
        <p:spPr>
          <a:xfrm>
            <a:off x="8808328" y="1193799"/>
            <a:ext cx="662576" cy="585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Schriftlich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Telefon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Persönlich</a:t>
            </a:r>
          </a:p>
        </p:txBody>
      </p:sp>
      <p:sp>
        <p:nvSpPr>
          <p:cNvPr id="926" name="Rectangle 62"/>
          <p:cNvSpPr txBox="1"/>
          <p:nvPr/>
        </p:nvSpPr>
        <p:spPr>
          <a:xfrm>
            <a:off x="6298862" y="2807647"/>
            <a:ext cx="710666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Interne 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Buchungen</a:t>
            </a:r>
          </a:p>
        </p:txBody>
      </p:sp>
      <p:sp>
        <p:nvSpPr>
          <p:cNvPr id="927" name="Rectangle 63"/>
          <p:cNvSpPr txBox="1"/>
          <p:nvPr/>
        </p:nvSpPr>
        <p:spPr>
          <a:xfrm>
            <a:off x="8885911" y="3922669"/>
            <a:ext cx="840510" cy="277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>
            <a:lvl1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Mise en place</a:t>
            </a:r>
          </a:p>
        </p:txBody>
      </p:sp>
      <p:sp>
        <p:nvSpPr>
          <p:cNvPr id="928" name="Rectangle 64"/>
          <p:cNvSpPr txBox="1"/>
          <p:nvPr/>
        </p:nvSpPr>
        <p:spPr>
          <a:xfrm>
            <a:off x="2004202" y="2171889"/>
            <a:ext cx="808450" cy="585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Info-Mappe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Preisangebot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</a:p>
        </p:txBody>
      </p:sp>
      <p:sp>
        <p:nvSpPr>
          <p:cNvPr id="929" name="Rectangle 65"/>
          <p:cNvSpPr txBox="1"/>
          <p:nvPr/>
        </p:nvSpPr>
        <p:spPr>
          <a:xfrm>
            <a:off x="2321941" y="3277130"/>
            <a:ext cx="476628" cy="739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Tag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Datum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Anzahl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Preis</a:t>
            </a:r>
          </a:p>
        </p:txBody>
      </p:sp>
      <p:sp>
        <p:nvSpPr>
          <p:cNvPr id="930" name="Rectangle 66"/>
          <p:cNvSpPr txBox="1"/>
          <p:nvPr/>
        </p:nvSpPr>
        <p:spPr>
          <a:xfrm>
            <a:off x="8962111" y="4577989"/>
            <a:ext cx="1098593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Kerndienstleistung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</a:p>
        </p:txBody>
      </p:sp>
      <p:sp>
        <p:nvSpPr>
          <p:cNvPr id="931" name="Rectangle 67"/>
          <p:cNvSpPr txBox="1"/>
          <p:nvPr/>
        </p:nvSpPr>
        <p:spPr>
          <a:xfrm>
            <a:off x="8933945" y="5145282"/>
            <a:ext cx="1169125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Bezahlung vor Ort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Debitorenerstellung</a:t>
            </a:r>
          </a:p>
        </p:txBody>
      </p:sp>
      <p:sp>
        <p:nvSpPr>
          <p:cNvPr id="932" name="Rectangle 68"/>
          <p:cNvSpPr txBox="1"/>
          <p:nvPr/>
        </p:nvSpPr>
        <p:spPr>
          <a:xfrm>
            <a:off x="8948028" y="5741916"/>
            <a:ext cx="1220421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Zahlungsmodalitäten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Mahnwesen</a:t>
            </a:r>
          </a:p>
        </p:txBody>
      </p:sp>
      <p:sp>
        <p:nvSpPr>
          <p:cNvPr id="933" name="Rectangle 69"/>
          <p:cNvSpPr txBox="1"/>
          <p:nvPr/>
        </p:nvSpPr>
        <p:spPr>
          <a:xfrm>
            <a:off x="2061681" y="4577989"/>
            <a:ext cx="760359" cy="431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1384" tIns="61384" rIns="61384" bIns="61384">
            <a:spAutoFit/>
          </a:bodyPr>
          <a:lstStyle/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Storno-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r" defTabSz="1219200">
              <a:defRPr sz="1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Konditionen</a:t>
            </a:r>
          </a:p>
        </p:txBody>
      </p:sp>
      <p:sp>
        <p:nvSpPr>
          <p:cNvPr id="934" name="Line 70"/>
          <p:cNvSpPr/>
          <p:nvPr/>
        </p:nvSpPr>
        <p:spPr>
          <a:xfrm flipH="1">
            <a:off x="2928592" y="2395219"/>
            <a:ext cx="506973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5" name="Line 71"/>
          <p:cNvSpPr/>
          <p:nvPr/>
        </p:nvSpPr>
        <p:spPr>
          <a:xfrm flipH="1">
            <a:off x="2914509" y="3559146"/>
            <a:ext cx="535139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6" name="Line 72"/>
          <p:cNvSpPr/>
          <p:nvPr/>
        </p:nvSpPr>
        <p:spPr>
          <a:xfrm flipH="1">
            <a:off x="2914509" y="4732854"/>
            <a:ext cx="506973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7" name="Line 73"/>
          <p:cNvSpPr/>
          <p:nvPr/>
        </p:nvSpPr>
        <p:spPr>
          <a:xfrm>
            <a:off x="5984513" y="4048191"/>
            <a:ext cx="2830601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8" name="Line 74"/>
          <p:cNvSpPr/>
          <p:nvPr/>
        </p:nvSpPr>
        <p:spPr>
          <a:xfrm>
            <a:off x="7406854" y="4732854"/>
            <a:ext cx="1422342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9" name="Line 75"/>
          <p:cNvSpPr/>
          <p:nvPr/>
        </p:nvSpPr>
        <p:spPr>
          <a:xfrm>
            <a:off x="7406854" y="5319707"/>
            <a:ext cx="1422342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0" name="Line 76"/>
          <p:cNvSpPr/>
          <p:nvPr/>
        </p:nvSpPr>
        <p:spPr>
          <a:xfrm>
            <a:off x="7392771" y="5906561"/>
            <a:ext cx="1422342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1" name="Line 77"/>
          <p:cNvSpPr/>
          <p:nvPr/>
        </p:nvSpPr>
        <p:spPr>
          <a:xfrm>
            <a:off x="7378688" y="1319321"/>
            <a:ext cx="1380094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2" name="Line 78"/>
          <p:cNvSpPr/>
          <p:nvPr/>
        </p:nvSpPr>
        <p:spPr>
          <a:xfrm>
            <a:off x="5984513" y="2972292"/>
            <a:ext cx="295734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3" name="Line 79"/>
          <p:cNvSpPr/>
          <p:nvPr/>
        </p:nvSpPr>
        <p:spPr>
          <a:xfrm>
            <a:off x="5468151" y="5407735"/>
            <a:ext cx="802708" cy="1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C88DB29-2B7A-2446-BE7D-635372A655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618956" cy="804333"/>
          </a:xfrm>
        </p:spPr>
        <p:txBody>
          <a:bodyPr/>
          <a:lstStyle/>
          <a:p>
            <a:r>
              <a:rPr lang="de-DE" dirty="0"/>
              <a:t>Arbeitsabläufe (Prozessmanagement)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Bild 28" descr="Bild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847" y="1389992"/>
            <a:ext cx="8164598" cy="4885902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1AE38B6-D09B-084F-BF67-B155DC6620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DAS KLASSISCHE ORGANIGRAMM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 descr="Bild 5">
            <a:extLst>
              <a:ext uri="{FF2B5EF4-FFF2-40B4-BE49-F238E27FC236}">
                <a16:creationId xmlns:a16="http://schemas.microsoft.com/office/drawing/2014/main" id="{74CB979E-7A5B-4841-B4D6-13BD810A41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077" b="8077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1" name="Bild 4" descr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199" y="1261241"/>
            <a:ext cx="8917602" cy="498029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35B3F0-45AD-2F43-9772-DAF96AE56C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Das neue Organigramm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Titel 1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Die Zukunft der Unternehmen</a:t>
            </a:r>
          </a:p>
        </p:txBody>
      </p:sp>
      <p:pic>
        <p:nvPicPr>
          <p:cNvPr id="6" name="Picture 2" descr="Picture 2">
            <a:extLst>
              <a:ext uri="{FF2B5EF4-FFF2-40B4-BE49-F238E27FC236}">
                <a16:creationId xmlns:a16="http://schemas.microsoft.com/office/drawing/2014/main" id="{27091E31-3289-984E-A6A0-FCA1FB98A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124" y="639843"/>
            <a:ext cx="7437752" cy="5578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9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885" y="210207"/>
            <a:ext cx="4302730" cy="615380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60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028" y="210207"/>
            <a:ext cx="4381615" cy="615380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5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31" y="407772"/>
            <a:ext cx="4266217" cy="604245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66" name="Aufgabe: ____________…"/>
          <p:cNvSpPr txBox="1"/>
          <p:nvPr/>
        </p:nvSpPr>
        <p:spPr>
          <a:xfrm>
            <a:off x="5223666" y="797510"/>
            <a:ext cx="6680055" cy="5262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Aufgabe: 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Bereich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Mittel: ______________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Beteiligte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_______ + _______ + ________ + 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Durchführung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Aufgabe: ___________</a:t>
            </a:r>
          </a:p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dieser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Aufgabe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übernehme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dass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__________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Münzen"/>
          <p:cNvSpPr/>
          <p:nvPr/>
        </p:nvSpPr>
        <p:spPr>
          <a:xfrm>
            <a:off x="4680844" y="32321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2" name="Break-out"/>
          <p:cNvSpPr txBox="1"/>
          <p:nvPr/>
        </p:nvSpPr>
        <p:spPr>
          <a:xfrm>
            <a:off x="4565968" y="5204554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973" name="Wie ist die Verantwortung in Euren Unternehmen verteilt?"/>
          <p:cNvSpPr txBox="1"/>
          <p:nvPr/>
        </p:nvSpPr>
        <p:spPr>
          <a:xfrm>
            <a:off x="1386513" y="690641"/>
            <a:ext cx="9352878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6100" i="1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verteilt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2560"/>
          <p:cNvSpPr txBox="1"/>
          <p:nvPr/>
        </p:nvSpPr>
        <p:spPr>
          <a:xfrm>
            <a:off x="610207" y="1419968"/>
            <a:ext cx="7421258" cy="501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lvl="1" indent="0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Ressourcen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brauchen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wirklich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einsparen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Luxus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eigentlich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überflüssig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dennoch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OK?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Kompetenzen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brauchen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regelmäßig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Mitarbeiter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kaufen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Abläufe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Bei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Abläufe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helfen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Abläufe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übernehmen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7675" lvl="2" indent="-2238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Abläufe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lassen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E411FC5-650A-C149-BA70-AEB5AB2E5F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752538" cy="804333"/>
          </a:xfrm>
        </p:spPr>
        <p:txBody>
          <a:bodyPr/>
          <a:lstStyle/>
          <a:p>
            <a:r>
              <a:rPr lang="de-DE" sz="2000" dirty="0"/>
              <a:t>Sinnvolle Kostenreduktion </a:t>
            </a:r>
            <a:br>
              <a:rPr lang="de-DE" sz="2000" dirty="0"/>
            </a:br>
            <a:r>
              <a:rPr lang="de-DE" sz="2000" dirty="0"/>
              <a:t>(Wie machen wir unsere Unternehmen effizienter?) </a:t>
            </a:r>
          </a:p>
          <a:p>
            <a:endParaRPr lang="de-DE" sz="2000"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3" descr="Bild 3">
            <a:extLst>
              <a:ext uri="{FF2B5EF4-FFF2-40B4-BE49-F238E27FC236}">
                <a16:creationId xmlns:a16="http://schemas.microsoft.com/office/drawing/2014/main" id="{4F2F6024-5140-3544-8262-D7193ABADE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alphaModFix amt="34000"/>
          </a:blip>
          <a:srcRect t="12840" b="12840"/>
          <a:stretch/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982" name="Bild 5" descr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170" y="880305"/>
            <a:ext cx="6174088" cy="5198557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arallelogramm 5">
            <a:extLst>
              <a:ext uri="{FF2B5EF4-FFF2-40B4-BE49-F238E27FC236}">
                <a16:creationId xmlns:a16="http://schemas.microsoft.com/office/drawing/2014/main" id="{4F2EBE30-1046-D646-A288-266A49621B9D}"/>
              </a:ext>
            </a:extLst>
          </p:cNvPr>
          <p:cNvSpPr/>
          <p:nvPr/>
        </p:nvSpPr>
        <p:spPr>
          <a:xfrm>
            <a:off x="319338" y="6381689"/>
            <a:ext cx="2912378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8" name="Die 6P der Positionierung">
            <a:extLst>
              <a:ext uri="{FF2B5EF4-FFF2-40B4-BE49-F238E27FC236}">
                <a16:creationId xmlns:a16="http://schemas.microsoft.com/office/drawing/2014/main" id="{D2299C48-86F4-D14F-B265-B29CB3AA3512}"/>
              </a:ext>
            </a:extLst>
          </p:cNvPr>
          <p:cNvSpPr txBox="1"/>
          <p:nvPr/>
        </p:nvSpPr>
        <p:spPr>
          <a:xfrm>
            <a:off x="645703" y="6444357"/>
            <a:ext cx="334624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dirty="0">
                <a:solidFill>
                  <a:schemeClr val="bg1"/>
                </a:solidFill>
              </a:rPr>
              <a:t>Projektmanagement</a:t>
            </a:r>
          </a:p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207609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64000"/>
                </a:srgbClr>
              </a:gs>
              <a:gs pos="100000">
                <a:srgbClr val="D7E0E6">
                  <a:alpha val="58934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Weiblich"/>
          <p:cNvSpPr/>
          <p:nvPr/>
        </p:nvSpPr>
        <p:spPr>
          <a:xfrm>
            <a:off x="1464915" y="5023925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8" name="PM"/>
          <p:cNvSpPr txBox="1"/>
          <p:nvPr/>
        </p:nvSpPr>
        <p:spPr>
          <a:xfrm>
            <a:off x="1342897" y="5934203"/>
            <a:ext cx="602086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PM</a:t>
            </a:r>
          </a:p>
        </p:txBody>
      </p:sp>
      <p:sp>
        <p:nvSpPr>
          <p:cNvPr id="989" name="Abschluss…"/>
          <p:cNvSpPr/>
          <p:nvPr/>
        </p:nvSpPr>
        <p:spPr>
          <a:xfrm>
            <a:off x="9290004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Abschluss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Nachkalkulation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Fehleranalyse</a:t>
            </a:r>
          </a:p>
        </p:txBody>
      </p:sp>
      <p:sp>
        <p:nvSpPr>
          <p:cNvPr id="990" name="Umsetzung…"/>
          <p:cNvSpPr/>
          <p:nvPr/>
        </p:nvSpPr>
        <p:spPr>
          <a:xfrm>
            <a:off x="5762865" y="2218429"/>
            <a:ext cx="3371814" cy="3879637"/>
          </a:xfrm>
          <a:prstGeom prst="roundRect">
            <a:avLst>
              <a:gd name="adj" fmla="val 8149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Umsetzung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Mittel einsetzen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Maßnahmen durchführen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Meilensteine</a:t>
            </a:r>
          </a:p>
        </p:txBody>
      </p:sp>
      <p:sp>
        <p:nvSpPr>
          <p:cNvPr id="991" name="Planung…"/>
          <p:cNvSpPr/>
          <p:nvPr/>
        </p:nvSpPr>
        <p:spPr>
          <a:xfrm>
            <a:off x="3117310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Planung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Termine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Ressourcen </a:t>
            </a:r>
          </a:p>
        </p:txBody>
      </p:sp>
      <p:sp>
        <p:nvSpPr>
          <p:cNvPr id="992" name="Start…"/>
          <p:cNvSpPr/>
          <p:nvPr/>
        </p:nvSpPr>
        <p:spPr>
          <a:xfrm>
            <a:off x="471755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Start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Projektauftrag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r>
              <a:rPr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</a:t>
            </a:r>
          </a:p>
        </p:txBody>
      </p:sp>
      <p:sp>
        <p:nvSpPr>
          <p:cNvPr id="994" name="Männlich"/>
          <p:cNvSpPr/>
          <p:nvPr/>
        </p:nvSpPr>
        <p:spPr>
          <a:xfrm>
            <a:off x="6356375" y="5023925"/>
            <a:ext cx="33499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5" name="Männlich"/>
          <p:cNvSpPr/>
          <p:nvPr/>
        </p:nvSpPr>
        <p:spPr>
          <a:xfrm>
            <a:off x="6704172" y="5023925"/>
            <a:ext cx="334997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6" name="Männlich"/>
          <p:cNvSpPr/>
          <p:nvPr/>
        </p:nvSpPr>
        <p:spPr>
          <a:xfrm>
            <a:off x="7473337" y="5023925"/>
            <a:ext cx="33499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7" name="Weiblich"/>
          <p:cNvSpPr/>
          <p:nvPr/>
        </p:nvSpPr>
        <p:spPr>
          <a:xfrm>
            <a:off x="7051933" y="5023925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8" name="Weiblich"/>
          <p:cNvSpPr/>
          <p:nvPr/>
        </p:nvSpPr>
        <p:spPr>
          <a:xfrm>
            <a:off x="7821099" y="5023925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9" name="Weiblich"/>
          <p:cNvSpPr/>
          <p:nvPr/>
        </p:nvSpPr>
        <p:spPr>
          <a:xfrm>
            <a:off x="8242468" y="5023925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0" name="Kreis"/>
          <p:cNvSpPr/>
          <p:nvPr/>
        </p:nvSpPr>
        <p:spPr>
          <a:xfrm>
            <a:off x="1505230" y="3070562"/>
            <a:ext cx="328059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1" name="1"/>
          <p:cNvSpPr txBox="1"/>
          <p:nvPr/>
        </p:nvSpPr>
        <p:spPr>
          <a:xfrm>
            <a:off x="1571978" y="3032760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002" name="Kreis"/>
          <p:cNvSpPr/>
          <p:nvPr/>
        </p:nvSpPr>
        <p:spPr>
          <a:xfrm>
            <a:off x="4150786" y="3070562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3" name="2"/>
          <p:cNvSpPr txBox="1"/>
          <p:nvPr/>
        </p:nvSpPr>
        <p:spPr>
          <a:xfrm>
            <a:off x="4204833" y="3032760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004" name="Kreis"/>
          <p:cNvSpPr/>
          <p:nvPr/>
        </p:nvSpPr>
        <p:spPr>
          <a:xfrm>
            <a:off x="7256277" y="3130187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5" name="3"/>
          <p:cNvSpPr txBox="1"/>
          <p:nvPr/>
        </p:nvSpPr>
        <p:spPr>
          <a:xfrm>
            <a:off x="7310325" y="3105084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006" name="Suchen"/>
          <p:cNvSpPr/>
          <p:nvPr/>
        </p:nvSpPr>
        <p:spPr>
          <a:xfrm>
            <a:off x="8389985" y="1339169"/>
            <a:ext cx="640024" cy="750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00" h="21502" extrusionOk="0">
                <a:moveTo>
                  <a:pt x="7928" y="4"/>
                </a:moveTo>
                <a:cubicBezTo>
                  <a:pt x="6343" y="54"/>
                  <a:pt x="4758" y="513"/>
                  <a:pt x="3383" y="1414"/>
                </a:cubicBezTo>
                <a:cubicBezTo>
                  <a:pt x="-286" y="3816"/>
                  <a:pt x="-1098" y="8454"/>
                  <a:pt x="1573" y="11753"/>
                </a:cubicBezTo>
                <a:cubicBezTo>
                  <a:pt x="3866" y="14587"/>
                  <a:pt x="8102" y="15587"/>
                  <a:pt x="11645" y="14130"/>
                </a:cubicBezTo>
                <a:lnTo>
                  <a:pt x="11895" y="14028"/>
                </a:lnTo>
                <a:lnTo>
                  <a:pt x="12039" y="14238"/>
                </a:lnTo>
                <a:cubicBezTo>
                  <a:pt x="12051" y="14256"/>
                  <a:pt x="12060" y="14269"/>
                  <a:pt x="12071" y="14282"/>
                </a:cubicBezTo>
                <a:lnTo>
                  <a:pt x="17686" y="21218"/>
                </a:lnTo>
                <a:cubicBezTo>
                  <a:pt x="17806" y="21366"/>
                  <a:pt x="17984" y="21464"/>
                  <a:pt x="18188" y="21493"/>
                </a:cubicBezTo>
                <a:cubicBezTo>
                  <a:pt x="18392" y="21522"/>
                  <a:pt x="18597" y="21479"/>
                  <a:pt x="18762" y="21371"/>
                </a:cubicBezTo>
                <a:lnTo>
                  <a:pt x="20082" y="20505"/>
                </a:lnTo>
                <a:cubicBezTo>
                  <a:pt x="20425" y="20281"/>
                  <a:pt x="20502" y="19847"/>
                  <a:pt x="20252" y="19538"/>
                </a:cubicBezTo>
                <a:lnTo>
                  <a:pt x="14637" y="12602"/>
                </a:lnTo>
                <a:cubicBezTo>
                  <a:pt x="14613" y="12572"/>
                  <a:pt x="14586" y="12546"/>
                  <a:pt x="14559" y="12521"/>
                </a:cubicBezTo>
                <a:lnTo>
                  <a:pt x="14359" y="12340"/>
                </a:lnTo>
                <a:lnTo>
                  <a:pt x="14540" y="12143"/>
                </a:lnTo>
                <a:cubicBezTo>
                  <a:pt x="16964" y="9533"/>
                  <a:pt x="17103" y="5790"/>
                  <a:pt x="14878" y="3042"/>
                </a:cubicBezTo>
                <a:cubicBezTo>
                  <a:pt x="13209" y="980"/>
                  <a:pt x="10569" y="-78"/>
                  <a:pt x="7928" y="4"/>
                </a:cubicBezTo>
                <a:close/>
                <a:moveTo>
                  <a:pt x="7952" y="1548"/>
                </a:moveTo>
                <a:cubicBezTo>
                  <a:pt x="8377" y="1533"/>
                  <a:pt x="8807" y="1556"/>
                  <a:pt x="9237" y="1617"/>
                </a:cubicBezTo>
                <a:cubicBezTo>
                  <a:pt x="10956" y="1861"/>
                  <a:pt x="12466" y="2690"/>
                  <a:pt x="13488" y="3952"/>
                </a:cubicBezTo>
                <a:cubicBezTo>
                  <a:pt x="15601" y="6562"/>
                  <a:pt x="14959" y="10231"/>
                  <a:pt x="12058" y="12131"/>
                </a:cubicBezTo>
                <a:cubicBezTo>
                  <a:pt x="10904" y="12887"/>
                  <a:pt x="9563" y="13250"/>
                  <a:pt x="8234" y="13250"/>
                </a:cubicBezTo>
                <a:cubicBezTo>
                  <a:pt x="6221" y="13250"/>
                  <a:pt x="4235" y="12415"/>
                  <a:pt x="2963" y="10843"/>
                </a:cubicBezTo>
                <a:cubicBezTo>
                  <a:pt x="850" y="8233"/>
                  <a:pt x="1491" y="4565"/>
                  <a:pt x="4393" y="2665"/>
                </a:cubicBezTo>
                <a:cubicBezTo>
                  <a:pt x="5446" y="1976"/>
                  <a:pt x="6677" y="1593"/>
                  <a:pt x="7952" y="1548"/>
                </a:cubicBezTo>
                <a:close/>
              </a:path>
            </a:pathLst>
          </a:custGeom>
          <a:solidFill>
            <a:srgbClr val="FF2600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7" name="Dreieck"/>
          <p:cNvSpPr/>
          <p:nvPr/>
        </p:nvSpPr>
        <p:spPr>
          <a:xfrm rot="10800000">
            <a:off x="7152208" y="1837009"/>
            <a:ext cx="593128" cy="750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2600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8" name="Steuerung"/>
          <p:cNvSpPr txBox="1"/>
          <p:nvPr/>
        </p:nvSpPr>
        <p:spPr>
          <a:xfrm>
            <a:off x="6651600" y="1339169"/>
            <a:ext cx="1594344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28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Steuerung</a:t>
            </a:r>
          </a:p>
        </p:txBody>
      </p:sp>
      <p:sp>
        <p:nvSpPr>
          <p:cNvPr id="1009" name="Kreis"/>
          <p:cNvSpPr/>
          <p:nvPr/>
        </p:nvSpPr>
        <p:spPr>
          <a:xfrm>
            <a:off x="7260215" y="968031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10" name="4"/>
          <p:cNvSpPr txBox="1"/>
          <p:nvPr/>
        </p:nvSpPr>
        <p:spPr>
          <a:xfrm>
            <a:off x="7301562" y="942929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011" name="Kreis"/>
          <p:cNvSpPr/>
          <p:nvPr/>
        </p:nvSpPr>
        <p:spPr>
          <a:xfrm>
            <a:off x="10323479" y="3095665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12" name="5"/>
          <p:cNvSpPr txBox="1"/>
          <p:nvPr/>
        </p:nvSpPr>
        <p:spPr>
          <a:xfrm>
            <a:off x="10377527" y="3070562"/>
            <a:ext cx="2306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D5B8E4C-33AB-0F46-B6A9-DB85190E9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Projektmanagement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9" name="Bild"/>
          <p:cNvGrpSpPr/>
          <p:nvPr/>
        </p:nvGrpSpPr>
        <p:grpSpPr>
          <a:xfrm>
            <a:off x="315336" y="165979"/>
            <a:ext cx="4602437" cy="6526042"/>
            <a:chOff x="0" y="0"/>
            <a:chExt cx="4689379" cy="6501972"/>
          </a:xfrm>
        </p:grpSpPr>
        <p:pic>
          <p:nvPicPr>
            <p:cNvPr id="1018" name="Bild" descr="Bil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0" y="203200"/>
              <a:ext cx="4282980" cy="605747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17" name="Bild" descr="Bild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689380" cy="6501973"/>
            </a:xfrm>
            <a:prstGeom prst="rect">
              <a:avLst/>
            </a:prstGeom>
            <a:effectLst/>
          </p:spPr>
        </p:pic>
      </p:grpSp>
      <p:sp>
        <p:nvSpPr>
          <p:cNvPr id="1020" name="Der EnergiePlan - Seite 281 im Lehrwerk UnternehmerEnergie"/>
          <p:cNvSpPr txBox="1"/>
          <p:nvPr/>
        </p:nvSpPr>
        <p:spPr>
          <a:xfrm>
            <a:off x="5318882" y="388196"/>
            <a:ext cx="59625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Der EnergiePlan - </a:t>
            </a:r>
            <a:r>
              <a:rPr b="1">
                <a:latin typeface="Calibri" panose="020F0502020204030204" pitchFamily="34" charset="0"/>
                <a:cs typeface="Calibri" panose="020F0502020204030204" pitchFamily="34" charset="0"/>
              </a:rPr>
              <a:t>Seite 281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im Lehrwerk Unternehmer</a:t>
            </a:r>
            <a:r>
              <a:rPr i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 </a:t>
            </a:r>
          </a:p>
        </p:txBody>
      </p:sp>
      <p:sp>
        <p:nvSpPr>
          <p:cNvPr id="1021" name="Beschreibung des Projektes"/>
          <p:cNvSpPr txBox="1"/>
          <p:nvPr/>
        </p:nvSpPr>
        <p:spPr>
          <a:xfrm>
            <a:off x="5318882" y="2191596"/>
            <a:ext cx="2674769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Beschreibung des Projektes</a:t>
            </a:r>
          </a:p>
        </p:txBody>
      </p:sp>
      <p:sp>
        <p:nvSpPr>
          <p:cNvPr id="1022" name="Projekt-Titel / Verantwortung = Projektmanager / Start / Ende"/>
          <p:cNvSpPr txBox="1"/>
          <p:nvPr/>
        </p:nvSpPr>
        <p:spPr>
          <a:xfrm>
            <a:off x="5318882" y="1488863"/>
            <a:ext cx="591123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Projekt-Titel / Verantwortung = Projektmanager / Start / Ende</a:t>
            </a:r>
          </a:p>
        </p:txBody>
      </p:sp>
      <p:sp>
        <p:nvSpPr>
          <p:cNvPr id="1023" name="Beschreibung des Problemzustandes"/>
          <p:cNvSpPr txBox="1"/>
          <p:nvPr/>
        </p:nvSpPr>
        <p:spPr>
          <a:xfrm>
            <a:off x="5318882" y="3089910"/>
            <a:ext cx="353237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Beschreibung des Problemzustandes</a:t>
            </a:r>
          </a:p>
        </p:txBody>
      </p:sp>
      <p:sp>
        <p:nvSpPr>
          <p:cNvPr id="1024" name="Beschreibung des Zielszenarios"/>
          <p:cNvSpPr txBox="1"/>
          <p:nvPr/>
        </p:nvSpPr>
        <p:spPr>
          <a:xfrm>
            <a:off x="5318882" y="4690956"/>
            <a:ext cx="300017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Beschreibung des Zielszenarios</a:t>
            </a:r>
          </a:p>
        </p:txBody>
      </p:sp>
      <p:sp>
        <p:nvSpPr>
          <p:cNvPr id="1025" name="—&gt; Mittel &amp; Maßnahmen"/>
          <p:cNvSpPr txBox="1"/>
          <p:nvPr/>
        </p:nvSpPr>
        <p:spPr>
          <a:xfrm>
            <a:off x="5598282" y="6207854"/>
            <a:ext cx="2509659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—&gt; Mittel &amp; Maßnahmen</a:t>
            </a:r>
          </a:p>
        </p:txBody>
      </p:sp>
      <p:sp>
        <p:nvSpPr>
          <p:cNvPr id="1026" name="Blitz"/>
          <p:cNvSpPr/>
          <p:nvPr/>
        </p:nvSpPr>
        <p:spPr>
          <a:xfrm>
            <a:off x="10355875" y="2896558"/>
            <a:ext cx="597088" cy="10716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08" y="0"/>
                </a:moveTo>
                <a:lnTo>
                  <a:pt x="0" y="12520"/>
                </a:lnTo>
                <a:lnTo>
                  <a:pt x="12017" y="12520"/>
                </a:lnTo>
                <a:lnTo>
                  <a:pt x="9664" y="21600"/>
                </a:lnTo>
                <a:lnTo>
                  <a:pt x="21600" y="8375"/>
                </a:lnTo>
                <a:lnTo>
                  <a:pt x="11515" y="8375"/>
                </a:lnTo>
                <a:lnTo>
                  <a:pt x="16221" y="0"/>
                </a:lnTo>
                <a:lnTo>
                  <a:pt x="6808" y="0"/>
                </a:lnTo>
                <a:close/>
              </a:path>
            </a:pathLst>
          </a:cu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7" name="Power"/>
          <p:cNvSpPr/>
          <p:nvPr/>
        </p:nvSpPr>
        <p:spPr>
          <a:xfrm>
            <a:off x="5325232" y="865476"/>
            <a:ext cx="484626" cy="504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10797" y="0"/>
                </a:moveTo>
                <a:cubicBezTo>
                  <a:pt x="9878" y="0"/>
                  <a:pt x="9133" y="716"/>
                  <a:pt x="9133" y="1600"/>
                </a:cubicBezTo>
                <a:lnTo>
                  <a:pt x="9133" y="10222"/>
                </a:lnTo>
                <a:cubicBezTo>
                  <a:pt x="9133" y="11106"/>
                  <a:pt x="9878" y="11822"/>
                  <a:pt x="10797" y="11822"/>
                </a:cubicBezTo>
                <a:cubicBezTo>
                  <a:pt x="11717" y="11822"/>
                  <a:pt x="12461" y="11106"/>
                  <a:pt x="12461" y="10222"/>
                </a:cubicBezTo>
                <a:lnTo>
                  <a:pt x="12461" y="1600"/>
                </a:lnTo>
                <a:cubicBezTo>
                  <a:pt x="12461" y="716"/>
                  <a:pt x="11717" y="0"/>
                  <a:pt x="10797" y="0"/>
                </a:cubicBezTo>
                <a:close/>
                <a:moveTo>
                  <a:pt x="4155" y="3552"/>
                </a:moveTo>
                <a:cubicBezTo>
                  <a:pt x="3730" y="3561"/>
                  <a:pt x="3308" y="3725"/>
                  <a:pt x="2990" y="4045"/>
                </a:cubicBezTo>
                <a:cubicBezTo>
                  <a:pt x="1061" y="5987"/>
                  <a:pt x="0" y="8536"/>
                  <a:pt x="0" y="11220"/>
                </a:cubicBezTo>
                <a:cubicBezTo>
                  <a:pt x="0" y="16941"/>
                  <a:pt x="4840" y="21600"/>
                  <a:pt x="10797" y="21600"/>
                </a:cubicBezTo>
                <a:cubicBezTo>
                  <a:pt x="16754" y="21600"/>
                  <a:pt x="21600" y="16941"/>
                  <a:pt x="21594" y="11220"/>
                </a:cubicBezTo>
                <a:cubicBezTo>
                  <a:pt x="21594" y="8536"/>
                  <a:pt x="20534" y="5987"/>
                  <a:pt x="18605" y="4045"/>
                </a:cubicBezTo>
                <a:cubicBezTo>
                  <a:pt x="17973" y="3411"/>
                  <a:pt x="16917" y="3383"/>
                  <a:pt x="16251" y="3996"/>
                </a:cubicBezTo>
                <a:cubicBezTo>
                  <a:pt x="15591" y="4603"/>
                  <a:pt x="15565" y="5618"/>
                  <a:pt x="16202" y="6258"/>
                </a:cubicBezTo>
                <a:cubicBezTo>
                  <a:pt x="17539" y="7603"/>
                  <a:pt x="18271" y="9360"/>
                  <a:pt x="18271" y="11220"/>
                </a:cubicBezTo>
                <a:cubicBezTo>
                  <a:pt x="18271" y="15179"/>
                  <a:pt x="14910" y="18401"/>
                  <a:pt x="10792" y="18401"/>
                </a:cubicBezTo>
                <a:cubicBezTo>
                  <a:pt x="6674" y="18401"/>
                  <a:pt x="3323" y="15179"/>
                  <a:pt x="3323" y="11220"/>
                </a:cubicBezTo>
                <a:cubicBezTo>
                  <a:pt x="3323" y="9360"/>
                  <a:pt x="4056" y="7598"/>
                  <a:pt x="5392" y="6258"/>
                </a:cubicBezTo>
                <a:cubicBezTo>
                  <a:pt x="6030" y="5618"/>
                  <a:pt x="6009" y="4609"/>
                  <a:pt x="5343" y="3996"/>
                </a:cubicBezTo>
                <a:cubicBezTo>
                  <a:pt x="5010" y="3690"/>
                  <a:pt x="4580" y="3543"/>
                  <a:pt x="4155" y="3552"/>
                </a:cubicBezTo>
                <a:close/>
              </a:path>
            </a:pathLst>
          </a:cu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8" name="IST"/>
          <p:cNvSpPr txBox="1"/>
          <p:nvPr/>
        </p:nvSpPr>
        <p:spPr>
          <a:xfrm>
            <a:off x="9670749" y="3628889"/>
            <a:ext cx="552393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</a:p>
        </p:txBody>
      </p:sp>
      <p:sp>
        <p:nvSpPr>
          <p:cNvPr id="1029" name="SOLL"/>
          <p:cNvSpPr txBox="1"/>
          <p:nvPr/>
        </p:nvSpPr>
        <p:spPr>
          <a:xfrm>
            <a:off x="10958113" y="2370666"/>
            <a:ext cx="847346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SOLL</a:t>
            </a:r>
          </a:p>
        </p:txBody>
      </p:sp>
      <p:sp>
        <p:nvSpPr>
          <p:cNvPr id="1030" name="Kalender"/>
          <p:cNvSpPr/>
          <p:nvPr/>
        </p:nvSpPr>
        <p:spPr>
          <a:xfrm>
            <a:off x="10288544" y="5722727"/>
            <a:ext cx="599259" cy="661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89" y="0"/>
                </a:moveTo>
                <a:cubicBezTo>
                  <a:pt x="4152" y="0"/>
                  <a:pt x="4034" y="103"/>
                  <a:pt x="4034" y="233"/>
                </a:cubicBezTo>
                <a:lnTo>
                  <a:pt x="4034" y="1151"/>
                </a:lnTo>
                <a:lnTo>
                  <a:pt x="4034" y="2953"/>
                </a:lnTo>
                <a:lnTo>
                  <a:pt x="6428" y="2953"/>
                </a:lnTo>
                <a:lnTo>
                  <a:pt x="6433" y="1151"/>
                </a:lnTo>
                <a:lnTo>
                  <a:pt x="6433" y="233"/>
                </a:lnTo>
                <a:cubicBezTo>
                  <a:pt x="6433" y="109"/>
                  <a:pt x="6321" y="0"/>
                  <a:pt x="6178" y="0"/>
                </a:cubicBezTo>
                <a:lnTo>
                  <a:pt x="4289" y="0"/>
                </a:lnTo>
                <a:close/>
                <a:moveTo>
                  <a:pt x="15422" y="0"/>
                </a:moveTo>
                <a:cubicBezTo>
                  <a:pt x="15279" y="0"/>
                  <a:pt x="15167" y="109"/>
                  <a:pt x="15167" y="233"/>
                </a:cubicBezTo>
                <a:lnTo>
                  <a:pt x="15167" y="1151"/>
                </a:lnTo>
                <a:lnTo>
                  <a:pt x="15172" y="2953"/>
                </a:lnTo>
                <a:lnTo>
                  <a:pt x="17566" y="2953"/>
                </a:lnTo>
                <a:lnTo>
                  <a:pt x="17566" y="1151"/>
                </a:lnTo>
                <a:lnTo>
                  <a:pt x="17566" y="233"/>
                </a:lnTo>
                <a:cubicBezTo>
                  <a:pt x="17566" y="103"/>
                  <a:pt x="17448" y="0"/>
                  <a:pt x="17311" y="0"/>
                </a:cubicBezTo>
                <a:lnTo>
                  <a:pt x="15422" y="0"/>
                </a:lnTo>
                <a:close/>
                <a:moveTo>
                  <a:pt x="1031" y="2150"/>
                </a:moveTo>
                <a:cubicBezTo>
                  <a:pt x="465" y="2150"/>
                  <a:pt x="0" y="2565"/>
                  <a:pt x="0" y="3083"/>
                </a:cubicBezTo>
                <a:lnTo>
                  <a:pt x="0" y="20665"/>
                </a:lnTo>
                <a:cubicBezTo>
                  <a:pt x="0" y="21178"/>
                  <a:pt x="459" y="21600"/>
                  <a:pt x="1031" y="21600"/>
                </a:cubicBezTo>
                <a:lnTo>
                  <a:pt x="20569" y="21600"/>
                </a:lnTo>
                <a:cubicBezTo>
                  <a:pt x="21135" y="21600"/>
                  <a:pt x="21600" y="21184"/>
                  <a:pt x="21600" y="20665"/>
                </a:cubicBezTo>
                <a:lnTo>
                  <a:pt x="21600" y="3083"/>
                </a:lnTo>
                <a:cubicBezTo>
                  <a:pt x="21600" y="2570"/>
                  <a:pt x="21135" y="2150"/>
                  <a:pt x="20569" y="2150"/>
                </a:cubicBezTo>
                <a:lnTo>
                  <a:pt x="18329" y="2150"/>
                </a:lnTo>
                <a:lnTo>
                  <a:pt x="18329" y="3088"/>
                </a:lnTo>
                <a:cubicBezTo>
                  <a:pt x="18329" y="3396"/>
                  <a:pt x="18049" y="3650"/>
                  <a:pt x="17710" y="3650"/>
                </a:cubicBezTo>
                <a:lnTo>
                  <a:pt x="15018" y="3650"/>
                </a:lnTo>
                <a:cubicBezTo>
                  <a:pt x="14678" y="3650"/>
                  <a:pt x="14398" y="3396"/>
                  <a:pt x="14398" y="3088"/>
                </a:cubicBezTo>
                <a:lnTo>
                  <a:pt x="14398" y="2150"/>
                </a:lnTo>
                <a:lnTo>
                  <a:pt x="7202" y="2150"/>
                </a:lnTo>
                <a:lnTo>
                  <a:pt x="7202" y="3088"/>
                </a:lnTo>
                <a:cubicBezTo>
                  <a:pt x="7202" y="3396"/>
                  <a:pt x="6922" y="3650"/>
                  <a:pt x="6582" y="3650"/>
                </a:cubicBezTo>
                <a:lnTo>
                  <a:pt x="3890" y="3650"/>
                </a:lnTo>
                <a:cubicBezTo>
                  <a:pt x="3551" y="3650"/>
                  <a:pt x="3271" y="3396"/>
                  <a:pt x="3271" y="3088"/>
                </a:cubicBezTo>
                <a:lnTo>
                  <a:pt x="3271" y="2150"/>
                </a:lnTo>
                <a:lnTo>
                  <a:pt x="1031" y="2150"/>
                </a:lnTo>
                <a:close/>
                <a:moveTo>
                  <a:pt x="1508" y="6389"/>
                </a:moveTo>
                <a:lnTo>
                  <a:pt x="20092" y="6389"/>
                </a:lnTo>
                <a:lnTo>
                  <a:pt x="20092" y="19565"/>
                </a:lnTo>
                <a:lnTo>
                  <a:pt x="1508" y="19565"/>
                </a:lnTo>
                <a:lnTo>
                  <a:pt x="1508" y="6389"/>
                </a:lnTo>
                <a:close/>
                <a:moveTo>
                  <a:pt x="3807" y="8451"/>
                </a:moveTo>
                <a:cubicBezTo>
                  <a:pt x="3777" y="8451"/>
                  <a:pt x="3747" y="8478"/>
                  <a:pt x="3747" y="8505"/>
                </a:cubicBezTo>
                <a:lnTo>
                  <a:pt x="3747" y="10493"/>
                </a:lnTo>
                <a:cubicBezTo>
                  <a:pt x="3747" y="10525"/>
                  <a:pt x="3777" y="10547"/>
                  <a:pt x="3807" y="10547"/>
                </a:cubicBezTo>
                <a:lnTo>
                  <a:pt x="5999" y="10547"/>
                </a:lnTo>
                <a:cubicBezTo>
                  <a:pt x="6029" y="10547"/>
                  <a:pt x="6059" y="10525"/>
                  <a:pt x="6059" y="10493"/>
                </a:cubicBezTo>
                <a:lnTo>
                  <a:pt x="6059" y="8505"/>
                </a:lnTo>
                <a:cubicBezTo>
                  <a:pt x="6059" y="8478"/>
                  <a:pt x="6029" y="8451"/>
                  <a:pt x="5999" y="8451"/>
                </a:cubicBezTo>
                <a:lnTo>
                  <a:pt x="3807" y="8451"/>
                </a:lnTo>
                <a:close/>
                <a:moveTo>
                  <a:pt x="7654" y="8451"/>
                </a:moveTo>
                <a:cubicBezTo>
                  <a:pt x="7618" y="8451"/>
                  <a:pt x="7595" y="8478"/>
                  <a:pt x="7595" y="8505"/>
                </a:cubicBezTo>
                <a:lnTo>
                  <a:pt x="7595" y="10493"/>
                </a:lnTo>
                <a:cubicBezTo>
                  <a:pt x="7595" y="10525"/>
                  <a:pt x="7618" y="10547"/>
                  <a:pt x="7654" y="10547"/>
                </a:cubicBezTo>
                <a:lnTo>
                  <a:pt x="9847" y="10547"/>
                </a:lnTo>
                <a:cubicBezTo>
                  <a:pt x="9877" y="10547"/>
                  <a:pt x="9907" y="10525"/>
                  <a:pt x="9907" y="10493"/>
                </a:cubicBezTo>
                <a:lnTo>
                  <a:pt x="9907" y="8505"/>
                </a:lnTo>
                <a:cubicBezTo>
                  <a:pt x="9907" y="8478"/>
                  <a:pt x="9877" y="8451"/>
                  <a:pt x="9847" y="8451"/>
                </a:cubicBezTo>
                <a:lnTo>
                  <a:pt x="7654" y="8451"/>
                </a:lnTo>
                <a:close/>
                <a:moveTo>
                  <a:pt x="11753" y="8451"/>
                </a:moveTo>
                <a:cubicBezTo>
                  <a:pt x="11723" y="8451"/>
                  <a:pt x="11693" y="8478"/>
                  <a:pt x="11693" y="8505"/>
                </a:cubicBezTo>
                <a:lnTo>
                  <a:pt x="11693" y="10493"/>
                </a:lnTo>
                <a:cubicBezTo>
                  <a:pt x="11693" y="10525"/>
                  <a:pt x="11723" y="10547"/>
                  <a:pt x="11753" y="10547"/>
                </a:cubicBezTo>
                <a:lnTo>
                  <a:pt x="13946" y="10547"/>
                </a:lnTo>
                <a:cubicBezTo>
                  <a:pt x="13976" y="10547"/>
                  <a:pt x="14005" y="10525"/>
                  <a:pt x="14005" y="10493"/>
                </a:cubicBezTo>
                <a:lnTo>
                  <a:pt x="14005" y="8505"/>
                </a:lnTo>
                <a:cubicBezTo>
                  <a:pt x="14005" y="8478"/>
                  <a:pt x="13976" y="8451"/>
                  <a:pt x="13946" y="8451"/>
                </a:cubicBezTo>
                <a:lnTo>
                  <a:pt x="11753" y="8451"/>
                </a:lnTo>
                <a:close/>
                <a:moveTo>
                  <a:pt x="15601" y="8451"/>
                </a:moveTo>
                <a:cubicBezTo>
                  <a:pt x="15565" y="8451"/>
                  <a:pt x="15541" y="8478"/>
                  <a:pt x="15541" y="8505"/>
                </a:cubicBezTo>
                <a:lnTo>
                  <a:pt x="15541" y="10493"/>
                </a:lnTo>
                <a:cubicBezTo>
                  <a:pt x="15541" y="10525"/>
                  <a:pt x="15565" y="10547"/>
                  <a:pt x="15601" y="10547"/>
                </a:cubicBezTo>
                <a:lnTo>
                  <a:pt x="17793" y="10547"/>
                </a:lnTo>
                <a:cubicBezTo>
                  <a:pt x="17829" y="10547"/>
                  <a:pt x="17853" y="10525"/>
                  <a:pt x="17853" y="10493"/>
                </a:cubicBezTo>
                <a:lnTo>
                  <a:pt x="17853" y="8505"/>
                </a:lnTo>
                <a:cubicBezTo>
                  <a:pt x="17853" y="8478"/>
                  <a:pt x="17829" y="8451"/>
                  <a:pt x="17793" y="8451"/>
                </a:cubicBezTo>
                <a:lnTo>
                  <a:pt x="15601" y="8451"/>
                </a:lnTo>
                <a:close/>
                <a:moveTo>
                  <a:pt x="3771" y="12086"/>
                </a:moveTo>
                <a:cubicBezTo>
                  <a:pt x="3736" y="12086"/>
                  <a:pt x="3712" y="12107"/>
                  <a:pt x="3712" y="12140"/>
                </a:cubicBezTo>
                <a:lnTo>
                  <a:pt x="3712" y="14126"/>
                </a:lnTo>
                <a:cubicBezTo>
                  <a:pt x="3712" y="14153"/>
                  <a:pt x="3736" y="14180"/>
                  <a:pt x="3771" y="14180"/>
                </a:cubicBezTo>
                <a:lnTo>
                  <a:pt x="5964" y="14180"/>
                </a:lnTo>
                <a:cubicBezTo>
                  <a:pt x="5994" y="14180"/>
                  <a:pt x="6024" y="14153"/>
                  <a:pt x="6024" y="14126"/>
                </a:cubicBezTo>
                <a:lnTo>
                  <a:pt x="6024" y="12140"/>
                </a:lnTo>
                <a:cubicBezTo>
                  <a:pt x="6024" y="12107"/>
                  <a:pt x="5994" y="12086"/>
                  <a:pt x="5964" y="12086"/>
                </a:cubicBezTo>
                <a:lnTo>
                  <a:pt x="3771" y="12086"/>
                </a:lnTo>
                <a:close/>
                <a:moveTo>
                  <a:pt x="7619" y="12086"/>
                </a:moveTo>
                <a:cubicBezTo>
                  <a:pt x="7583" y="12086"/>
                  <a:pt x="7559" y="12107"/>
                  <a:pt x="7559" y="12140"/>
                </a:cubicBezTo>
                <a:lnTo>
                  <a:pt x="7559" y="14126"/>
                </a:lnTo>
                <a:cubicBezTo>
                  <a:pt x="7559" y="14153"/>
                  <a:pt x="7583" y="14180"/>
                  <a:pt x="7619" y="14180"/>
                </a:cubicBezTo>
                <a:lnTo>
                  <a:pt x="9812" y="14180"/>
                </a:lnTo>
                <a:cubicBezTo>
                  <a:pt x="9841" y="14180"/>
                  <a:pt x="9871" y="14153"/>
                  <a:pt x="9871" y="14126"/>
                </a:cubicBezTo>
                <a:lnTo>
                  <a:pt x="9871" y="12140"/>
                </a:lnTo>
                <a:cubicBezTo>
                  <a:pt x="9871" y="12107"/>
                  <a:pt x="9841" y="12086"/>
                  <a:pt x="9812" y="12086"/>
                </a:cubicBezTo>
                <a:lnTo>
                  <a:pt x="7619" y="12086"/>
                </a:lnTo>
                <a:close/>
                <a:moveTo>
                  <a:pt x="11788" y="12086"/>
                </a:moveTo>
                <a:cubicBezTo>
                  <a:pt x="11759" y="12086"/>
                  <a:pt x="11729" y="12107"/>
                  <a:pt x="11729" y="12140"/>
                </a:cubicBezTo>
                <a:lnTo>
                  <a:pt x="11729" y="14126"/>
                </a:lnTo>
                <a:cubicBezTo>
                  <a:pt x="11729" y="14153"/>
                  <a:pt x="11759" y="14180"/>
                  <a:pt x="11788" y="14180"/>
                </a:cubicBezTo>
                <a:lnTo>
                  <a:pt x="13981" y="14180"/>
                </a:lnTo>
                <a:cubicBezTo>
                  <a:pt x="14011" y="14180"/>
                  <a:pt x="14041" y="14153"/>
                  <a:pt x="14041" y="14126"/>
                </a:cubicBezTo>
                <a:lnTo>
                  <a:pt x="14041" y="12140"/>
                </a:lnTo>
                <a:cubicBezTo>
                  <a:pt x="14041" y="12107"/>
                  <a:pt x="14011" y="12086"/>
                  <a:pt x="13981" y="12086"/>
                </a:cubicBezTo>
                <a:lnTo>
                  <a:pt x="11788" y="12086"/>
                </a:lnTo>
                <a:close/>
                <a:moveTo>
                  <a:pt x="15636" y="12086"/>
                </a:moveTo>
                <a:cubicBezTo>
                  <a:pt x="15600" y="12086"/>
                  <a:pt x="15576" y="12107"/>
                  <a:pt x="15576" y="12140"/>
                </a:cubicBezTo>
                <a:lnTo>
                  <a:pt x="15576" y="14126"/>
                </a:lnTo>
                <a:cubicBezTo>
                  <a:pt x="15576" y="14153"/>
                  <a:pt x="15600" y="14180"/>
                  <a:pt x="15636" y="14180"/>
                </a:cubicBezTo>
                <a:lnTo>
                  <a:pt x="17829" y="14180"/>
                </a:lnTo>
                <a:cubicBezTo>
                  <a:pt x="17864" y="14180"/>
                  <a:pt x="17888" y="14153"/>
                  <a:pt x="17888" y="14126"/>
                </a:cubicBezTo>
                <a:lnTo>
                  <a:pt x="17888" y="12140"/>
                </a:lnTo>
                <a:cubicBezTo>
                  <a:pt x="17888" y="12107"/>
                  <a:pt x="17864" y="12086"/>
                  <a:pt x="17829" y="12086"/>
                </a:cubicBezTo>
                <a:lnTo>
                  <a:pt x="15636" y="12086"/>
                </a:lnTo>
                <a:close/>
                <a:moveTo>
                  <a:pt x="3771" y="15866"/>
                </a:moveTo>
                <a:cubicBezTo>
                  <a:pt x="3736" y="15866"/>
                  <a:pt x="3712" y="15893"/>
                  <a:pt x="3712" y="15920"/>
                </a:cubicBezTo>
                <a:lnTo>
                  <a:pt x="3712" y="17906"/>
                </a:lnTo>
                <a:cubicBezTo>
                  <a:pt x="3712" y="17933"/>
                  <a:pt x="3736" y="17960"/>
                  <a:pt x="3771" y="17960"/>
                </a:cubicBezTo>
                <a:lnTo>
                  <a:pt x="5964" y="17960"/>
                </a:lnTo>
                <a:cubicBezTo>
                  <a:pt x="5994" y="17960"/>
                  <a:pt x="6024" y="17933"/>
                  <a:pt x="6024" y="17906"/>
                </a:cubicBezTo>
                <a:lnTo>
                  <a:pt x="6024" y="15920"/>
                </a:lnTo>
                <a:cubicBezTo>
                  <a:pt x="6024" y="15893"/>
                  <a:pt x="5994" y="15866"/>
                  <a:pt x="5964" y="15866"/>
                </a:cubicBezTo>
                <a:lnTo>
                  <a:pt x="3771" y="15866"/>
                </a:lnTo>
                <a:close/>
                <a:moveTo>
                  <a:pt x="7619" y="15866"/>
                </a:moveTo>
                <a:cubicBezTo>
                  <a:pt x="7583" y="15866"/>
                  <a:pt x="7559" y="15893"/>
                  <a:pt x="7559" y="15920"/>
                </a:cubicBezTo>
                <a:lnTo>
                  <a:pt x="7559" y="17906"/>
                </a:lnTo>
                <a:cubicBezTo>
                  <a:pt x="7559" y="17933"/>
                  <a:pt x="7583" y="17960"/>
                  <a:pt x="7619" y="17960"/>
                </a:cubicBezTo>
                <a:lnTo>
                  <a:pt x="9812" y="17960"/>
                </a:lnTo>
                <a:cubicBezTo>
                  <a:pt x="9841" y="17960"/>
                  <a:pt x="9871" y="17933"/>
                  <a:pt x="9871" y="17906"/>
                </a:cubicBezTo>
                <a:lnTo>
                  <a:pt x="9871" y="15920"/>
                </a:lnTo>
                <a:cubicBezTo>
                  <a:pt x="9871" y="15893"/>
                  <a:pt x="9841" y="15866"/>
                  <a:pt x="9812" y="15866"/>
                </a:cubicBezTo>
                <a:lnTo>
                  <a:pt x="7619" y="15866"/>
                </a:lnTo>
                <a:close/>
                <a:moveTo>
                  <a:pt x="11788" y="15866"/>
                </a:moveTo>
                <a:cubicBezTo>
                  <a:pt x="11759" y="15866"/>
                  <a:pt x="11729" y="15893"/>
                  <a:pt x="11729" y="15920"/>
                </a:cubicBezTo>
                <a:lnTo>
                  <a:pt x="11729" y="17906"/>
                </a:lnTo>
                <a:cubicBezTo>
                  <a:pt x="11729" y="17933"/>
                  <a:pt x="11759" y="17960"/>
                  <a:pt x="11788" y="17960"/>
                </a:cubicBezTo>
                <a:lnTo>
                  <a:pt x="13981" y="17960"/>
                </a:lnTo>
                <a:cubicBezTo>
                  <a:pt x="14011" y="17960"/>
                  <a:pt x="14041" y="17933"/>
                  <a:pt x="14041" y="17906"/>
                </a:cubicBezTo>
                <a:lnTo>
                  <a:pt x="14041" y="15920"/>
                </a:lnTo>
                <a:cubicBezTo>
                  <a:pt x="14041" y="15893"/>
                  <a:pt x="14011" y="15866"/>
                  <a:pt x="13981" y="15866"/>
                </a:cubicBezTo>
                <a:lnTo>
                  <a:pt x="11788" y="15866"/>
                </a:lnTo>
                <a:close/>
                <a:moveTo>
                  <a:pt x="15636" y="15866"/>
                </a:moveTo>
                <a:cubicBezTo>
                  <a:pt x="15600" y="15866"/>
                  <a:pt x="15576" y="15893"/>
                  <a:pt x="15576" y="15920"/>
                </a:cubicBezTo>
                <a:lnTo>
                  <a:pt x="15576" y="17906"/>
                </a:lnTo>
                <a:cubicBezTo>
                  <a:pt x="15576" y="17933"/>
                  <a:pt x="15600" y="17960"/>
                  <a:pt x="15636" y="17960"/>
                </a:cubicBezTo>
                <a:lnTo>
                  <a:pt x="17829" y="17960"/>
                </a:lnTo>
                <a:cubicBezTo>
                  <a:pt x="17864" y="17960"/>
                  <a:pt x="17888" y="17933"/>
                  <a:pt x="17888" y="17906"/>
                </a:cubicBezTo>
                <a:lnTo>
                  <a:pt x="17888" y="15920"/>
                </a:lnTo>
                <a:cubicBezTo>
                  <a:pt x="17888" y="15893"/>
                  <a:pt x="17864" y="15866"/>
                  <a:pt x="17829" y="15866"/>
                </a:cubicBezTo>
                <a:lnTo>
                  <a:pt x="15636" y="15866"/>
                </a:lnTo>
                <a:close/>
              </a:path>
            </a:pathLst>
          </a:cu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1" name="Fluss"/>
          <p:cNvSpPr/>
          <p:nvPr/>
        </p:nvSpPr>
        <p:spPr>
          <a:xfrm>
            <a:off x="8610141" y="5293763"/>
            <a:ext cx="1270944" cy="1269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37" h="21568" extrusionOk="0">
                <a:moveTo>
                  <a:pt x="9496" y="0"/>
                </a:moveTo>
                <a:cubicBezTo>
                  <a:pt x="9451" y="0"/>
                  <a:pt x="9440" y="80"/>
                  <a:pt x="9485" y="86"/>
                </a:cubicBezTo>
                <a:cubicBezTo>
                  <a:pt x="10244" y="237"/>
                  <a:pt x="13119" y="378"/>
                  <a:pt x="13758" y="1230"/>
                </a:cubicBezTo>
                <a:cubicBezTo>
                  <a:pt x="14311" y="1963"/>
                  <a:pt x="11009" y="2372"/>
                  <a:pt x="8344" y="3505"/>
                </a:cubicBezTo>
                <a:cubicBezTo>
                  <a:pt x="5499" y="4718"/>
                  <a:pt x="4439" y="6939"/>
                  <a:pt x="5504" y="8303"/>
                </a:cubicBezTo>
                <a:cubicBezTo>
                  <a:pt x="6570" y="9668"/>
                  <a:pt x="12015" y="11545"/>
                  <a:pt x="11075" y="13416"/>
                </a:cubicBezTo>
                <a:cubicBezTo>
                  <a:pt x="10135" y="15287"/>
                  <a:pt x="6566" y="15729"/>
                  <a:pt x="3434" y="17923"/>
                </a:cubicBezTo>
                <a:cubicBezTo>
                  <a:pt x="302" y="20118"/>
                  <a:pt x="0" y="21568"/>
                  <a:pt x="0" y="21568"/>
                </a:cubicBezTo>
                <a:lnTo>
                  <a:pt x="12371" y="21568"/>
                </a:lnTo>
                <a:cubicBezTo>
                  <a:pt x="13215" y="20851"/>
                  <a:pt x="14849" y="19670"/>
                  <a:pt x="16317" y="18651"/>
                </a:cubicBezTo>
                <a:cubicBezTo>
                  <a:pt x="18523" y="17120"/>
                  <a:pt x="21600" y="14381"/>
                  <a:pt x="19353" y="12014"/>
                </a:cubicBezTo>
                <a:cubicBezTo>
                  <a:pt x="16035" y="8531"/>
                  <a:pt x="10018" y="7796"/>
                  <a:pt x="10566" y="6152"/>
                </a:cubicBezTo>
                <a:cubicBezTo>
                  <a:pt x="11114" y="4507"/>
                  <a:pt x="17457" y="3457"/>
                  <a:pt x="16397" y="1365"/>
                </a:cubicBezTo>
                <a:cubicBezTo>
                  <a:pt x="15683" y="-32"/>
                  <a:pt x="11024" y="0"/>
                  <a:pt x="9496" y="0"/>
                </a:cubicBezTo>
                <a:close/>
                <a:moveTo>
                  <a:pt x="8475" y="987"/>
                </a:moveTo>
                <a:cubicBezTo>
                  <a:pt x="8394" y="987"/>
                  <a:pt x="8329" y="1056"/>
                  <a:pt x="8329" y="1142"/>
                </a:cubicBezTo>
                <a:cubicBezTo>
                  <a:pt x="8329" y="1228"/>
                  <a:pt x="8394" y="1299"/>
                  <a:pt x="8475" y="1299"/>
                </a:cubicBezTo>
                <a:lnTo>
                  <a:pt x="11653" y="1299"/>
                </a:lnTo>
                <a:cubicBezTo>
                  <a:pt x="11733" y="1299"/>
                  <a:pt x="11797" y="1228"/>
                  <a:pt x="11797" y="1142"/>
                </a:cubicBezTo>
                <a:cubicBezTo>
                  <a:pt x="11797" y="1056"/>
                  <a:pt x="11733" y="987"/>
                  <a:pt x="11653" y="987"/>
                </a:cubicBezTo>
                <a:lnTo>
                  <a:pt x="8475" y="987"/>
                </a:lnTo>
                <a:close/>
                <a:moveTo>
                  <a:pt x="7595" y="1708"/>
                </a:moveTo>
                <a:cubicBezTo>
                  <a:pt x="7515" y="1708"/>
                  <a:pt x="7449" y="1779"/>
                  <a:pt x="7449" y="1865"/>
                </a:cubicBezTo>
                <a:cubicBezTo>
                  <a:pt x="7449" y="1951"/>
                  <a:pt x="7515" y="2022"/>
                  <a:pt x="7595" y="2022"/>
                </a:cubicBezTo>
                <a:lnTo>
                  <a:pt x="10773" y="2022"/>
                </a:lnTo>
                <a:cubicBezTo>
                  <a:pt x="10853" y="2022"/>
                  <a:pt x="10917" y="1951"/>
                  <a:pt x="10917" y="1865"/>
                </a:cubicBezTo>
                <a:cubicBezTo>
                  <a:pt x="10917" y="1779"/>
                  <a:pt x="10853" y="1708"/>
                  <a:pt x="10773" y="1708"/>
                </a:cubicBezTo>
                <a:lnTo>
                  <a:pt x="7595" y="1708"/>
                </a:lnTo>
                <a:close/>
                <a:moveTo>
                  <a:pt x="13677" y="5105"/>
                </a:moveTo>
                <a:cubicBezTo>
                  <a:pt x="13572" y="5105"/>
                  <a:pt x="13481" y="5197"/>
                  <a:pt x="13481" y="5316"/>
                </a:cubicBezTo>
                <a:cubicBezTo>
                  <a:pt x="13481" y="5435"/>
                  <a:pt x="13567" y="5527"/>
                  <a:pt x="13677" y="5527"/>
                </a:cubicBezTo>
                <a:lnTo>
                  <a:pt x="17488" y="5527"/>
                </a:lnTo>
                <a:cubicBezTo>
                  <a:pt x="17599" y="5527"/>
                  <a:pt x="17685" y="5435"/>
                  <a:pt x="17685" y="5316"/>
                </a:cubicBezTo>
                <a:cubicBezTo>
                  <a:pt x="17685" y="5197"/>
                  <a:pt x="17599" y="5105"/>
                  <a:pt x="17488" y="5105"/>
                </a:cubicBezTo>
                <a:lnTo>
                  <a:pt x="13677" y="5105"/>
                </a:lnTo>
                <a:close/>
                <a:moveTo>
                  <a:pt x="12507" y="6103"/>
                </a:moveTo>
                <a:cubicBezTo>
                  <a:pt x="12397" y="6103"/>
                  <a:pt x="12311" y="6195"/>
                  <a:pt x="12311" y="6313"/>
                </a:cubicBezTo>
                <a:cubicBezTo>
                  <a:pt x="12311" y="6432"/>
                  <a:pt x="12397" y="6524"/>
                  <a:pt x="12507" y="6524"/>
                </a:cubicBezTo>
                <a:lnTo>
                  <a:pt x="16317" y="6524"/>
                </a:lnTo>
                <a:cubicBezTo>
                  <a:pt x="16422" y="6524"/>
                  <a:pt x="16513" y="6427"/>
                  <a:pt x="16513" y="6313"/>
                </a:cubicBezTo>
                <a:cubicBezTo>
                  <a:pt x="16513" y="6195"/>
                  <a:pt x="16427" y="6103"/>
                  <a:pt x="16317" y="6103"/>
                </a:cubicBezTo>
                <a:lnTo>
                  <a:pt x="12507" y="6103"/>
                </a:lnTo>
                <a:close/>
                <a:moveTo>
                  <a:pt x="13657" y="7095"/>
                </a:moveTo>
                <a:cubicBezTo>
                  <a:pt x="13546" y="7095"/>
                  <a:pt x="13462" y="7187"/>
                  <a:pt x="13462" y="7306"/>
                </a:cubicBezTo>
                <a:cubicBezTo>
                  <a:pt x="13462" y="7425"/>
                  <a:pt x="13546" y="7517"/>
                  <a:pt x="13657" y="7517"/>
                </a:cubicBezTo>
                <a:lnTo>
                  <a:pt x="17468" y="7517"/>
                </a:lnTo>
                <a:cubicBezTo>
                  <a:pt x="17579" y="7517"/>
                  <a:pt x="17664" y="7425"/>
                  <a:pt x="17664" y="7306"/>
                </a:cubicBezTo>
                <a:cubicBezTo>
                  <a:pt x="17664" y="7187"/>
                  <a:pt x="17579" y="7095"/>
                  <a:pt x="17468" y="7095"/>
                </a:cubicBezTo>
                <a:lnTo>
                  <a:pt x="13657" y="7095"/>
                </a:lnTo>
                <a:close/>
                <a:moveTo>
                  <a:pt x="3786" y="11502"/>
                </a:moveTo>
                <a:cubicBezTo>
                  <a:pt x="3650" y="11502"/>
                  <a:pt x="3539" y="11619"/>
                  <a:pt x="3539" y="11765"/>
                </a:cubicBezTo>
                <a:cubicBezTo>
                  <a:pt x="3539" y="11910"/>
                  <a:pt x="3650" y="12029"/>
                  <a:pt x="3786" y="12029"/>
                </a:cubicBezTo>
                <a:lnTo>
                  <a:pt x="7595" y="12029"/>
                </a:lnTo>
                <a:cubicBezTo>
                  <a:pt x="7731" y="12029"/>
                  <a:pt x="7842" y="11910"/>
                  <a:pt x="7842" y="11765"/>
                </a:cubicBezTo>
                <a:cubicBezTo>
                  <a:pt x="7842" y="11619"/>
                  <a:pt x="7731" y="11502"/>
                  <a:pt x="7595" y="11502"/>
                </a:cubicBezTo>
                <a:lnTo>
                  <a:pt x="3786" y="11502"/>
                </a:lnTo>
                <a:close/>
                <a:moveTo>
                  <a:pt x="5193" y="12796"/>
                </a:moveTo>
                <a:cubicBezTo>
                  <a:pt x="5058" y="12796"/>
                  <a:pt x="4947" y="12913"/>
                  <a:pt x="4947" y="13059"/>
                </a:cubicBezTo>
                <a:cubicBezTo>
                  <a:pt x="4947" y="13204"/>
                  <a:pt x="5058" y="13323"/>
                  <a:pt x="5193" y="13323"/>
                </a:cubicBezTo>
                <a:lnTo>
                  <a:pt x="9003" y="13323"/>
                </a:lnTo>
                <a:cubicBezTo>
                  <a:pt x="9138" y="13323"/>
                  <a:pt x="9249" y="13204"/>
                  <a:pt x="9249" y="13059"/>
                </a:cubicBezTo>
                <a:cubicBezTo>
                  <a:pt x="9249" y="12913"/>
                  <a:pt x="9138" y="12796"/>
                  <a:pt x="9003" y="12796"/>
                </a:cubicBezTo>
                <a:lnTo>
                  <a:pt x="5193" y="12796"/>
                </a:lnTo>
                <a:close/>
                <a:moveTo>
                  <a:pt x="3871" y="14090"/>
                </a:moveTo>
                <a:cubicBezTo>
                  <a:pt x="3735" y="14090"/>
                  <a:pt x="3624" y="14207"/>
                  <a:pt x="3624" y="14353"/>
                </a:cubicBezTo>
                <a:cubicBezTo>
                  <a:pt x="3624" y="14498"/>
                  <a:pt x="3735" y="14617"/>
                  <a:pt x="3871" y="14617"/>
                </a:cubicBezTo>
                <a:lnTo>
                  <a:pt x="7682" y="14617"/>
                </a:lnTo>
                <a:cubicBezTo>
                  <a:pt x="7817" y="14617"/>
                  <a:pt x="7927" y="14498"/>
                  <a:pt x="7927" y="14353"/>
                </a:cubicBezTo>
                <a:cubicBezTo>
                  <a:pt x="7927" y="14207"/>
                  <a:pt x="7817" y="14090"/>
                  <a:pt x="7682" y="14090"/>
                </a:cubicBezTo>
                <a:lnTo>
                  <a:pt x="3871" y="14090"/>
                </a:lnTo>
                <a:close/>
              </a:path>
            </a:pathLst>
          </a:cu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2" name="Fahne"/>
          <p:cNvSpPr/>
          <p:nvPr/>
        </p:nvSpPr>
        <p:spPr>
          <a:xfrm>
            <a:off x="9181138" y="4239296"/>
            <a:ext cx="696896" cy="903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5" y="0"/>
                </a:moveTo>
                <a:cubicBezTo>
                  <a:pt x="616" y="0"/>
                  <a:pt x="0" y="475"/>
                  <a:pt x="0" y="1069"/>
                </a:cubicBezTo>
                <a:cubicBezTo>
                  <a:pt x="0" y="1490"/>
                  <a:pt x="321" y="1855"/>
                  <a:pt x="782" y="2028"/>
                </a:cubicBezTo>
                <a:lnTo>
                  <a:pt x="782" y="21600"/>
                </a:lnTo>
                <a:lnTo>
                  <a:pt x="1993" y="21600"/>
                </a:lnTo>
                <a:lnTo>
                  <a:pt x="1993" y="2023"/>
                </a:lnTo>
                <a:cubicBezTo>
                  <a:pt x="2454" y="1850"/>
                  <a:pt x="2769" y="1490"/>
                  <a:pt x="2769" y="1069"/>
                </a:cubicBezTo>
                <a:cubicBezTo>
                  <a:pt x="2769" y="481"/>
                  <a:pt x="2155" y="0"/>
                  <a:pt x="1385" y="0"/>
                </a:cubicBezTo>
                <a:close/>
                <a:moveTo>
                  <a:pt x="6999" y="2126"/>
                </a:moveTo>
                <a:cubicBezTo>
                  <a:pt x="4468" y="2126"/>
                  <a:pt x="2565" y="2616"/>
                  <a:pt x="2565" y="2616"/>
                </a:cubicBezTo>
                <a:lnTo>
                  <a:pt x="2565" y="13368"/>
                </a:lnTo>
                <a:cubicBezTo>
                  <a:pt x="2565" y="13368"/>
                  <a:pt x="4468" y="12878"/>
                  <a:pt x="6999" y="12878"/>
                </a:cubicBezTo>
                <a:cubicBezTo>
                  <a:pt x="9530" y="12878"/>
                  <a:pt x="12210" y="14253"/>
                  <a:pt x="14916" y="14253"/>
                </a:cubicBezTo>
                <a:cubicBezTo>
                  <a:pt x="17622" y="14253"/>
                  <a:pt x="21600" y="13368"/>
                  <a:pt x="21600" y="13368"/>
                </a:cubicBezTo>
                <a:lnTo>
                  <a:pt x="21600" y="2616"/>
                </a:lnTo>
                <a:cubicBezTo>
                  <a:pt x="21600" y="2616"/>
                  <a:pt x="17615" y="3501"/>
                  <a:pt x="14916" y="3501"/>
                </a:cubicBezTo>
                <a:cubicBezTo>
                  <a:pt x="12217" y="3501"/>
                  <a:pt x="9530" y="2126"/>
                  <a:pt x="6999" y="2126"/>
                </a:cubicBezTo>
                <a:close/>
              </a:path>
            </a:pathLst>
          </a:custGeom>
          <a:gradFill>
            <a:gsLst>
              <a:gs pos="0">
                <a:srgbClr val="80B860"/>
              </a:gs>
              <a:gs pos="50000">
                <a:srgbClr val="6FB242"/>
              </a:gs>
              <a:gs pos="100000">
                <a:srgbClr val="61A236"/>
              </a:gs>
            </a:gsLst>
            <a:lin ang="5400000"/>
          </a:gra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Bild"/>
          <p:cNvGrpSpPr/>
          <p:nvPr/>
        </p:nvGrpSpPr>
        <p:grpSpPr>
          <a:xfrm>
            <a:off x="1563073" y="269388"/>
            <a:ext cx="8685844" cy="6319224"/>
            <a:chOff x="0" y="0"/>
            <a:chExt cx="8685843" cy="6319223"/>
          </a:xfrm>
        </p:grpSpPr>
        <p:pic>
          <p:nvPicPr>
            <p:cNvPr id="1036" name="Bild" descr="Bil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0" y="203200"/>
              <a:ext cx="8279444" cy="587472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35" name="Bild" descr="Bild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685844" cy="6319224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6023341-2F2A-E448-B9B1-D3F8516E41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11739" cy="804333"/>
          </a:xfrm>
        </p:spPr>
        <p:txBody>
          <a:bodyPr/>
          <a:lstStyle/>
          <a:p>
            <a:r>
              <a:rPr lang="de-DE" sz="2000" dirty="0"/>
              <a:t>Fehlerquellen im Projektmanagement </a:t>
            </a:r>
            <a:br>
              <a:rPr lang="de-DE" sz="2000" dirty="0"/>
            </a:br>
            <a:r>
              <a:rPr lang="de-DE" sz="2000" dirty="0"/>
              <a:t>(Wissensfelder) 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buSzTx/>
            </a:pPr>
            <a:endParaRPr lang="de-DE" sz="2000" i="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endParaRPr lang="de-DE" sz="2000" dirty="0"/>
          </a:p>
          <a:p>
            <a:endParaRPr lang="de-DE" sz="2000" dirty="0"/>
          </a:p>
        </p:txBody>
      </p:sp>
      <p:sp>
        <p:nvSpPr>
          <p:cNvPr id="3" name="Shape 2560">
            <a:extLst>
              <a:ext uri="{FF2B5EF4-FFF2-40B4-BE49-F238E27FC236}">
                <a16:creationId xmlns:a16="http://schemas.microsoft.com/office/drawing/2014/main" id="{F5EFC87B-A3D8-B145-93CF-E8215C10747E}"/>
              </a:ext>
            </a:extLst>
          </p:cNvPr>
          <p:cNvSpPr txBox="1"/>
          <p:nvPr/>
        </p:nvSpPr>
        <p:spPr>
          <a:xfrm>
            <a:off x="617516" y="1447523"/>
            <a:ext cx="10705456" cy="4447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271463" indent="-260350">
              <a:lnSpc>
                <a:spcPts val="3080"/>
              </a:lnSpc>
              <a:buFont typeface="Arial" panose="020B0604020202020204" pitchFamily="34" charset="0"/>
              <a:buChar char="•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Integration (War das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Projektmanagement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gut?)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Inhalte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Umfang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klar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gehandhabt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worden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Terminplanung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Termine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eingehalten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Meilensteine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erreicht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Kosten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das Budget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eingehalten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Entsprachen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Ergebnisse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Erwartungen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Ressourcen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nötigen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Ressourcen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organisiert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funktionierte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Team?)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Risiken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(Wie gut war das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Risikomanagement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Beschaffung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(Wie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wurden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nötigen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Mittel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bereit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gestellt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  <a:p>
            <a:pPr marL="271463" lvl="2" indent="-260350">
              <a:lnSpc>
                <a:spcPts val="3080"/>
              </a:lnSpc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Stakeholder (Wie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war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externe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939460055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C1E7610-2978-E14A-9D0C-06BE723C48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Projektmanagement</a:t>
            </a:r>
            <a:endParaRPr lang="de-DE" dirty="0"/>
          </a:p>
          <a:p>
            <a:endParaRPr lang="de-DE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33B1CA2-3DB8-F64B-B564-FAE31246B298}"/>
              </a:ext>
            </a:extLst>
          </p:cNvPr>
          <p:cNvSpPr txBox="1"/>
          <p:nvPr/>
        </p:nvSpPr>
        <p:spPr>
          <a:xfrm>
            <a:off x="1733315" y="3188742"/>
            <a:ext cx="7052537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marL="177800" indent="-177800" algn="r">
              <a:spcBef>
                <a:spcPts val="1200"/>
              </a:spcBef>
              <a:defRPr sz="3200" b="1" i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Eine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klare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klarer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Auftrag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Grundlage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um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Projekt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erfolgreich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managen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" name="Textfeld 1">
            <a:extLst>
              <a:ext uri="{FF2B5EF4-FFF2-40B4-BE49-F238E27FC236}">
                <a16:creationId xmlns:a16="http://schemas.microsoft.com/office/drawing/2014/main" id="{B4F094B0-969F-584B-B4B6-1883D4A19F59}"/>
              </a:ext>
            </a:extLst>
          </p:cNvPr>
          <p:cNvSpPr txBox="1"/>
          <p:nvPr/>
        </p:nvSpPr>
        <p:spPr>
          <a:xfrm>
            <a:off x="3719462" y="859392"/>
            <a:ext cx="12961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120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5" name="Textfeld 8">
            <a:extLst>
              <a:ext uri="{FF2B5EF4-FFF2-40B4-BE49-F238E27FC236}">
                <a16:creationId xmlns:a16="http://schemas.microsoft.com/office/drawing/2014/main" id="{3498FA1F-B2FB-0B45-B23D-62C310857C02}"/>
              </a:ext>
            </a:extLst>
          </p:cNvPr>
          <p:cNvSpPr txBox="1"/>
          <p:nvPr/>
        </p:nvSpPr>
        <p:spPr>
          <a:xfrm>
            <a:off x="1085243" y="2952006"/>
            <a:ext cx="12961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120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" name="Textfeld 8">
            <a:extLst>
              <a:ext uri="{FF2B5EF4-FFF2-40B4-BE49-F238E27FC236}">
                <a16:creationId xmlns:a16="http://schemas.microsoft.com/office/drawing/2014/main" id="{90AC36AF-3605-1D4A-9068-B7709F6260F9}"/>
              </a:ext>
            </a:extLst>
          </p:cNvPr>
          <p:cNvSpPr txBox="1"/>
          <p:nvPr/>
        </p:nvSpPr>
        <p:spPr>
          <a:xfrm>
            <a:off x="5843885" y="4747354"/>
            <a:ext cx="12961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120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8F76255-6288-A742-9715-C5E0C80C5C1C}"/>
              </a:ext>
            </a:extLst>
          </p:cNvPr>
          <p:cNvSpPr txBox="1"/>
          <p:nvPr/>
        </p:nvSpPr>
        <p:spPr>
          <a:xfrm>
            <a:off x="4007098" y="5238450"/>
            <a:ext cx="6265864" cy="2017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pPr marL="177800" indent="-177800" algn="r">
              <a:spcBef>
                <a:spcPts val="1200"/>
              </a:spcBef>
              <a:buFont typeface="Times Roman"/>
              <a:defRPr sz="3200" b="1" i="1">
                <a:solidFill>
                  <a:srgbClr val="6060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Projektmanagement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A4DDF147-3A41-E543-9C41-6AC12225A192}"/>
              </a:ext>
            </a:extLst>
          </p:cNvPr>
          <p:cNvSpPr txBox="1">
            <a:spLocks/>
          </p:cNvSpPr>
          <p:nvPr/>
        </p:nvSpPr>
        <p:spPr>
          <a:xfrm>
            <a:off x="2726001" y="1464763"/>
            <a:ext cx="6265863" cy="2017713"/>
          </a:xfrm>
          <a:prstGeom prst="rect">
            <a:avLst/>
          </a:prstGeom>
        </p:spPr>
        <p:txBody>
          <a:bodyPr/>
          <a:lstStyle>
            <a:lvl1pPr marL="177800" marR="0" indent="-177800" algn="r" defTabSz="914400" rtl="0" latinLnBrk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1" i="1" u="none" strike="noStrike" cap="none" spc="0" baseline="0">
                <a:solidFill>
                  <a:srgbClr val="60606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hangingPunct="1"/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Die Vorbereitungszeit zu verdoppelt, bedeutet die Ausführungszeit zu halbieren</a:t>
            </a:r>
          </a:p>
        </p:txBody>
      </p:sp>
    </p:spTree>
    <p:extLst>
      <p:ext uri="{BB962C8B-B14F-4D97-AF65-F5344CB8AC3E}">
        <p14:creationId xmlns:p14="http://schemas.microsoft.com/office/powerpoint/2010/main" val="19306643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  <p:bldP spid="5" grpId="0" animBg="1" advAuto="0"/>
      <p:bldP spid="6" grpId="0" animBg="1" advAuto="0"/>
      <p:bldP spid="7" grpId="0" build="p" animBg="1" advAuto="0"/>
      <p:bldP spid="8" grpId="0" build="p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Münzen"/>
          <p:cNvSpPr/>
          <p:nvPr/>
        </p:nvSpPr>
        <p:spPr>
          <a:xfrm>
            <a:off x="4680844" y="34353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5" name="Break-out"/>
          <p:cNvSpPr txBox="1"/>
          <p:nvPr/>
        </p:nvSpPr>
        <p:spPr>
          <a:xfrm>
            <a:off x="4565968" y="5594703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056" name="Welche Form des Projektmanagements nutzt Ihr?…"/>
          <p:cNvSpPr txBox="1"/>
          <p:nvPr/>
        </p:nvSpPr>
        <p:spPr>
          <a:xfrm>
            <a:off x="420946" y="509244"/>
            <a:ext cx="11350108" cy="290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6100" i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Form des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Projektmanagements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>
              <a:defRPr sz="6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bisher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schief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gelaufen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42EF4CFE-4769-2744-9ED6-146D97654F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r="14344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01BA79BD-8AF3-5A4F-9C83-4F7BBC3E0E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r="11261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F9AA58FC-36B4-9B41-A91B-07EA770C33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r="12128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ED5811AC-2AD6-4C4B-8F82-2F20A36A2E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r="4654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Modul 1: „Alles bleibt anders“       —&gt; DigitalEnergie…"/>
          <p:cNvSpPr txBox="1"/>
          <p:nvPr/>
        </p:nvSpPr>
        <p:spPr>
          <a:xfrm>
            <a:off x="364707" y="685988"/>
            <a:ext cx="11326657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1: „Alles bleibt anders“ 						—&gt; Digital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2: „Jeder denkt anders“ 						—&gt; Das optimale Team</a:t>
            </a:r>
          </a:p>
        </p:txBody>
      </p:sp>
      <p:sp>
        <p:nvSpPr>
          <p:cNvPr id="787" name="Modul 3: „Sich selbst führen“       —&gt; LebensEnergie"/>
          <p:cNvSpPr txBox="1"/>
          <p:nvPr/>
        </p:nvSpPr>
        <p:spPr>
          <a:xfrm>
            <a:off x="364707" y="1409501"/>
            <a:ext cx="11326657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3: „Sich selbst führen“ 						—&gt; Lebens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</a:p>
        </p:txBody>
      </p:sp>
      <p:sp>
        <p:nvSpPr>
          <p:cNvPr id="788" name="Modul 4a: „Die richtige Strategie finden“ -  VISION - Ziele - Erfolg"/>
          <p:cNvSpPr txBox="1"/>
          <p:nvPr/>
        </p:nvSpPr>
        <p:spPr>
          <a:xfrm>
            <a:off x="364706" y="1997087"/>
            <a:ext cx="7331677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4a: „Die richtige </a:t>
            </a:r>
            <a:r>
              <a:rPr>
                <a:latin typeface="Klavika Bold"/>
                <a:ea typeface="Klavika Bold"/>
                <a:cs typeface="Klavika Bold"/>
                <a:sym typeface="Klavika Bold"/>
              </a:rPr>
              <a:t>Strategie</a:t>
            </a:r>
            <a:r>
              <a:t> finden“ - 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VISION</a:t>
            </a:r>
            <a:r>
              <a:t> - Ziele - Erfolg </a:t>
            </a:r>
          </a:p>
        </p:txBody>
      </p:sp>
      <p:sp>
        <p:nvSpPr>
          <p:cNvPr id="789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5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5a: „Das optimale Team“ - </a:t>
            </a:r>
            <a:r>
              <a:rPr>
                <a:latin typeface="Klavika Bold"/>
                <a:ea typeface="Klavika Bold"/>
                <a:cs typeface="Klavika Bold"/>
                <a:sym typeface="Klavika Bold"/>
              </a:rPr>
              <a:t>Führung</a:t>
            </a:r>
            <a:r>
              <a:t>,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VERTRAUEN</a:t>
            </a:r>
            <a:r>
              <a:t> ,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VERBUNDENHEIT</a:t>
            </a:r>
            <a:r>
              <a:t> 	—&gt; Das optimale Team</a:t>
            </a:r>
          </a:p>
        </p:txBody>
      </p:sp>
      <p:sp>
        <p:nvSpPr>
          <p:cNvPr id="790" name="Modul 6: „Einfach machen“ - Wirksames Management VERANTWORTUNG"/>
          <p:cNvSpPr txBox="1"/>
          <p:nvPr/>
        </p:nvSpPr>
        <p:spPr>
          <a:xfrm>
            <a:off x="364707" y="4051941"/>
            <a:ext cx="8641493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6: „Einfach machen“ - Wirksames </a:t>
            </a:r>
            <a:r>
              <a:rPr>
                <a:latin typeface="Klavika Bold"/>
                <a:ea typeface="Klavika Bold"/>
                <a:cs typeface="Klavika Bold"/>
                <a:sym typeface="Klavika Bold"/>
              </a:rPr>
              <a:t>Management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VERANTWORTUNG</a:t>
            </a:r>
            <a:r>
              <a:t> </a:t>
            </a:r>
          </a:p>
        </p:txBody>
      </p:sp>
      <p:sp>
        <p:nvSpPr>
          <p:cNvPr id="791" name="Modul 7: „Steuerung leicht gemacht“ - Das profitable Unternehmen VERSTÄNDNIS"/>
          <p:cNvSpPr txBox="1"/>
          <p:nvPr/>
        </p:nvSpPr>
        <p:spPr>
          <a:xfrm>
            <a:off x="364707" y="4736893"/>
            <a:ext cx="11326657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7: „Steuerung leicht gemacht“ - Das profitable Unternehmen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VERSTÄNDNIS</a:t>
            </a:r>
            <a:r>
              <a:t> </a:t>
            </a:r>
          </a:p>
        </p:txBody>
      </p:sp>
      <p:sp>
        <p:nvSpPr>
          <p:cNvPr id="792" name="Modul 8: „Erfolgreich in der Krise“"/>
          <p:cNvSpPr txBox="1"/>
          <p:nvPr/>
        </p:nvSpPr>
        <p:spPr>
          <a:xfrm>
            <a:off x="364707" y="5484324"/>
            <a:ext cx="4480298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t>Modul 8: „Erfolgreich in der Krise“</a:t>
            </a:r>
          </a:p>
        </p:txBody>
      </p:sp>
      <p:sp>
        <p:nvSpPr>
          <p:cNvPr id="793" name="Modul 4b: „Positionierung und Geschäftsmodell     —&gt; NachfolgeEnergie"/>
          <p:cNvSpPr txBox="1"/>
          <p:nvPr/>
        </p:nvSpPr>
        <p:spPr>
          <a:xfrm>
            <a:off x="364707" y="2310376"/>
            <a:ext cx="11326655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4b: „Positionierung und Geschäftsmodell 				</a:t>
            </a:r>
            <a:r>
              <a:rPr sz="1600"/>
              <a:t>—&gt; Nachfolge</a:t>
            </a:r>
            <a:r>
              <a:rPr sz="1600" i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</a:p>
        </p:txBody>
      </p:sp>
      <p:sp>
        <p:nvSpPr>
          <p:cNvPr id="794" name="Modul 4c: „Klarheit durch Ziele“ —&gt; ZMK / VERÄNDERUNG"/>
          <p:cNvSpPr txBox="1"/>
          <p:nvPr/>
        </p:nvSpPr>
        <p:spPr>
          <a:xfrm>
            <a:off x="364707" y="2619558"/>
            <a:ext cx="6917656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4c: „Klarheit durch Ziele“ —&gt; ZMK / 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VERÄNDERUNG</a:t>
            </a:r>
          </a:p>
        </p:txBody>
      </p:sp>
      <p:sp>
        <p:nvSpPr>
          <p:cNvPr id="795" name="Modul 5b:  „Souverän führen“       —&gt; FührungsEnergie"/>
          <p:cNvSpPr txBox="1"/>
          <p:nvPr/>
        </p:nvSpPr>
        <p:spPr>
          <a:xfrm>
            <a:off x="364707" y="3546159"/>
            <a:ext cx="11326655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5b:  „Souverän führen“ 						—&gt; Führungs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</a:p>
        </p:txBody>
      </p:sp>
      <p:sp>
        <p:nvSpPr>
          <p:cNvPr id="796" name="Modul 9: „Nur die Umsetzung zählt“      —&gt; BusinessCoach…"/>
          <p:cNvSpPr txBox="1"/>
          <p:nvPr/>
        </p:nvSpPr>
        <p:spPr>
          <a:xfrm>
            <a:off x="364707" y="5973347"/>
            <a:ext cx="11326657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t>Modul 9: „Nur die Umsetzung zählt“ 					—&gt; Business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Coach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								</a:t>
            </a:r>
            <a:r>
              <a:t>—&gt; Digital</a:t>
            </a:r>
            <a:r>
              <a:rPr i="1">
                <a:latin typeface="Klavika Light"/>
                <a:ea typeface="Klavika Light"/>
                <a:cs typeface="Klavika Light"/>
                <a:sym typeface="Klavika Light"/>
              </a:rPr>
              <a:t>Coach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29" y="1050418"/>
            <a:ext cx="10770520" cy="49253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539" y="414720"/>
            <a:ext cx="2724045" cy="6028560"/>
          </a:xfrm>
          <a:prstGeom prst="rect">
            <a:avLst/>
          </a:prstGeom>
          <a:ln w="12700">
            <a:miter lim="400000"/>
          </a:ln>
        </p:spPr>
      </p:pic>
      <p:sp>
        <p:nvSpPr>
          <p:cNvPr id="804" name="Rectangle 4"/>
          <p:cNvSpPr txBox="1"/>
          <p:nvPr/>
        </p:nvSpPr>
        <p:spPr>
          <a:xfrm>
            <a:off x="847959" y="1391331"/>
            <a:ext cx="6793813" cy="4555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defTabSz="1219200">
              <a:defRPr sz="5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=</a:t>
            </a:r>
            <a:endParaRPr sz="48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5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und gut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funktionierende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Verbindung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einzelnen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Organe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einem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ganzheitlichen</a:t>
            </a:r>
            <a:r>
              <a:rPr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latin typeface="Calibri" panose="020F0502020204030204" pitchFamily="34" charset="0"/>
                <a:cs typeface="Calibri" panose="020F0502020204030204" pitchFamily="34" charset="0"/>
              </a:rPr>
              <a:t>Organismus</a:t>
            </a:r>
            <a:endParaRPr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" name="Bild 7" descr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503749"/>
            <a:ext cx="11379201" cy="4847335"/>
          </a:xfrm>
          <a:prstGeom prst="rect">
            <a:avLst/>
          </a:prstGeom>
          <a:ln w="12700">
            <a:miter lim="400000"/>
          </a:ln>
        </p:spPr>
      </p:pic>
      <p:sp>
        <p:nvSpPr>
          <p:cNvPr id="809" name="Textfeld 6"/>
          <p:cNvSpPr txBox="1"/>
          <p:nvPr/>
        </p:nvSpPr>
        <p:spPr>
          <a:xfrm>
            <a:off x="5910943" y="5027647"/>
            <a:ext cx="2170144" cy="1323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39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39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Effizienz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0" name="Bild 1" descr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5156200"/>
            <a:ext cx="3285068" cy="406400"/>
          </a:xfrm>
          <a:prstGeom prst="rect">
            <a:avLst/>
          </a:prstGeom>
          <a:ln w="12700">
            <a:miter lim="400000"/>
          </a:ln>
        </p:spPr>
      </p:pic>
      <p:sp>
        <p:nvSpPr>
          <p:cNvPr id="811" name="Textfeld 2"/>
          <p:cNvSpPr txBox="1"/>
          <p:nvPr/>
        </p:nvSpPr>
        <p:spPr>
          <a:xfrm>
            <a:off x="741637" y="5171757"/>
            <a:ext cx="2676693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Dinge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richtig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tun</a:t>
            </a:r>
          </a:p>
        </p:txBody>
      </p:sp>
      <p:sp>
        <p:nvSpPr>
          <p:cNvPr id="812" name="Textfeld 7"/>
          <p:cNvSpPr txBox="1"/>
          <p:nvPr/>
        </p:nvSpPr>
        <p:spPr>
          <a:xfrm>
            <a:off x="6607628" y="1328781"/>
            <a:ext cx="4816701" cy="1354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Kundenbegeisterung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A1B797A-79E5-AD42-8770-6554D8B6A0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„Führung ist nicht Management“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" name="Projekte"/>
          <p:cNvGrpSpPr/>
          <p:nvPr/>
        </p:nvGrpSpPr>
        <p:grpSpPr>
          <a:xfrm>
            <a:off x="397691" y="2625189"/>
            <a:ext cx="2258735" cy="954426"/>
            <a:chOff x="0" y="0"/>
            <a:chExt cx="2258734" cy="954424"/>
          </a:xfrm>
        </p:grpSpPr>
        <p:sp>
          <p:nvSpPr>
            <p:cNvPr id="818" name="Projekt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Projekte</a:t>
              </a:r>
            </a:p>
          </p:txBody>
        </p:sp>
        <p:pic>
          <p:nvPicPr>
            <p:cNvPr id="817" name="Projekte Projekte" descr="Projekte Projekt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822" name="Prozesse"/>
          <p:cNvGrpSpPr/>
          <p:nvPr/>
        </p:nvGrpSpPr>
        <p:grpSpPr>
          <a:xfrm>
            <a:off x="2656425" y="2625189"/>
            <a:ext cx="2258735" cy="954426"/>
            <a:chOff x="0" y="0"/>
            <a:chExt cx="2258734" cy="954424"/>
          </a:xfrm>
        </p:grpSpPr>
        <p:sp>
          <p:nvSpPr>
            <p:cNvPr id="821" name="Prozess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Prozesse</a:t>
              </a:r>
            </a:p>
          </p:txBody>
        </p:sp>
        <p:pic>
          <p:nvPicPr>
            <p:cNvPr id="820" name="Prozesse Prozesse" descr="Prozesse Prozess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825" name="agile OE"/>
          <p:cNvGrpSpPr/>
          <p:nvPr/>
        </p:nvGrpSpPr>
        <p:grpSpPr>
          <a:xfrm>
            <a:off x="4915159" y="2625189"/>
            <a:ext cx="2258735" cy="954426"/>
            <a:chOff x="0" y="0"/>
            <a:chExt cx="2258734" cy="954424"/>
          </a:xfrm>
        </p:grpSpPr>
        <p:sp>
          <p:nvSpPr>
            <p:cNvPr id="824" name="agile O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chemeClr val="accent4">
                <a:lumOff val="25000"/>
              </a:schemeClr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sz="2600">
                  <a:latin typeface="Calibri" panose="020F0502020204030204" pitchFamily="34" charset="0"/>
                  <a:cs typeface="Calibri" panose="020F0502020204030204" pitchFamily="34" charset="0"/>
                </a:rPr>
                <a:t>agile</a:t>
              </a: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OE</a:t>
              </a:r>
            </a:p>
          </p:txBody>
        </p:sp>
        <p:pic>
          <p:nvPicPr>
            <p:cNvPr id="823" name="agile OE agile OE" descr="agile OE agile O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828" name="Abgerundetes Rechteck"/>
          <p:cNvGrpSpPr/>
          <p:nvPr/>
        </p:nvGrpSpPr>
        <p:grpSpPr>
          <a:xfrm>
            <a:off x="7173893" y="2625189"/>
            <a:ext cx="2258736" cy="954426"/>
            <a:chOff x="0" y="0"/>
            <a:chExt cx="2258734" cy="954424"/>
          </a:xfrm>
        </p:grpSpPr>
        <p:sp>
          <p:nvSpPr>
            <p:cNvPr id="827" name="Abgerundetes Rechteck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826" name="Abgerundetes Rechteck Abgerundetes Rechteck" descr="Abgerundetes Rechteck Abgerundetes Rechteck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831" name="Aufgaben"/>
          <p:cNvGrpSpPr/>
          <p:nvPr/>
        </p:nvGrpSpPr>
        <p:grpSpPr>
          <a:xfrm>
            <a:off x="9432628" y="2625189"/>
            <a:ext cx="2258735" cy="954426"/>
            <a:chOff x="0" y="0"/>
            <a:chExt cx="2258734" cy="954424"/>
          </a:xfrm>
        </p:grpSpPr>
        <p:sp>
          <p:nvSpPr>
            <p:cNvPr id="830" name="Aufgab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8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Aufgaben</a:t>
              </a:r>
            </a:p>
          </p:txBody>
        </p:sp>
        <p:pic>
          <p:nvPicPr>
            <p:cNvPr id="829" name="Aufgaben Aufgaben" descr="Aufgaben Aufgab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832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16276" y="4050695"/>
            <a:ext cx="121258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3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141401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00135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5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658869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6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085677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7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471768" y="4635138"/>
            <a:ext cx="9271001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38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748875" y="4841888"/>
            <a:ext cx="51510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841" name="Organisation"/>
          <p:cNvGrpSpPr/>
          <p:nvPr/>
        </p:nvGrpSpPr>
        <p:grpSpPr>
          <a:xfrm>
            <a:off x="4648459" y="4892688"/>
            <a:ext cx="2765219" cy="954426"/>
            <a:chOff x="0" y="0"/>
            <a:chExt cx="2765217" cy="954424"/>
          </a:xfrm>
        </p:grpSpPr>
        <p:sp>
          <p:nvSpPr>
            <p:cNvPr id="840" name="Organisation"/>
            <p:cNvSpPr/>
            <p:nvPr/>
          </p:nvSpPr>
          <p:spPr>
            <a:xfrm>
              <a:off x="50800" y="50800"/>
              <a:ext cx="2663618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400"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Organisation</a:t>
              </a:r>
            </a:p>
          </p:txBody>
        </p:sp>
        <p:pic>
          <p:nvPicPr>
            <p:cNvPr id="839" name="Organisation Organisation" descr="Organisation Organisation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765218" cy="954425"/>
            </a:xfrm>
            <a:prstGeom prst="rect">
              <a:avLst/>
            </a:prstGeom>
            <a:effectLst/>
          </p:spPr>
        </p:pic>
      </p:grpSp>
      <p:sp>
        <p:nvSpPr>
          <p:cNvPr id="842" name="Organigram"/>
          <p:cNvSpPr txBox="1"/>
          <p:nvPr/>
        </p:nvSpPr>
        <p:spPr>
          <a:xfrm>
            <a:off x="7517309" y="2872531"/>
            <a:ext cx="157190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Organigram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5062A5-C84A-9347-8781-B6C0EDBF61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31957" cy="804333"/>
          </a:xfrm>
        </p:spPr>
        <p:txBody>
          <a:bodyPr/>
          <a:lstStyle/>
          <a:p>
            <a:r>
              <a:rPr lang="de-DE" dirty="0"/>
              <a:t>DIE AGILE ORGANISATION</a:t>
            </a:r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Bild 4">
            <a:extLst>
              <a:ext uri="{FF2B5EF4-FFF2-40B4-BE49-F238E27FC236}">
                <a16:creationId xmlns:a16="http://schemas.microsoft.com/office/drawing/2014/main" id="{6CF37E8D-F032-6644-B033-C9B3079E0B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252" b="8252"/>
          <a:stretch/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847" name="Bild 6" descr="Bild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09" y="424563"/>
            <a:ext cx="2234592" cy="62142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">
            <a:extLst>
              <a:ext uri="{FF2B5EF4-FFF2-40B4-BE49-F238E27FC236}">
                <a16:creationId xmlns:a16="http://schemas.microsoft.com/office/drawing/2014/main" id="{2FED8BC3-9DA3-6D43-B2DD-7D6AA8DEF6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4" b="26163"/>
          <a:stretch/>
        </p:blipFill>
        <p:spPr>
          <a:xfrm>
            <a:off x="3601028" y="47566"/>
            <a:ext cx="8592248" cy="6737816"/>
          </a:xfrm>
          <a:prstGeom prst="rect">
            <a:avLst/>
          </a:prstGeom>
          <a:ln w="12700">
            <a:miter lim="400000"/>
          </a:ln>
        </p:spPr>
      </p:pic>
      <p:pic>
        <p:nvPicPr>
          <p:cNvPr id="850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52113" y="2952947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851" name="Strategie…"/>
          <p:cNvSpPr/>
          <p:nvPr/>
        </p:nvSpPr>
        <p:spPr>
          <a:xfrm>
            <a:off x="4699000" y="1239051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3600"/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Skalierbarkeit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2" name="Männlich"/>
          <p:cNvSpPr/>
          <p:nvPr/>
        </p:nvSpPr>
        <p:spPr>
          <a:xfrm>
            <a:off x="5478883" y="3741953"/>
            <a:ext cx="334998" cy="903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3" name="Weiblich"/>
          <p:cNvSpPr/>
          <p:nvPr/>
        </p:nvSpPr>
        <p:spPr>
          <a:xfrm>
            <a:off x="5902844" y="3741953"/>
            <a:ext cx="408678" cy="903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4" name="TKO"/>
          <p:cNvSpPr txBox="1"/>
          <p:nvPr/>
        </p:nvSpPr>
        <p:spPr>
          <a:xfrm>
            <a:off x="5577744" y="4582084"/>
            <a:ext cx="714296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TKO</a:t>
            </a:r>
          </a:p>
        </p:txBody>
      </p:sp>
      <p:pic>
        <p:nvPicPr>
          <p:cNvPr id="855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9967596">
            <a:off x="6704258" y="3605062"/>
            <a:ext cx="193976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856" name="Begeisterung…"/>
          <p:cNvSpPr/>
          <p:nvPr/>
        </p:nvSpPr>
        <p:spPr>
          <a:xfrm>
            <a:off x="7332133" y="2026451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57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127827">
            <a:off x="6759893" y="4784143"/>
            <a:ext cx="1828495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858" name="Kultur…"/>
          <p:cNvSpPr/>
          <p:nvPr/>
        </p:nvSpPr>
        <p:spPr>
          <a:xfrm>
            <a:off x="7332133" y="5120693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Offenheit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9" name="Mitarbeiter…"/>
          <p:cNvSpPr/>
          <p:nvPr/>
        </p:nvSpPr>
        <p:spPr>
          <a:xfrm>
            <a:off x="4699000" y="5157621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algn="ct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„TMO“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Potentiale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0" name="New Work…"/>
          <p:cNvSpPr/>
          <p:nvPr/>
        </p:nvSpPr>
        <p:spPr>
          <a:xfrm>
            <a:off x="2065866" y="5157621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New Work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Neue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Technologien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61" name="Linie Linie" descr="Linie Lin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9672167">
            <a:off x="3204627" y="4784143"/>
            <a:ext cx="1828489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862" name="Linie Linie" descr="Linie Linie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2152203">
            <a:off x="3027538" y="3670265"/>
            <a:ext cx="1954059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863" name="Prozesse…"/>
          <p:cNvSpPr/>
          <p:nvPr/>
        </p:nvSpPr>
        <p:spPr>
          <a:xfrm>
            <a:off x="1989666" y="2156860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Effizienz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A314085-3592-454C-AB84-524E621D19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138310" cy="560009"/>
          </a:xfrm>
        </p:spPr>
        <p:txBody>
          <a:bodyPr/>
          <a:lstStyle/>
          <a:p>
            <a:r>
              <a:rPr lang="de-DE" dirty="0"/>
              <a:t>Die agile Organisation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Microsoft Macintosh PowerPoint</Application>
  <PresentationFormat>Breitbild</PresentationFormat>
  <Paragraphs>213</Paragraphs>
  <Slides>29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Klavika Bold</vt:lpstr>
      <vt:lpstr>Klavika Light</vt:lpstr>
      <vt:lpstr>Times Roman</vt:lpstr>
      <vt:lpstr>Trebuchet MS</vt:lpstr>
      <vt:lpstr>2_Office-Design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Die Zukunft der Unternehmen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Nadine Bayer</cp:lastModifiedBy>
  <cp:revision>13</cp:revision>
  <dcterms:modified xsi:type="dcterms:W3CDTF">2021-05-17T17:21:54Z</dcterms:modified>
</cp:coreProperties>
</file>