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3" r:id="rId1"/>
  </p:sldMasterIdLst>
  <p:notesMasterIdLst>
    <p:notesMasterId r:id="rId61"/>
  </p:notesMasterIdLst>
  <p:sldIdLst>
    <p:sldId id="360" r:id="rId2"/>
    <p:sldId id="36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00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6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Shape 77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80" name="Shape 78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Shape 93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6" name="Shape 9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5" name="Shape 9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3" name="Shape 9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Shape 95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8" name="Shape 9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Shape 96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7" name="Shape 9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Shape 99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4" name="Shape 9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3249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hape 8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04" name="Shape 8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Shape 81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19" name="Shape 8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Shape 82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8" name="Shape 82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hape 8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6" name="Shape 8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Shape 87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7" name="Shape 8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Shape 88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86" name="Shape 8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Shape 92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1" name="Shape 9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Shape 92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30" name="Shape 9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94646042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43208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1109532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166265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7475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4878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1908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2148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778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59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368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75613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63662203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987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5427131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8811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3928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481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29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12953" y="-35556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2" y="342902"/>
            <a:ext cx="9333114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7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11FDFD4-CD2F-4549-AFFB-6F80F413D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551" y="1352811"/>
            <a:ext cx="7992630" cy="56284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Finanzen / Investitionen  / STEUERUNG…"/>
          <p:cNvSpPr txBox="1"/>
          <p:nvPr/>
        </p:nvSpPr>
        <p:spPr>
          <a:xfrm>
            <a:off x="707723" y="1229937"/>
            <a:ext cx="4934008" cy="5478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Finanzen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/ </a:t>
            </a: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Investitionen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 / STEUERUNG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Kostenübersicht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Investitionen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zurückstellen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EINKAUF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optimieren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(alle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Verträge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prüfen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AGB)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Prozesse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/ </a:t>
            </a: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Struktur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 / MANAGEMENT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Stilllegung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Maschinen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Bsp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LH)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IT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Konsolidierung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Betriebsmittel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optimieren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Zusammenlegungen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Prävention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Risikomanagement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Kunden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/ </a:t>
            </a: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Geschäftsmodell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 / STRATEGIE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ABC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Sortimentsbereinigung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Konzentrations-Strategie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Mitarbeiter / Motivation /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  <a:endParaRPr b="1" dirty="0">
              <a:latin typeface="Calibri" panose="020F0502020204030204" pitchFamily="34" charset="0"/>
              <a:ea typeface="Klavika Bold"/>
              <a:cs typeface="Calibri" panose="020F0502020204030204" pitchFamily="34" charset="0"/>
              <a:sym typeface="Klavika Bold"/>
            </a:endParaRPr>
          </a:p>
          <a:p>
            <a:pPr marL="457200" indent="-228600" defTabSz="44958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Leistung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erst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Wert,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erbracht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Kurzarbeit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Kündigungen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den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Handlungen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Hintergründen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Gerüchte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Spekulationen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vermeiden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Bsp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MS teams)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-&gt; Motivation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wichtig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Performance-Management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Tätigkeiten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Ticket-System)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Betriebsferien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7" name="Kreis"/>
          <p:cNvSpPr/>
          <p:nvPr/>
        </p:nvSpPr>
        <p:spPr>
          <a:xfrm>
            <a:off x="495034" y="1231206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8" name="1"/>
          <p:cNvSpPr txBox="1"/>
          <p:nvPr/>
        </p:nvSpPr>
        <p:spPr>
          <a:xfrm>
            <a:off x="561781" y="1193404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09" name="Kreis"/>
          <p:cNvSpPr/>
          <p:nvPr/>
        </p:nvSpPr>
        <p:spPr>
          <a:xfrm>
            <a:off x="495034" y="2284597"/>
            <a:ext cx="328058" cy="328059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0" name="2"/>
          <p:cNvSpPr txBox="1"/>
          <p:nvPr/>
        </p:nvSpPr>
        <p:spPr>
          <a:xfrm>
            <a:off x="549081" y="2246795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11" name="Kreis"/>
          <p:cNvSpPr/>
          <p:nvPr/>
        </p:nvSpPr>
        <p:spPr>
          <a:xfrm>
            <a:off x="495034" y="3596969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2" name="3"/>
          <p:cNvSpPr txBox="1"/>
          <p:nvPr/>
        </p:nvSpPr>
        <p:spPr>
          <a:xfrm>
            <a:off x="549081" y="3559166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13" name="Kreis"/>
          <p:cNvSpPr/>
          <p:nvPr/>
        </p:nvSpPr>
        <p:spPr>
          <a:xfrm>
            <a:off x="495034" y="4477129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4" name="4"/>
          <p:cNvSpPr txBox="1"/>
          <p:nvPr/>
        </p:nvSpPr>
        <p:spPr>
          <a:xfrm>
            <a:off x="536381" y="4452026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916" name="Organisation…"/>
          <p:cNvSpPr txBox="1"/>
          <p:nvPr/>
        </p:nvSpPr>
        <p:spPr>
          <a:xfrm>
            <a:off x="5954963" y="1190596"/>
            <a:ext cx="5963304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Organisation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Aufgabenplanung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verschlanken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Doppelarbeit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vermeiden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Automatisierung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fördern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Bestellannahme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Rechnungswesen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Ablenkungen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vermeiden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Sebstorganisation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8" name="Marketing und Vertrieb…"/>
          <p:cNvSpPr txBox="1"/>
          <p:nvPr/>
        </p:nvSpPr>
        <p:spPr>
          <a:xfrm>
            <a:off x="5954963" y="2907645"/>
            <a:ext cx="5963304" cy="95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Marketing und </a:t>
            </a: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Vertrieb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Provisionsregelungen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(DB)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Marketing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Dubletten-Beispiel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(CRM)</a:t>
            </a:r>
          </a:p>
        </p:txBody>
      </p:sp>
      <p:sp>
        <p:nvSpPr>
          <p:cNvPr id="919" name="Einsatzplanung / Outplacement…"/>
          <p:cNvSpPr txBox="1"/>
          <p:nvPr/>
        </p:nvSpPr>
        <p:spPr>
          <a:xfrm>
            <a:off x="5954963" y="4192894"/>
            <a:ext cx="5963304" cy="160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Einsatzplanung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/ Outplacement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Make or Buy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Wertschöpfungstiefe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Teilzeit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50%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Einsatz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per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Telefon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anstatt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gleich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Ort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Provisionsregelungen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(DB)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Marketing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Dubletten-Beispiel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(CRM)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79C527A-D57C-4F4E-853B-A99870F2FE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Kosten</a:t>
            </a:r>
          </a:p>
          <a:p>
            <a:endParaRPr lang="de-DE" dirty="0"/>
          </a:p>
        </p:txBody>
      </p:sp>
      <p:sp>
        <p:nvSpPr>
          <p:cNvPr id="16" name="Kreis">
            <a:extLst>
              <a:ext uri="{FF2B5EF4-FFF2-40B4-BE49-F238E27FC236}">
                <a16:creationId xmlns:a16="http://schemas.microsoft.com/office/drawing/2014/main" id="{69528308-1C6D-1F47-A854-156AA0E2F2BB}"/>
              </a:ext>
            </a:extLst>
          </p:cNvPr>
          <p:cNvSpPr/>
          <p:nvPr/>
        </p:nvSpPr>
        <p:spPr>
          <a:xfrm>
            <a:off x="5790934" y="1197898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5">
            <a:extLst>
              <a:ext uri="{FF2B5EF4-FFF2-40B4-BE49-F238E27FC236}">
                <a16:creationId xmlns:a16="http://schemas.microsoft.com/office/drawing/2014/main" id="{E419B29C-3192-7A41-B2D7-80E0CBEBA49A}"/>
              </a:ext>
            </a:extLst>
          </p:cNvPr>
          <p:cNvSpPr txBox="1"/>
          <p:nvPr/>
        </p:nvSpPr>
        <p:spPr>
          <a:xfrm>
            <a:off x="5844981" y="1172796"/>
            <a:ext cx="2306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8" name="Kreis">
            <a:extLst>
              <a:ext uri="{FF2B5EF4-FFF2-40B4-BE49-F238E27FC236}">
                <a16:creationId xmlns:a16="http://schemas.microsoft.com/office/drawing/2014/main" id="{C3FB7A3D-46BC-6E4B-8870-60E1C2F9AA93}"/>
              </a:ext>
            </a:extLst>
          </p:cNvPr>
          <p:cNvSpPr/>
          <p:nvPr/>
        </p:nvSpPr>
        <p:spPr>
          <a:xfrm>
            <a:off x="5790934" y="2919523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6">
            <a:extLst>
              <a:ext uri="{FF2B5EF4-FFF2-40B4-BE49-F238E27FC236}">
                <a16:creationId xmlns:a16="http://schemas.microsoft.com/office/drawing/2014/main" id="{53D112DD-9500-C849-9EF0-936C2E90E054}"/>
              </a:ext>
            </a:extLst>
          </p:cNvPr>
          <p:cNvSpPr txBox="1"/>
          <p:nvPr/>
        </p:nvSpPr>
        <p:spPr>
          <a:xfrm>
            <a:off x="5844981" y="2881721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20" name="Kreis">
            <a:extLst>
              <a:ext uri="{FF2B5EF4-FFF2-40B4-BE49-F238E27FC236}">
                <a16:creationId xmlns:a16="http://schemas.microsoft.com/office/drawing/2014/main" id="{6080FF75-0C55-F147-B660-F851822A541F}"/>
              </a:ext>
            </a:extLst>
          </p:cNvPr>
          <p:cNvSpPr/>
          <p:nvPr/>
        </p:nvSpPr>
        <p:spPr>
          <a:xfrm>
            <a:off x="5790934" y="4202223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7">
            <a:extLst>
              <a:ext uri="{FF2B5EF4-FFF2-40B4-BE49-F238E27FC236}">
                <a16:creationId xmlns:a16="http://schemas.microsoft.com/office/drawing/2014/main" id="{875A923C-43BE-934F-9D55-ADE66574F4CC}"/>
              </a:ext>
            </a:extLst>
          </p:cNvPr>
          <p:cNvSpPr txBox="1"/>
          <p:nvPr/>
        </p:nvSpPr>
        <p:spPr>
          <a:xfrm>
            <a:off x="5844981" y="4164421"/>
            <a:ext cx="220219" cy="396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inleitung / Kennenlernen…">
            <a:extLst>
              <a:ext uri="{FF2B5EF4-FFF2-40B4-BE49-F238E27FC236}">
                <a16:creationId xmlns:a16="http://schemas.microsoft.com/office/drawing/2014/main" id="{DE5321BD-0613-BE46-AAA0-89E34A8209A9}"/>
              </a:ext>
            </a:extLst>
          </p:cNvPr>
          <p:cNvSpPr txBox="1"/>
          <p:nvPr/>
        </p:nvSpPr>
        <p:spPr>
          <a:xfrm>
            <a:off x="1218284" y="1545486"/>
            <a:ext cx="3853761" cy="438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Kennenlernen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8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A/N</a:t>
            </a:r>
          </a:p>
          <a:p>
            <a:pPr lvl="1" indent="0">
              <a:lnSpc>
                <a:spcPct val="14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hteck">
            <a:extLst>
              <a:ext uri="{FF2B5EF4-FFF2-40B4-BE49-F238E27FC236}">
                <a16:creationId xmlns:a16="http://schemas.microsoft.com/office/drawing/2014/main" id="{100B7A02-1252-564B-A414-AE61ECE5D6AA}"/>
              </a:ext>
            </a:extLst>
          </p:cNvPr>
          <p:cNvSpPr/>
          <p:nvPr/>
        </p:nvSpPr>
        <p:spPr>
          <a:xfrm>
            <a:off x="636900" y="3429000"/>
            <a:ext cx="3810001" cy="574041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3EB0DAB-7141-AD4F-A40E-3D0BD4791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330" y="1012082"/>
            <a:ext cx="5396039" cy="5396039"/>
          </a:xfrm>
          <a:prstGeom prst="rect">
            <a:avLst/>
          </a:prstGeom>
        </p:spPr>
      </p:pic>
      <p:sp>
        <p:nvSpPr>
          <p:cNvPr id="12" name="0.…">
            <a:extLst>
              <a:ext uri="{FF2B5EF4-FFF2-40B4-BE49-F238E27FC236}">
                <a16:creationId xmlns:a16="http://schemas.microsoft.com/office/drawing/2014/main" id="{D715F90C-047C-B04E-A3D6-5FB82C860095}"/>
              </a:ext>
            </a:extLst>
          </p:cNvPr>
          <p:cNvSpPr txBox="1"/>
          <p:nvPr/>
        </p:nvSpPr>
        <p:spPr>
          <a:xfrm>
            <a:off x="773784" y="1545486"/>
            <a:ext cx="497325" cy="4584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ts val="738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CF408E-9170-A345-A367-A462FBB81A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620" y="15366"/>
            <a:ext cx="4203625" cy="804333"/>
          </a:xfrm>
        </p:spPr>
        <p:txBody>
          <a:bodyPr/>
          <a:lstStyle/>
          <a:p>
            <a:r>
              <a:rPr lang="de-DE" sz="2400" dirty="0"/>
              <a:t>Erfolgreich</a:t>
            </a:r>
            <a:r>
              <a:rPr lang="de-DE" sz="2400" dirty="0">
                <a:ea typeface="Klavika Regular"/>
                <a:sym typeface="Klavika Regular"/>
              </a:rPr>
              <a:t> in der Krise </a:t>
            </a:r>
            <a:br>
              <a:rPr lang="de-DE" sz="2400" dirty="0">
                <a:ea typeface="Klavika Regular"/>
                <a:sym typeface="Klavika Regular"/>
              </a:rPr>
            </a:br>
            <a:r>
              <a:rPr lang="de-DE" sz="2400" dirty="0">
                <a:ea typeface="Klavika Regular"/>
                <a:sym typeface="Klavika Regular"/>
              </a:rPr>
              <a:t>Modul 2 - Kosten und </a:t>
            </a:r>
            <a:r>
              <a:rPr lang="de-DE" sz="2400" b="1" dirty="0">
                <a:ea typeface="Klavika Regular"/>
                <a:sym typeface="Klavika Regular"/>
              </a:rPr>
              <a:t>Struktur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Krisen-Checkliste…"/>
          <p:cNvSpPr txBox="1"/>
          <p:nvPr/>
        </p:nvSpPr>
        <p:spPr>
          <a:xfrm>
            <a:off x="667689" y="973667"/>
            <a:ext cx="4885310" cy="5539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355600"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NEUSTART in der </a:t>
            </a: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endParaRPr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Krisenleitbild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jetzt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wichtig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Notfall-Checkliste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(was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wenn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ausfalle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Unternehmensstrategie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-&gt;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Konzentration</a:t>
            </a:r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Klare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Zielformulierungen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Q/W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Impulse von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Außen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zulassen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sammeln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Liquiditätssicherung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Förderungsmaßnahmen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Controlling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Rechnungswesen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optimieren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Gutes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-Management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Gutes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Forderungsmanagement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(cash is king)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Stornierung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kostenintensiver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Bestellungen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Prüfen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ob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Stundungen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Zahlungskonditionen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Kundenmeinungen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in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integrieren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Unterstützung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durch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überprüfen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(A/N)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Neue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Märkte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Partner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wenig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ermöglichen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Serviceleistungen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Stammkunden</a:t>
            </a:r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Preis-Strategie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Zahlungskonditionen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lernen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Frühwarnsystem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Liquiditätsbewusstsein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71450" indent="-171450" defTabSz="355600">
              <a:buFont typeface="Wingdings" pitchFamily="2" charset="2"/>
              <a:buChar char="ü"/>
              <a:defRPr sz="1200">
                <a:solidFill>
                  <a:srgbClr val="4545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Ggf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0123806-F20A-4F46-A79E-7B4E3A678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Krisen-Checkliste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Rechteck"/>
          <p:cNvSpPr/>
          <p:nvPr/>
        </p:nvSpPr>
        <p:spPr>
          <a:xfrm>
            <a:off x="679631" y="4023758"/>
            <a:ext cx="4192240" cy="855421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52DD23A-5A01-7649-8BC4-B5F84539CE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6033" y="60397"/>
            <a:ext cx="4298261" cy="804333"/>
          </a:xfrm>
        </p:spPr>
        <p:txBody>
          <a:bodyPr/>
          <a:lstStyle/>
          <a:p>
            <a:r>
              <a:rPr lang="de-DE" sz="2400" dirty="0"/>
              <a:t>Erfolgreich</a:t>
            </a:r>
            <a:r>
              <a:rPr lang="de-DE" sz="2400" dirty="0">
                <a:ea typeface="Klavika Regular"/>
                <a:sym typeface="Klavika Regular"/>
              </a:rPr>
              <a:t> in der Krise </a:t>
            </a:r>
            <a:br>
              <a:rPr lang="de-DE" sz="2400" dirty="0">
                <a:ea typeface="Klavika Regular"/>
                <a:sym typeface="Klavika Regular"/>
              </a:rPr>
            </a:br>
            <a:r>
              <a:rPr lang="de-DE" sz="2400" dirty="0">
                <a:ea typeface="Klavika Regular"/>
                <a:sym typeface="Klavika Regular"/>
              </a:rPr>
              <a:t>Modul 2 - Kosten und </a:t>
            </a:r>
            <a:r>
              <a:rPr lang="de-DE" sz="2400" b="1" dirty="0">
                <a:ea typeface="Klavika Regular"/>
                <a:sym typeface="Klavika Regular"/>
              </a:rPr>
              <a:t>Struktur</a:t>
            </a:r>
          </a:p>
          <a:p>
            <a:endParaRPr lang="de-DE" sz="2800" dirty="0"/>
          </a:p>
          <a:p>
            <a:endParaRPr lang="de-DE" sz="2800" dirty="0"/>
          </a:p>
          <a:p>
            <a:endParaRPr lang="de-DE" sz="2800" dirty="0"/>
          </a:p>
          <a:p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1F02EE3-8C6D-B049-B2A5-C6684907A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330" y="1012082"/>
            <a:ext cx="5396039" cy="5396039"/>
          </a:xfrm>
          <a:prstGeom prst="rect">
            <a:avLst/>
          </a:prstGeom>
        </p:spPr>
      </p:pic>
      <p:sp>
        <p:nvSpPr>
          <p:cNvPr id="11" name="Einleitung / Kennenlernen…">
            <a:extLst>
              <a:ext uri="{FF2B5EF4-FFF2-40B4-BE49-F238E27FC236}">
                <a16:creationId xmlns:a16="http://schemas.microsoft.com/office/drawing/2014/main" id="{2A44AC3D-692F-F149-B831-E8150F8D75F9}"/>
              </a:ext>
            </a:extLst>
          </p:cNvPr>
          <p:cNvSpPr txBox="1"/>
          <p:nvPr/>
        </p:nvSpPr>
        <p:spPr>
          <a:xfrm>
            <a:off x="1218284" y="1545486"/>
            <a:ext cx="3853761" cy="438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Kennenlernen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8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A/N</a:t>
            </a:r>
          </a:p>
          <a:p>
            <a:pPr lvl="1" indent="0">
              <a:lnSpc>
                <a:spcPct val="14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0.…">
            <a:extLst>
              <a:ext uri="{FF2B5EF4-FFF2-40B4-BE49-F238E27FC236}">
                <a16:creationId xmlns:a16="http://schemas.microsoft.com/office/drawing/2014/main" id="{EB1F477F-D5E5-114E-8B2B-84442C131D80}"/>
              </a:ext>
            </a:extLst>
          </p:cNvPr>
          <p:cNvSpPr txBox="1"/>
          <p:nvPr/>
        </p:nvSpPr>
        <p:spPr>
          <a:xfrm>
            <a:off x="773784" y="1545486"/>
            <a:ext cx="497325" cy="4584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ts val="738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89" y="1085191"/>
            <a:ext cx="9131300" cy="4991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48" name="Abgerundetes Rechteck Abgerundetes Rechteck" descr="Abgerundetes Rechteck Abgerundetes Rechteck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888371" y="1931246"/>
            <a:ext cx="6415257" cy="684306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E2E3283-605A-F145-B506-FA56C8868C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Check-Liste (UE)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29" y="705336"/>
            <a:ext cx="10269541" cy="5161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Einleitung / Kennenlernen…"/>
          <p:cNvSpPr txBox="1"/>
          <p:nvPr/>
        </p:nvSpPr>
        <p:spPr>
          <a:xfrm>
            <a:off x="1263076" y="1521534"/>
            <a:ext cx="3853761" cy="438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Kennenlernen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8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A/N</a:t>
            </a:r>
          </a:p>
          <a:p>
            <a:pPr lvl="1" indent="0">
              <a:lnSpc>
                <a:spcPct val="14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… ?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Wünsch</a:t>
            </a:r>
            <a:r>
              <a:rPr lang="de-DE" dirty="0" err="1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5" name="Rechteck"/>
          <p:cNvSpPr/>
          <p:nvPr/>
        </p:nvSpPr>
        <p:spPr>
          <a:xfrm>
            <a:off x="679631" y="4798649"/>
            <a:ext cx="3810001" cy="556182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0.…">
            <a:extLst>
              <a:ext uri="{FF2B5EF4-FFF2-40B4-BE49-F238E27FC236}">
                <a16:creationId xmlns:a16="http://schemas.microsoft.com/office/drawing/2014/main" id="{6DA75ABB-E58A-BC4E-A2FB-563885AA98B2}"/>
              </a:ext>
            </a:extLst>
          </p:cNvPr>
          <p:cNvSpPr txBox="1"/>
          <p:nvPr/>
        </p:nvSpPr>
        <p:spPr>
          <a:xfrm>
            <a:off x="818576" y="1508471"/>
            <a:ext cx="497325" cy="4584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ts val="738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A35DFD4-9295-D448-9981-E81C091720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5722" y="54430"/>
            <a:ext cx="3970670" cy="804333"/>
          </a:xfrm>
        </p:spPr>
        <p:txBody>
          <a:bodyPr/>
          <a:lstStyle/>
          <a:p>
            <a:r>
              <a:rPr lang="de-DE" sz="2400" dirty="0"/>
              <a:t>Erfolgreich</a:t>
            </a:r>
            <a:r>
              <a:rPr lang="de-DE" sz="2400" dirty="0">
                <a:ea typeface="Klavika Regular"/>
                <a:sym typeface="Klavika Regular"/>
              </a:rPr>
              <a:t> in der Krise </a:t>
            </a:r>
            <a:br>
              <a:rPr lang="de-DE" sz="2400" dirty="0">
                <a:ea typeface="Klavika Regular"/>
                <a:sym typeface="Klavika Regular"/>
              </a:rPr>
            </a:br>
            <a:r>
              <a:rPr lang="de-DE" sz="2400" dirty="0">
                <a:ea typeface="Klavika Regular"/>
                <a:sym typeface="Klavika Regular"/>
              </a:rPr>
              <a:t>Modul 2 - Kosten und </a:t>
            </a:r>
            <a:r>
              <a:rPr lang="de-DE" sz="2400" b="1" dirty="0">
                <a:ea typeface="Klavika Regular"/>
                <a:sym typeface="Klavika Regular"/>
              </a:rPr>
              <a:t>Struktur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350DFFD-CC82-DC48-A780-614E2ADA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330" y="1012082"/>
            <a:ext cx="5396039" cy="539603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Form"/>
          <p:cNvSpPr/>
          <p:nvPr/>
        </p:nvSpPr>
        <p:spPr>
          <a:xfrm>
            <a:off x="701377" y="1139593"/>
            <a:ext cx="1412778" cy="1083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rgbClr val="AD5B24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0" name="Linie"/>
          <p:cNvSpPr/>
          <p:nvPr/>
        </p:nvSpPr>
        <p:spPr>
          <a:xfrm flipV="1">
            <a:off x="2921119" y="1944481"/>
            <a:ext cx="1" cy="3481980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1" name="Linie"/>
          <p:cNvSpPr/>
          <p:nvPr/>
        </p:nvSpPr>
        <p:spPr>
          <a:xfrm>
            <a:off x="2889466" y="5426460"/>
            <a:ext cx="6171307" cy="1"/>
          </a:xfrm>
          <a:prstGeom prst="line">
            <a:avLst/>
          </a:prstGeom>
          <a:ln w="50800">
            <a:solidFill>
              <a:schemeClr val="accent1">
                <a:satOff val="-3547"/>
                <a:lumOff val="-10352"/>
              </a:schemeClr>
            </a:solidFill>
            <a:miter/>
            <a:tailEnd type="triangle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2" name="Linie"/>
          <p:cNvSpPr/>
          <p:nvPr/>
        </p:nvSpPr>
        <p:spPr>
          <a:xfrm flipV="1">
            <a:off x="4737099" y="2334799"/>
            <a:ext cx="1" cy="309166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3" name="Linie"/>
          <p:cNvSpPr/>
          <p:nvPr/>
        </p:nvSpPr>
        <p:spPr>
          <a:xfrm flipV="1">
            <a:off x="6511502" y="2334799"/>
            <a:ext cx="1" cy="309166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tail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4" name="Linie"/>
          <p:cNvSpPr/>
          <p:nvPr/>
        </p:nvSpPr>
        <p:spPr>
          <a:xfrm flipH="1" flipV="1">
            <a:off x="2921119" y="3130549"/>
            <a:ext cx="5245853" cy="2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5" name="Linie"/>
          <p:cNvSpPr/>
          <p:nvPr/>
        </p:nvSpPr>
        <p:spPr>
          <a:xfrm flipH="1" flipV="1">
            <a:off x="2921119" y="4399145"/>
            <a:ext cx="5245853" cy="1"/>
          </a:xfrm>
          <a:prstGeom prst="line">
            <a:avLst/>
          </a:prstGeom>
          <a:ln w="25400">
            <a:solidFill>
              <a:schemeClr val="accent1">
                <a:satOff val="-3547"/>
                <a:lumOff val="-10352"/>
              </a:schemeClr>
            </a:solidFill>
            <a:miter/>
            <a:headEnd type="oval"/>
          </a:ln>
        </p:spPr>
        <p:txBody>
          <a:bodyPr lIns="45719" rIns="45719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76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190590">
            <a:off x="4922425" y="3829829"/>
            <a:ext cx="4480887" cy="63501"/>
          </a:xfrm>
          <a:prstGeom prst="rect">
            <a:avLst/>
          </a:prstGeom>
        </p:spPr>
      </p:pic>
      <p:pic>
        <p:nvPicPr>
          <p:cNvPr id="978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2082838">
            <a:off x="2638154" y="3949763"/>
            <a:ext cx="4755326" cy="63501"/>
          </a:xfrm>
          <a:prstGeom prst="rect">
            <a:avLst/>
          </a:prstGeom>
        </p:spPr>
      </p:pic>
      <p:sp>
        <p:nvSpPr>
          <p:cNvPr id="980" name="A"/>
          <p:cNvSpPr txBox="1"/>
          <p:nvPr/>
        </p:nvSpPr>
        <p:spPr>
          <a:xfrm>
            <a:off x="6712653" y="1766681"/>
            <a:ext cx="869788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b="1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981" name="C"/>
          <p:cNvSpPr txBox="1"/>
          <p:nvPr/>
        </p:nvSpPr>
        <p:spPr>
          <a:xfrm>
            <a:off x="3808929" y="3731124"/>
            <a:ext cx="776814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982" name="B"/>
          <p:cNvSpPr txBox="1"/>
          <p:nvPr/>
        </p:nvSpPr>
        <p:spPr>
          <a:xfrm>
            <a:off x="5209011" y="2877750"/>
            <a:ext cx="810476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000">
                <a:solidFill>
                  <a:schemeClr val="accent4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b="1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983" name="3"/>
          <p:cNvSpPr txBox="1"/>
          <p:nvPr/>
        </p:nvSpPr>
        <p:spPr>
          <a:xfrm>
            <a:off x="2455032" y="2509528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84" name="2"/>
          <p:cNvSpPr txBox="1"/>
          <p:nvPr/>
        </p:nvSpPr>
        <p:spPr>
          <a:xfrm>
            <a:off x="2455032" y="3685470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85" name="1"/>
          <p:cNvSpPr txBox="1"/>
          <p:nvPr/>
        </p:nvSpPr>
        <p:spPr>
          <a:xfrm>
            <a:off x="2455032" y="4861412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86" name="3"/>
          <p:cNvSpPr txBox="1"/>
          <p:nvPr/>
        </p:nvSpPr>
        <p:spPr>
          <a:xfrm>
            <a:off x="3633696" y="5531203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87" name="2"/>
          <p:cNvSpPr txBox="1"/>
          <p:nvPr/>
        </p:nvSpPr>
        <p:spPr>
          <a:xfrm>
            <a:off x="5451085" y="5531203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88" name="1"/>
          <p:cNvSpPr txBox="1"/>
          <p:nvPr/>
        </p:nvSpPr>
        <p:spPr>
          <a:xfrm>
            <a:off x="7434078" y="5531203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chemeClr val="accent1">
                    <a:satOff val="-3547"/>
                    <a:lumOff val="-10352"/>
                  </a:schemeClr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89" name="Aufwand"/>
          <p:cNvSpPr txBox="1"/>
          <p:nvPr/>
        </p:nvSpPr>
        <p:spPr>
          <a:xfrm>
            <a:off x="9169883" y="5228339"/>
            <a:ext cx="105918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0" name="Nutzen"/>
          <p:cNvSpPr txBox="1"/>
          <p:nvPr/>
        </p:nvSpPr>
        <p:spPr>
          <a:xfrm>
            <a:off x="2517411" y="1483424"/>
            <a:ext cx="87503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3BD4C2EB-F962-9A4E-8857-D52F8A17424D}"/>
              </a:ext>
            </a:extLst>
          </p:cNvPr>
          <p:cNvSpPr/>
          <p:nvPr/>
        </p:nvSpPr>
        <p:spPr>
          <a:xfrm>
            <a:off x="319338" y="6381689"/>
            <a:ext cx="1794818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4" name="Die 6P der Positionierung">
            <a:extLst>
              <a:ext uri="{FF2B5EF4-FFF2-40B4-BE49-F238E27FC236}">
                <a16:creationId xmlns:a16="http://schemas.microsoft.com/office/drawing/2014/main" id="{5020FF94-EC6C-EE41-8BB1-3D4FA0E4BA8A}"/>
              </a:ext>
            </a:extLst>
          </p:cNvPr>
          <p:cNvSpPr txBox="1"/>
          <p:nvPr/>
        </p:nvSpPr>
        <p:spPr>
          <a:xfrm>
            <a:off x="645703" y="6444357"/>
            <a:ext cx="334624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</a:p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" grpId="9" animBg="1" advAuto="0"/>
      <p:bldP spid="973" grpId="10" animBg="1" advAuto="0"/>
      <p:bldP spid="974" grpId="5" animBg="1" advAuto="0"/>
      <p:bldP spid="975" grpId="4" animBg="1" advAuto="0"/>
      <p:bldP spid="976" grpId="11" animBg="1" advAuto="0"/>
      <p:bldP spid="978" grpId="13" animBg="1" advAuto="0"/>
      <p:bldP spid="980" grpId="12" animBg="1" advAuto="0"/>
      <p:bldP spid="981" grpId="15" animBg="1" advAuto="0"/>
      <p:bldP spid="982" grpId="14" animBg="1" advAuto="0"/>
      <p:bldP spid="983" grpId="3" animBg="1" advAuto="0"/>
      <p:bldP spid="984" grpId="2" animBg="1" advAuto="0"/>
      <p:bldP spid="985" grpId="1" animBg="1" advAuto="0"/>
      <p:bldP spid="986" grpId="6" animBg="1" advAuto="0"/>
      <p:bldP spid="987" grpId="7" animBg="1" advAuto="0"/>
      <p:bldP spid="988" grpId="8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2.tif" descr="image22.tif">
            <a:extLst>
              <a:ext uri="{FF2B5EF4-FFF2-40B4-BE49-F238E27FC236}">
                <a16:creationId xmlns:a16="http://schemas.microsoft.com/office/drawing/2014/main" id="{C1BFE342-1689-354A-AD1F-8C8D033C5ED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535" b="535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998" name="Ausblick"/>
          <p:cNvSpPr txBox="1"/>
          <p:nvPr/>
        </p:nvSpPr>
        <p:spPr>
          <a:xfrm>
            <a:off x="311150" y="194309"/>
            <a:ext cx="75847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Ausblick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Bild 9" descr="Bild 9">
            <a:extLst>
              <a:ext uri="{FF2B5EF4-FFF2-40B4-BE49-F238E27FC236}">
                <a16:creationId xmlns:a16="http://schemas.microsoft.com/office/drawing/2014/main" id="{603B8A2F-E5F6-3944-AAFE-6F6A86D63E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3995" b="13995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01" name="Titel 1"/>
          <p:cNvSpPr txBox="1"/>
          <p:nvPr/>
        </p:nvSpPr>
        <p:spPr>
          <a:xfrm>
            <a:off x="-1" y="98945"/>
            <a:ext cx="12192001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4000" spc="232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Steuerung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Ihres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1004" name="Text Box 4"/>
          <p:cNvGrpSpPr/>
          <p:nvPr/>
        </p:nvGrpSpPr>
        <p:grpSpPr>
          <a:xfrm>
            <a:off x="4076659" y="1930400"/>
            <a:ext cx="3553886" cy="1776415"/>
            <a:chOff x="-1" y="0"/>
            <a:chExt cx="3553885" cy="1776414"/>
          </a:xfrm>
        </p:grpSpPr>
        <p:sp>
          <p:nvSpPr>
            <p:cNvPr id="1002" name="Rechteck"/>
            <p:cNvSpPr/>
            <p:nvPr/>
          </p:nvSpPr>
          <p:spPr>
            <a:xfrm>
              <a:off x="-1" y="0"/>
              <a:ext cx="3553885" cy="1776414"/>
            </a:xfrm>
            <a:prstGeom prst="rect">
              <a:avLst/>
            </a:prstGeom>
            <a:solidFill>
              <a:srgbClr val="969696">
                <a:alpha val="50195"/>
              </a:srgb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03" name="Strategie:...?"/>
            <p:cNvSpPr txBox="1"/>
            <p:nvPr/>
          </p:nvSpPr>
          <p:spPr>
            <a:xfrm>
              <a:off x="-1" y="0"/>
              <a:ext cx="3553885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Strategie:...? </a:t>
              </a:r>
            </a:p>
          </p:txBody>
        </p:sp>
      </p:grpSp>
      <p:grpSp>
        <p:nvGrpSpPr>
          <p:cNvPr id="1007" name="Text Box 5"/>
          <p:cNvGrpSpPr/>
          <p:nvPr/>
        </p:nvGrpSpPr>
        <p:grpSpPr>
          <a:xfrm>
            <a:off x="4942379" y="2506664"/>
            <a:ext cx="4222753" cy="1909766"/>
            <a:chOff x="-1" y="-1"/>
            <a:chExt cx="4222752" cy="1909764"/>
          </a:xfrm>
        </p:grpSpPr>
        <p:sp>
          <p:nvSpPr>
            <p:cNvPr id="1005" name="Rechteck"/>
            <p:cNvSpPr/>
            <p:nvPr/>
          </p:nvSpPr>
          <p:spPr>
            <a:xfrm>
              <a:off x="-1" y="-1"/>
              <a:ext cx="4222752" cy="1909764"/>
            </a:xfrm>
            <a:prstGeom prst="rect">
              <a:avLst/>
            </a:prstGeom>
            <a:solidFill>
              <a:srgbClr val="B2B2B2">
                <a:alpha val="50195"/>
              </a:srgb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06" name="Ziele:...?"/>
            <p:cNvSpPr txBox="1"/>
            <p:nvPr/>
          </p:nvSpPr>
          <p:spPr>
            <a:xfrm>
              <a:off x="-1" y="-1"/>
              <a:ext cx="4222752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/>
            <a:p>
              <a: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Ziele:...?</a:t>
              </a:r>
            </a:p>
            <a:p>
              <a:pPr defTabSz="1219200">
                <a:defRPr sz="24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          </a:t>
              </a:r>
              <a:r>
                <a:rPr sz="2000">
                  <a:latin typeface="Calibri" panose="020F0502020204030204" pitchFamily="34" charset="0"/>
                  <a:cs typeface="Calibri" panose="020F0502020204030204" pitchFamily="34" charset="0"/>
                </a:rPr>
                <a:t>     </a:t>
              </a:r>
              <a:r>
                <a:rPr sz="120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</a:p>
          </p:txBody>
        </p:sp>
      </p:grpSp>
      <p:grpSp>
        <p:nvGrpSpPr>
          <p:cNvPr id="1010" name="AutoShape 6"/>
          <p:cNvGrpSpPr/>
          <p:nvPr/>
        </p:nvGrpSpPr>
        <p:grpSpPr>
          <a:xfrm>
            <a:off x="359834" y="1092199"/>
            <a:ext cx="3094569" cy="533402"/>
            <a:chOff x="0" y="0"/>
            <a:chExt cx="3094567" cy="533400"/>
          </a:xfrm>
        </p:grpSpPr>
        <p:sp>
          <p:nvSpPr>
            <p:cNvPr id="1008" name="Sprechblase"/>
            <p:cNvSpPr/>
            <p:nvPr/>
          </p:nvSpPr>
          <p:spPr>
            <a:xfrm>
              <a:off x="0" y="0"/>
              <a:ext cx="3094567" cy="533400"/>
            </a:xfrm>
            <a:prstGeom prst="wedgeEllipseCallout">
              <a:avLst>
                <a:gd name="adj1" fmla="val 98495"/>
                <a:gd name="adj2" fmla="val -4047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09" name="Was streben wir an?"/>
            <p:cNvSpPr txBox="1"/>
            <p:nvPr/>
          </p:nvSpPr>
          <p:spPr>
            <a:xfrm>
              <a:off x="453189" y="78114"/>
              <a:ext cx="2188189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Was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streben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wir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an?</a:t>
              </a:r>
              <a:endParaRPr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</p:txBody>
        </p:sp>
      </p:grpSp>
      <p:grpSp>
        <p:nvGrpSpPr>
          <p:cNvPr id="1013" name="AutoShape 7"/>
          <p:cNvGrpSpPr/>
          <p:nvPr/>
        </p:nvGrpSpPr>
        <p:grpSpPr>
          <a:xfrm>
            <a:off x="378842" y="3133745"/>
            <a:ext cx="3471335" cy="1022353"/>
            <a:chOff x="0" y="0"/>
            <a:chExt cx="3471334" cy="1022351"/>
          </a:xfrm>
        </p:grpSpPr>
        <p:sp>
          <p:nvSpPr>
            <p:cNvPr id="1011" name="Sprechblase"/>
            <p:cNvSpPr/>
            <p:nvPr/>
          </p:nvSpPr>
          <p:spPr>
            <a:xfrm>
              <a:off x="0" y="0"/>
              <a:ext cx="3471334" cy="1022351"/>
            </a:xfrm>
            <a:prstGeom prst="wedgeEllipseCallout">
              <a:avLst>
                <a:gd name="adj1" fmla="val 89940"/>
                <a:gd name="adj2" fmla="val -68477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12" name="Durch welche Ziele wird die Strategie verwirklicht?"/>
            <p:cNvSpPr txBox="1"/>
            <p:nvPr/>
          </p:nvSpPr>
          <p:spPr>
            <a:xfrm>
              <a:off x="508365" y="149720"/>
              <a:ext cx="2454604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Durch welche Ziele wird die Strategie verwirklicht? </a:t>
              </a:r>
            </a:p>
          </p:txBody>
        </p:sp>
      </p:grpSp>
      <p:grpSp>
        <p:nvGrpSpPr>
          <p:cNvPr id="1016" name="AutoShape 8"/>
          <p:cNvGrpSpPr/>
          <p:nvPr/>
        </p:nvGrpSpPr>
        <p:grpSpPr>
          <a:xfrm>
            <a:off x="1974809" y="5267325"/>
            <a:ext cx="3657601" cy="1057277"/>
            <a:chOff x="0" y="0"/>
            <a:chExt cx="3657600" cy="1057275"/>
          </a:xfrm>
        </p:grpSpPr>
        <p:sp>
          <p:nvSpPr>
            <p:cNvPr id="1014" name="Sprechblase"/>
            <p:cNvSpPr/>
            <p:nvPr/>
          </p:nvSpPr>
          <p:spPr>
            <a:xfrm>
              <a:off x="0" y="0"/>
              <a:ext cx="3657600" cy="1057275"/>
            </a:xfrm>
            <a:prstGeom prst="wedgeEllipseCallout">
              <a:avLst>
                <a:gd name="adj1" fmla="val 90972"/>
                <a:gd name="adj2" fmla="val -150449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15" name="Ein Rahmen, um Ziele zu kommunizieren und deren Umsetzung zu überwachen"/>
            <p:cNvSpPr txBox="1"/>
            <p:nvPr/>
          </p:nvSpPr>
          <p:spPr>
            <a:xfrm>
              <a:off x="535642" y="154834"/>
              <a:ext cx="2586316" cy="861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Ein Rahmen, um Ziele zu kommunizieren und deren Umsetzung zu überwachen</a:t>
              </a:r>
            </a:p>
          </p:txBody>
        </p:sp>
      </p:grpSp>
      <p:grpSp>
        <p:nvGrpSpPr>
          <p:cNvPr id="1019" name="Text Box 9"/>
          <p:cNvGrpSpPr/>
          <p:nvPr/>
        </p:nvGrpSpPr>
        <p:grpSpPr>
          <a:xfrm>
            <a:off x="5998592" y="3082945"/>
            <a:ext cx="4510619" cy="2052641"/>
            <a:chOff x="-1" y="0"/>
            <a:chExt cx="4510618" cy="2052639"/>
          </a:xfrm>
        </p:grpSpPr>
        <p:sp>
          <p:nvSpPr>
            <p:cNvPr id="1017" name="Rechteck"/>
            <p:cNvSpPr/>
            <p:nvPr/>
          </p:nvSpPr>
          <p:spPr>
            <a:xfrm>
              <a:off x="-1" y="0"/>
              <a:ext cx="4510618" cy="2052639"/>
            </a:xfrm>
            <a:prstGeom prst="rect">
              <a:avLst/>
            </a:prstGeom>
            <a:solidFill>
              <a:schemeClr val="accent3">
                <a:lumOff val="10616"/>
                <a:alpha val="50195"/>
              </a:schemeClr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18" name="Maßnahmen:...?"/>
            <p:cNvSpPr txBox="1"/>
            <p:nvPr/>
          </p:nvSpPr>
          <p:spPr>
            <a:xfrm>
              <a:off x="-1" y="0"/>
              <a:ext cx="451061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/>
            <a:p>
              <a:pPr defTabSz="1219200">
                <a:defRPr sz="26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Maßnahmen:...?           </a:t>
              </a:r>
              <a:r>
                <a:rPr sz="2400">
                  <a:latin typeface="Calibri" panose="020F0502020204030204" pitchFamily="34" charset="0"/>
                  <a:cs typeface="Calibri" panose="020F0502020204030204" pitchFamily="34" charset="0"/>
                </a:rPr>
                <a:t>     </a:t>
              </a:r>
              <a:r>
                <a:rPr sz="1200">
                  <a:latin typeface="Calibri" panose="020F0502020204030204" pitchFamily="34" charset="0"/>
                  <a:cs typeface="Calibri" panose="020F0502020204030204" pitchFamily="34" charset="0"/>
                </a:rPr>
                <a:t>               </a:t>
              </a:r>
            </a:p>
          </p:txBody>
        </p:sp>
      </p:grpSp>
      <p:grpSp>
        <p:nvGrpSpPr>
          <p:cNvPr id="1022" name="AutoShape 10"/>
          <p:cNvGrpSpPr/>
          <p:nvPr/>
        </p:nvGrpSpPr>
        <p:grpSpPr>
          <a:xfrm>
            <a:off x="1223431" y="4276725"/>
            <a:ext cx="3551809" cy="838201"/>
            <a:chOff x="0" y="0"/>
            <a:chExt cx="3551807" cy="838200"/>
          </a:xfrm>
        </p:grpSpPr>
        <p:sp>
          <p:nvSpPr>
            <p:cNvPr id="1020" name="Sprechblase"/>
            <p:cNvSpPr/>
            <p:nvPr/>
          </p:nvSpPr>
          <p:spPr>
            <a:xfrm>
              <a:off x="0" y="0"/>
              <a:ext cx="3551807" cy="838200"/>
            </a:xfrm>
            <a:prstGeom prst="wedgeEllipseCallout">
              <a:avLst>
                <a:gd name="adj1" fmla="val 95894"/>
                <a:gd name="adj2" fmla="val -132764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1" name="Was tun wir konkret, um unsere Ziele zu erreichen?"/>
            <p:cNvSpPr txBox="1"/>
            <p:nvPr/>
          </p:nvSpPr>
          <p:spPr>
            <a:xfrm>
              <a:off x="520150" y="122752"/>
              <a:ext cx="2511507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Was tun wir konkret, um unsere Ziele zu erreichen? </a:t>
              </a:r>
            </a:p>
          </p:txBody>
        </p:sp>
      </p:grpSp>
      <p:grpSp>
        <p:nvGrpSpPr>
          <p:cNvPr id="1037" name="Group 11"/>
          <p:cNvGrpSpPr/>
          <p:nvPr/>
        </p:nvGrpSpPr>
        <p:grpSpPr>
          <a:xfrm>
            <a:off x="8608442" y="3349580"/>
            <a:ext cx="3244781" cy="3286227"/>
            <a:chOff x="0" y="-2"/>
            <a:chExt cx="4798485" cy="2520954"/>
          </a:xfrm>
        </p:grpSpPr>
        <p:grpSp>
          <p:nvGrpSpPr>
            <p:cNvPr id="1025" name="Text Box 12"/>
            <p:cNvGrpSpPr/>
            <p:nvPr/>
          </p:nvGrpSpPr>
          <p:grpSpPr>
            <a:xfrm>
              <a:off x="0" y="-2"/>
              <a:ext cx="4798485" cy="2520954"/>
              <a:chOff x="0" y="-1"/>
              <a:chExt cx="4798484" cy="2520952"/>
            </a:xfrm>
          </p:grpSpPr>
          <p:sp>
            <p:nvSpPr>
              <p:cNvPr id="1023" name="Rechteck"/>
              <p:cNvSpPr/>
              <p:nvPr/>
            </p:nvSpPr>
            <p:spPr>
              <a:xfrm>
                <a:off x="0" y="-1"/>
                <a:ext cx="4798484" cy="2520952"/>
              </a:xfrm>
              <a:prstGeom prst="rect">
                <a:avLst/>
              </a:prstGeom>
              <a:solidFill>
                <a:srgbClr val="EAEAEA">
                  <a:alpha val="50195"/>
                </a:srgbClr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24" name="Messung:...?"/>
              <p:cNvSpPr txBox="1"/>
              <p:nvPr/>
            </p:nvSpPr>
            <p:spPr>
              <a:xfrm>
                <a:off x="0" y="-1"/>
                <a:ext cx="4798484" cy="1077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60959" tIns="60959" rIns="60959" bIns="60959" numCol="1" anchor="t">
                <a:spAutoFit/>
              </a:bodyPr>
              <a:lstStyle/>
              <a:p>
                <a:pPr defTabSz="1219200">
                  <a:defRPr sz="2600" b="1">
                    <a:latin typeface="+mn-lt"/>
                    <a:ea typeface="+mn-ea"/>
                    <a:cs typeface="+mn-cs"/>
                    <a:sym typeface="Calibri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Messung:...?                </a:t>
                </a:r>
                <a:r>
                  <a:rPr sz="120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</a:t>
                </a: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defTabSz="1219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pPr>
                <a:endParaRPr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028" name="AutoShape 13"/>
            <p:cNvGrpSpPr/>
            <p:nvPr/>
          </p:nvGrpSpPr>
          <p:grpSpPr>
            <a:xfrm>
              <a:off x="1100969" y="1084735"/>
              <a:ext cx="2688113" cy="672660"/>
              <a:chOff x="0" y="-1"/>
              <a:chExt cx="2688111" cy="672659"/>
            </a:xfrm>
          </p:grpSpPr>
          <p:sp>
            <p:nvSpPr>
              <p:cNvPr id="1026" name="Form"/>
              <p:cNvSpPr/>
              <p:nvPr/>
            </p:nvSpPr>
            <p:spPr>
              <a:xfrm>
                <a:off x="0" y="-1"/>
                <a:ext cx="2688111" cy="672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6480" y="4320"/>
                    </a:lnTo>
                    <a:lnTo>
                      <a:pt x="8640" y="4320"/>
                    </a:lnTo>
                    <a:lnTo>
                      <a:pt x="8640" y="8640"/>
                    </a:lnTo>
                    <a:lnTo>
                      <a:pt x="4320" y="8640"/>
                    </a:lnTo>
                    <a:lnTo>
                      <a:pt x="4320" y="6480"/>
                    </a:lnTo>
                    <a:lnTo>
                      <a:pt x="0" y="10800"/>
                    </a:lnTo>
                    <a:lnTo>
                      <a:pt x="4320" y="15120"/>
                    </a:lnTo>
                    <a:lnTo>
                      <a:pt x="4320" y="12960"/>
                    </a:lnTo>
                    <a:lnTo>
                      <a:pt x="8640" y="12960"/>
                    </a:lnTo>
                    <a:lnTo>
                      <a:pt x="8640" y="17280"/>
                    </a:lnTo>
                    <a:lnTo>
                      <a:pt x="6480" y="17280"/>
                    </a:lnTo>
                    <a:lnTo>
                      <a:pt x="10800" y="21600"/>
                    </a:lnTo>
                    <a:lnTo>
                      <a:pt x="15120" y="17280"/>
                    </a:lnTo>
                    <a:lnTo>
                      <a:pt x="12960" y="17280"/>
                    </a:lnTo>
                    <a:lnTo>
                      <a:pt x="12960" y="12960"/>
                    </a:lnTo>
                    <a:lnTo>
                      <a:pt x="17280" y="12960"/>
                    </a:lnTo>
                    <a:lnTo>
                      <a:pt x="17280" y="15120"/>
                    </a:lnTo>
                    <a:lnTo>
                      <a:pt x="21600" y="10800"/>
                    </a:lnTo>
                    <a:lnTo>
                      <a:pt x="17280" y="6480"/>
                    </a:lnTo>
                    <a:lnTo>
                      <a:pt x="17280" y="8640"/>
                    </a:lnTo>
                    <a:lnTo>
                      <a:pt x="12960" y="8640"/>
                    </a:lnTo>
                    <a:lnTo>
                      <a:pt x="12960" y="4320"/>
                    </a:lnTo>
                    <a:lnTo>
                      <a:pt x="15120" y="4320"/>
                    </a:lnTo>
                    <a:close/>
                  </a:path>
                </a:pathLst>
              </a:custGeom>
              <a:solidFill>
                <a:srgbClr val="FF6600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27" name="Vision"/>
              <p:cNvSpPr txBox="1"/>
              <p:nvPr/>
            </p:nvSpPr>
            <p:spPr>
              <a:xfrm>
                <a:off x="268189" y="210806"/>
                <a:ext cx="2151732" cy="30777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60959" tIns="60959" rIns="60959" bIns="60959" numCol="1" anchor="t">
                <a:spAutoFit/>
              </a:bodyPr>
              <a:lstStyle>
                <a:lvl1pPr algn="ctr" defTabSz="1219200">
                  <a:defRPr sz="1200" b="1"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Vision</a:t>
                </a:r>
              </a:p>
            </p:txBody>
          </p:sp>
        </p:grpSp>
        <p:sp>
          <p:nvSpPr>
            <p:cNvPr id="1029" name="AutoShape 14"/>
            <p:cNvSpPr/>
            <p:nvPr/>
          </p:nvSpPr>
          <p:spPr>
            <a:xfrm>
              <a:off x="3298549" y="1757393"/>
              <a:ext cx="1465053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0" name="AutoShape 15"/>
            <p:cNvSpPr/>
            <p:nvPr/>
          </p:nvSpPr>
          <p:spPr>
            <a:xfrm flipH="1">
              <a:off x="54503" y="1757393"/>
              <a:ext cx="1465054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1" name="AutoShape 16"/>
            <p:cNvSpPr/>
            <p:nvPr/>
          </p:nvSpPr>
          <p:spPr>
            <a:xfrm rot="10800000">
              <a:off x="54503" y="399958"/>
              <a:ext cx="1465054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2" name="AutoShape 17"/>
            <p:cNvSpPr/>
            <p:nvPr/>
          </p:nvSpPr>
          <p:spPr>
            <a:xfrm rot="10800000" flipH="1">
              <a:off x="3298549" y="399958"/>
              <a:ext cx="1465053" cy="678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9257" y="6171"/>
                  </a:lnTo>
                  <a:lnTo>
                    <a:pt x="12343" y="6171"/>
                  </a:lnTo>
                  <a:lnTo>
                    <a:pt x="12343" y="12343"/>
                  </a:lnTo>
                  <a:lnTo>
                    <a:pt x="6171" y="12343"/>
                  </a:lnTo>
                  <a:lnTo>
                    <a:pt x="6171" y="9257"/>
                  </a:lnTo>
                  <a:lnTo>
                    <a:pt x="0" y="15429"/>
                  </a:lnTo>
                  <a:lnTo>
                    <a:pt x="6171" y="21600"/>
                  </a:lnTo>
                  <a:lnTo>
                    <a:pt x="6171" y="18514"/>
                  </a:lnTo>
                  <a:lnTo>
                    <a:pt x="18514" y="18514"/>
                  </a:lnTo>
                  <a:lnTo>
                    <a:pt x="18514" y="6171"/>
                  </a:lnTo>
                  <a:lnTo>
                    <a:pt x="21600" y="61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3" name="Text Box 18"/>
            <p:cNvSpPr txBox="1"/>
            <p:nvPr/>
          </p:nvSpPr>
          <p:spPr>
            <a:xfrm>
              <a:off x="1848757" y="2103172"/>
              <a:ext cx="862092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Mitarbeiter</a:t>
              </a:r>
            </a:p>
          </p:txBody>
        </p:sp>
        <p:sp>
          <p:nvSpPr>
            <p:cNvPr id="1034" name="Text Box 19"/>
            <p:cNvSpPr txBox="1"/>
            <p:nvPr/>
          </p:nvSpPr>
          <p:spPr>
            <a:xfrm>
              <a:off x="135168" y="1258455"/>
              <a:ext cx="53508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Kunde</a:t>
              </a:r>
            </a:p>
          </p:txBody>
        </p:sp>
        <p:sp>
          <p:nvSpPr>
            <p:cNvPr id="1035" name="Text Box 20"/>
            <p:cNvSpPr txBox="1"/>
            <p:nvPr/>
          </p:nvSpPr>
          <p:spPr>
            <a:xfrm>
              <a:off x="3752017" y="1272595"/>
              <a:ext cx="67935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Prozesse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6" name="Text Box 21"/>
            <p:cNvSpPr txBox="1"/>
            <p:nvPr/>
          </p:nvSpPr>
          <p:spPr>
            <a:xfrm>
              <a:off x="1918521" y="385818"/>
              <a:ext cx="69538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>
              <a:lvl1pPr defTabSz="1219200">
                <a:defRPr sz="1200" b="1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Finanzen</a:t>
              </a:r>
            </a:p>
          </p:txBody>
        </p:sp>
      </p:grpSp>
      <p:grpSp>
        <p:nvGrpSpPr>
          <p:cNvPr id="1040" name="AutoShape 22"/>
          <p:cNvGrpSpPr/>
          <p:nvPr/>
        </p:nvGrpSpPr>
        <p:grpSpPr>
          <a:xfrm>
            <a:off x="378842" y="2066925"/>
            <a:ext cx="2719920" cy="914401"/>
            <a:chOff x="0" y="0"/>
            <a:chExt cx="2719918" cy="914400"/>
          </a:xfrm>
        </p:grpSpPr>
        <p:sp>
          <p:nvSpPr>
            <p:cNvPr id="1038" name="Sprechblase"/>
            <p:cNvSpPr/>
            <p:nvPr/>
          </p:nvSpPr>
          <p:spPr>
            <a:xfrm>
              <a:off x="0" y="0"/>
              <a:ext cx="2719918" cy="914400"/>
            </a:xfrm>
            <a:prstGeom prst="wedgeEllipseCallout">
              <a:avLst>
                <a:gd name="adj1" fmla="val 94671"/>
                <a:gd name="adj2" fmla="val -13366"/>
              </a:avLst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9" name="Wie können wir diese Vision verwirklichen?"/>
            <p:cNvSpPr txBox="1"/>
            <p:nvPr/>
          </p:nvSpPr>
          <p:spPr>
            <a:xfrm>
              <a:off x="398322" y="133910"/>
              <a:ext cx="1923273" cy="615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algn="ctr" defTabSz="1219200"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Wie können wir diese Vision verwirklichen?</a:t>
              </a:r>
            </a:p>
          </p:txBody>
        </p:sp>
      </p:grpSp>
      <p:sp>
        <p:nvSpPr>
          <p:cNvPr id="1041" name="Text Box 23"/>
          <p:cNvSpPr txBox="1"/>
          <p:nvPr/>
        </p:nvSpPr>
        <p:spPr>
          <a:xfrm>
            <a:off x="8331160" y="2582862"/>
            <a:ext cx="180817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0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042" name="Rechteck 3"/>
          <p:cNvSpPr txBox="1"/>
          <p:nvPr/>
        </p:nvSpPr>
        <p:spPr>
          <a:xfrm>
            <a:off x="5080000" y="787419"/>
            <a:ext cx="1896030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200"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Vision:...?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4" grpId="2" animBg="1" advAuto="0"/>
      <p:bldP spid="1007" grpId="4" animBg="1" advAuto="0"/>
      <p:bldP spid="1010" grpId="1" animBg="1" advAuto="0"/>
      <p:bldP spid="1013" grpId="5" animBg="1" advAuto="0"/>
      <p:bldP spid="1016" grpId="9" animBg="1" advAuto="0"/>
      <p:bldP spid="1019" grpId="6" animBg="1" advAuto="0"/>
      <p:bldP spid="1022" grpId="7" animBg="1" advAuto="0"/>
      <p:bldP spid="1037" grpId="8" animBg="1" advAuto="0"/>
      <p:bldP spid="1040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207609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44000"/>
                </a:srgbClr>
              </a:gs>
              <a:gs pos="100000">
                <a:srgbClr val="D7E0E6">
                  <a:alpha val="61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Rectangle 3"/>
          <p:cNvSpPr txBox="1"/>
          <p:nvPr/>
        </p:nvSpPr>
        <p:spPr>
          <a:xfrm>
            <a:off x="696565" y="1169156"/>
            <a:ext cx="8551130" cy="4585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6400" b="1" i="1">
                <a:latin typeface="Arial"/>
                <a:ea typeface="Arial"/>
                <a:cs typeface="Arial"/>
                <a:sym typeface="Arial"/>
              </a:defRPr>
            </a:pPr>
            <a:r>
              <a:rPr lang="de-DE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NICHTS IST GEFÄHRLICHER FÜR IHREN ERFOLG VON MORGEN, </a:t>
            </a:r>
            <a:br>
              <a:rPr lang="de-DE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ALS IHR ERFOLG HEUTE!</a:t>
            </a:r>
          </a:p>
          <a:p>
            <a:pPr defTabSz="1219200">
              <a:defRPr b="1">
                <a:latin typeface="Arial"/>
                <a:ea typeface="Arial"/>
                <a:cs typeface="Arial"/>
                <a:sym typeface="Arial"/>
              </a:defRPr>
            </a:pPr>
            <a:endParaRPr lang="de-DE" sz="5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CAY VON FOURNIER</a:t>
            </a:r>
          </a:p>
        </p:txBody>
      </p:sp>
      <p:grpSp>
        <p:nvGrpSpPr>
          <p:cNvPr id="1047" name="Pfeil nach rechts 2"/>
          <p:cNvGrpSpPr/>
          <p:nvPr/>
        </p:nvGrpSpPr>
        <p:grpSpPr>
          <a:xfrm>
            <a:off x="7619999" y="4445000"/>
            <a:ext cx="4470401" cy="1828800"/>
            <a:chOff x="0" y="0"/>
            <a:chExt cx="4470400" cy="1828800"/>
          </a:xfrm>
          <a:noFill/>
        </p:grpSpPr>
        <p:sp>
          <p:nvSpPr>
            <p:cNvPr id="1045" name="Pfeil"/>
            <p:cNvSpPr/>
            <p:nvPr/>
          </p:nvSpPr>
          <p:spPr>
            <a:xfrm>
              <a:off x="0" y="0"/>
              <a:ext cx="4470400" cy="1828800"/>
            </a:xfrm>
            <a:prstGeom prst="rightArrow">
              <a:avLst>
                <a:gd name="adj1" fmla="val 50000"/>
                <a:gd name="adj2" fmla="val 50000"/>
              </a:avLst>
            </a:prstGeom>
            <a:grpFill/>
            <a:ln w="28575" cap="flat">
              <a:solidFill>
                <a:schemeClr val="bg1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46" name="Erfinden Sie Ihr Unternehmen neu!"/>
            <p:cNvSpPr txBox="1"/>
            <p:nvPr/>
          </p:nvSpPr>
          <p:spPr>
            <a:xfrm>
              <a:off x="-1" y="518775"/>
              <a:ext cx="4013201" cy="7912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59" tIns="60959" rIns="60959" bIns="60959" numCol="1" anchor="ctr">
              <a:spAutoFit/>
            </a:bodyPr>
            <a:lstStyle>
              <a:lvl1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 dirty="0" err="1"/>
                <a:t>Erfinden</a:t>
              </a:r>
              <a:r>
                <a:rPr dirty="0"/>
                <a:t> Sie </a:t>
              </a:r>
              <a:r>
                <a:rPr dirty="0" err="1"/>
                <a:t>Ihr</a:t>
              </a:r>
              <a:r>
                <a:rPr dirty="0"/>
                <a:t> </a:t>
              </a:r>
              <a:r>
                <a:rPr dirty="0" err="1"/>
                <a:t>Unternehmen</a:t>
              </a:r>
              <a:r>
                <a:rPr dirty="0"/>
                <a:t> neu!</a:t>
              </a:r>
            </a:p>
          </p:txBody>
        </p:sp>
      </p:grp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8" descr="Bild 8">
            <a:extLst>
              <a:ext uri="{FF2B5EF4-FFF2-40B4-BE49-F238E27FC236}">
                <a16:creationId xmlns:a16="http://schemas.microsoft.com/office/drawing/2014/main" id="{4038EBB9-2B3C-3844-94AD-D277FDAC3E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252" b="8252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50" name="Titel 1"/>
          <p:cNvSpPr txBox="1">
            <a:spLocks noGrp="1"/>
          </p:cNvSpPr>
          <p:nvPr>
            <p:ph type="title" idx="4294967295"/>
          </p:nvPr>
        </p:nvSpPr>
        <p:spPr>
          <a:xfrm>
            <a:off x="609599" y="2476500"/>
            <a:ext cx="4062548" cy="685800"/>
          </a:xfrm>
          <a:prstGeom prst="rect">
            <a:avLst/>
          </a:prstGeom>
        </p:spPr>
        <p:txBody>
          <a:bodyPr lIns="60959" tIns="60959" rIns="60959" bIns="60959" anchor="t">
            <a:normAutofit/>
          </a:bodyPr>
          <a:lstStyle/>
          <a:p>
            <a:pPr defTabSz="487680">
              <a:lnSpc>
                <a:spcPct val="100000"/>
              </a:lnSpc>
              <a:defRPr sz="2320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wieder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…</a:t>
            </a:r>
          </a:p>
        </p:txBody>
      </p:sp>
      <p:sp>
        <p:nvSpPr>
          <p:cNvPr id="1051" name="Inhaltsplatzhalter 6"/>
          <p:cNvSpPr txBox="1"/>
          <p:nvPr/>
        </p:nvSpPr>
        <p:spPr>
          <a:xfrm>
            <a:off x="609599" y="3276600"/>
            <a:ext cx="6908801" cy="1169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marL="457200" indent="-800100" defTabSz="1219200">
              <a:defRPr sz="6800" b="1">
                <a:solidFill>
                  <a:srgbClr val="285C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… es sei denn, </a:t>
            </a:r>
          </a:p>
        </p:txBody>
      </p:sp>
      <p:sp>
        <p:nvSpPr>
          <p:cNvPr id="1052" name="Inhaltsplatzhalter 6"/>
          <p:cNvSpPr txBox="1"/>
          <p:nvPr/>
        </p:nvSpPr>
        <p:spPr>
          <a:xfrm>
            <a:off x="507999" y="4191000"/>
            <a:ext cx="8737601" cy="1323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marL="457200" indent="-800100" defTabSz="1219200">
              <a:defRPr sz="7800" b="1">
                <a:solidFill>
                  <a:srgbClr val="285C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man löst sie!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2" descr="Bild 2">
            <a:extLst>
              <a:ext uri="{FF2B5EF4-FFF2-40B4-BE49-F238E27FC236}">
                <a16:creationId xmlns:a16="http://schemas.microsoft.com/office/drawing/2014/main" id="{033A903D-5A2E-344A-BB2F-A4C3AD27F8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24627" t="2596" r="-2365" b="-9521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55" name="Titel 1"/>
          <p:cNvSpPr txBox="1"/>
          <p:nvPr/>
        </p:nvSpPr>
        <p:spPr>
          <a:xfrm>
            <a:off x="788693" y="4940384"/>
            <a:ext cx="12192001" cy="1600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defRPr sz="5200">
                <a:latin typeface="+mn-lt"/>
                <a:ea typeface="+mn-ea"/>
                <a:cs typeface="+mn-cs"/>
                <a:sym typeface="Calibri"/>
              </a:defRPr>
            </a:pPr>
            <a:r>
              <a:rPr sz="4800" dirty="0" err="1"/>
              <a:t>Viele</a:t>
            </a:r>
            <a:r>
              <a:rPr sz="4800" dirty="0"/>
              <a:t> </a:t>
            </a:r>
            <a:r>
              <a:rPr sz="4800" dirty="0" err="1"/>
              <a:t>Unternehmen</a:t>
            </a:r>
            <a:r>
              <a:rPr sz="4800" dirty="0"/>
              <a:t> </a:t>
            </a:r>
            <a:r>
              <a:rPr sz="4800" dirty="0" err="1"/>
              <a:t>steuern</a:t>
            </a:r>
            <a:r>
              <a:rPr sz="4800" dirty="0"/>
              <a:t> </a:t>
            </a:r>
            <a:br>
              <a:rPr sz="4800" dirty="0"/>
            </a:br>
            <a:r>
              <a:rPr sz="4800" dirty="0" err="1"/>
              <a:t>nach</a:t>
            </a:r>
            <a:r>
              <a:rPr sz="4800" dirty="0"/>
              <a:t> dem „</a:t>
            </a:r>
            <a:r>
              <a:rPr sz="4800" dirty="0" err="1"/>
              <a:t>Prinzip</a:t>
            </a:r>
            <a:r>
              <a:rPr sz="4800" dirty="0"/>
              <a:t> </a:t>
            </a:r>
            <a:r>
              <a:rPr sz="4800" dirty="0" err="1"/>
              <a:t>Hoffnung</a:t>
            </a:r>
            <a:r>
              <a:rPr sz="4800" dirty="0"/>
              <a:t>“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Bild 4">
            <a:extLst>
              <a:ext uri="{FF2B5EF4-FFF2-40B4-BE49-F238E27FC236}">
                <a16:creationId xmlns:a16="http://schemas.microsoft.com/office/drawing/2014/main" id="{57406504-E924-CA4E-977F-BA0E40BBEF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4038" b="2466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58" name="Titel 1"/>
          <p:cNvSpPr txBox="1"/>
          <p:nvPr/>
        </p:nvSpPr>
        <p:spPr>
          <a:xfrm>
            <a:off x="692330" y="1758404"/>
            <a:ext cx="4924698" cy="2616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5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algn="l"/>
            <a:r>
              <a:rPr sz="5400" dirty="0" err="1">
                <a:solidFill>
                  <a:schemeClr val="bg1"/>
                </a:solidFill>
              </a:rPr>
              <a:t>Warum</a:t>
            </a:r>
            <a:r>
              <a:rPr sz="5400" dirty="0">
                <a:solidFill>
                  <a:schemeClr val="bg1"/>
                </a:solidFill>
              </a:rPr>
              <a:t> </a:t>
            </a:r>
            <a:r>
              <a:rPr sz="5400" dirty="0" err="1">
                <a:solidFill>
                  <a:schemeClr val="bg1"/>
                </a:solidFill>
              </a:rPr>
              <a:t>fehlt</a:t>
            </a:r>
            <a:r>
              <a:rPr sz="5400" dirty="0">
                <a:solidFill>
                  <a:schemeClr val="bg1"/>
                </a:solidFill>
              </a:rPr>
              <a:t> </a:t>
            </a:r>
            <a:br>
              <a:rPr lang="de-DE" sz="5400" dirty="0">
                <a:solidFill>
                  <a:schemeClr val="bg1"/>
                </a:solidFill>
              </a:rPr>
            </a:br>
            <a:r>
              <a:rPr sz="5400" dirty="0">
                <a:solidFill>
                  <a:schemeClr val="bg1"/>
                </a:solidFill>
              </a:rPr>
              <a:t>oft </a:t>
            </a:r>
            <a:r>
              <a:rPr sz="5400" dirty="0" err="1">
                <a:solidFill>
                  <a:schemeClr val="bg1"/>
                </a:solidFill>
              </a:rPr>
              <a:t>gutes</a:t>
            </a:r>
            <a:r>
              <a:rPr sz="5400" dirty="0">
                <a:solidFill>
                  <a:schemeClr val="bg1"/>
                </a:solidFill>
              </a:rPr>
              <a:t> Controlling?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4" descr="Bild 4">
            <a:extLst>
              <a:ext uri="{FF2B5EF4-FFF2-40B4-BE49-F238E27FC236}">
                <a16:creationId xmlns:a16="http://schemas.microsoft.com/office/drawing/2014/main" id="{14386627-0EDB-7042-9172-124451191A0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alphaModFix amt="23000"/>
          </a:blip>
          <a:srcRect t="8252" b="8252"/>
          <a:stretch>
            <a:fillRect/>
          </a:stretch>
        </p:blipFill>
        <p:spPr>
          <a:xfrm>
            <a:off x="0" y="0"/>
            <a:ext cx="12192000" cy="678656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3F934C-6877-B94F-8D09-C25A641D4B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68196" cy="804333"/>
          </a:xfrm>
        </p:spPr>
        <p:txBody>
          <a:bodyPr/>
          <a:lstStyle/>
          <a:p>
            <a:r>
              <a:rPr lang="de-DE" sz="2800" dirty="0"/>
              <a:t>Warum fehlt oft </a:t>
            </a:r>
            <a:r>
              <a:rPr lang="de-DE" sz="2800" dirty="0" err="1"/>
              <a:t>gutesControlling</a:t>
            </a:r>
            <a:r>
              <a:rPr lang="de-DE" sz="2800" dirty="0"/>
              <a:t>?</a:t>
            </a:r>
          </a:p>
          <a:p>
            <a:endParaRPr lang="de-DE" dirty="0"/>
          </a:p>
        </p:txBody>
      </p:sp>
      <p:sp>
        <p:nvSpPr>
          <p:cNvPr id="1061" name="Rectangle 2"/>
          <p:cNvSpPr txBox="1"/>
          <p:nvPr/>
        </p:nvSpPr>
        <p:spPr>
          <a:xfrm>
            <a:off x="646842" y="1644459"/>
            <a:ext cx="8484096" cy="4779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1384" tIns="61384" rIns="61384" bIns="61384">
            <a:spAutoFit/>
          </a:bodyPr>
          <a:lstStyle/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Fehlendes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Zielsystem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und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Wer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das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Ziel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kennt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kann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Weg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kennen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– und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wer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Weg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kennt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kann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Abweichungen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 err="1">
                <a:latin typeface="Calibri" panose="020F0502020204030204" pitchFamily="34" charset="0"/>
                <a:cs typeface="Calibri" panose="020F0502020204030204" pitchFamily="34" charset="0"/>
              </a:rPr>
              <a:t>feststellen</a:t>
            </a:r>
            <a:r>
              <a:rPr i="1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Angst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zusätzlichen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Zeitaufwand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den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detaillierte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Beschäftigung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Unternehmenssteuerung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neben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Alltagsgeschäft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bringt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Angst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Einrichtung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mächtiger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Controllingsysteme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vielleicht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einhergehen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Angst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zunehmender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Komplexität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aufgrund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Datenfülle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beherrschen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Fehlendes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Wissen um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einfache</a:t>
            </a: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Controllinglösungen</a:t>
            </a:r>
            <a:endParaRPr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28625" indent="-428625" defTabSz="1016000">
              <a:spcBef>
                <a:spcPts val="15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5080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Controlling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Werkzeug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das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bewirken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verändert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gerne?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" grpId="1" build="p" bldLvl="5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3" descr="Bild 3">
            <a:extLst>
              <a:ext uri="{FF2B5EF4-FFF2-40B4-BE49-F238E27FC236}">
                <a16:creationId xmlns:a16="http://schemas.microsoft.com/office/drawing/2014/main" id="{236A17BF-1827-7E48-A188-21B414BD85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2891" b="12891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65" name="Rechteck 3"/>
          <p:cNvSpPr txBox="1"/>
          <p:nvPr/>
        </p:nvSpPr>
        <p:spPr>
          <a:xfrm>
            <a:off x="608518" y="2047478"/>
            <a:ext cx="4093747" cy="1015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5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E &gt; A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Rectangle 2"/>
          <p:cNvSpPr txBox="1"/>
          <p:nvPr/>
        </p:nvSpPr>
        <p:spPr>
          <a:xfrm>
            <a:off x="1157249" y="1330092"/>
            <a:ext cx="10049727" cy="49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1384" tIns="61384" rIns="61384" bIns="61384">
            <a:spAutoFit/>
          </a:bodyPr>
          <a:lstStyle/>
          <a:p>
            <a:pPr marL="457200" indent="-457200" defTabSz="1016000">
              <a:lnSpc>
                <a:spcPct val="90000"/>
              </a:lnSpc>
              <a:spcBef>
                <a:spcPts val="23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4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	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Controlling muss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sein!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tabLst>
                <a:tab pos="622300" algn="l"/>
              </a:tabLst>
              <a:defRPr sz="24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tabLst>
                <a:tab pos="622300" algn="l"/>
              </a:tabLst>
              <a:defRPr sz="24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alles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was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messen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sinnvoll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Letztlich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müssen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gemessenen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Aktionen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abgeleitet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Ziel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und der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nützen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 defTabSz="1016000">
              <a:lnSpc>
                <a:spcPct val="90000"/>
              </a:lnSpc>
              <a:spcBef>
                <a:spcPts val="23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4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Konsequenz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(con-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sequenz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Folgen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spcBef>
                <a:spcPts val="2300"/>
              </a:spcBef>
              <a:tabLst>
                <a:tab pos="622300" algn="l"/>
              </a:tabLst>
              <a:defRPr sz="24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Controlling muss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praktisch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gelebt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Informationen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müssen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sinnvollen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Handlungen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342900" indent="-342900" defTabSz="1016000">
              <a:lnSpc>
                <a:spcPct val="90000"/>
              </a:lnSpc>
              <a:spcBef>
                <a:spcPts val="23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4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Kontinuität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ganz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entscheidender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Punkt</a:t>
            </a:r>
            <a:endParaRPr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016000">
              <a:lnSpc>
                <a:spcPct val="90000"/>
              </a:lnSpc>
              <a:spcBef>
                <a:spcPts val="2300"/>
              </a:spcBef>
              <a:tabLst>
                <a:tab pos="622300" algn="l"/>
              </a:tabLst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Eine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effiziente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effektive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einmalige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Tat,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sondern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Gewohnheit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9ACFB9F-3BDD-DE44-9E20-0E7AD8CE83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Grundsätze des Controllings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8" grpId="1" build="p" bldLvl="5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1" name="Bild 6" descr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65" y="1674679"/>
            <a:ext cx="7310517" cy="4114704"/>
          </a:xfrm>
          <a:prstGeom prst="rect">
            <a:avLst/>
          </a:prstGeom>
          <a:ln w="12700">
            <a:miter lim="400000"/>
          </a:ln>
        </p:spPr>
      </p:pic>
      <p:sp>
        <p:nvSpPr>
          <p:cNvPr id="1072" name="Rechteck 3"/>
          <p:cNvSpPr txBox="1"/>
          <p:nvPr/>
        </p:nvSpPr>
        <p:spPr>
          <a:xfrm>
            <a:off x="8194766" y="1674678"/>
            <a:ext cx="3365864" cy="3724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28625" indent="-428625" defTabSz="1016000">
              <a:lnSpc>
                <a:spcPct val="90000"/>
              </a:lnSpc>
              <a:spcBef>
                <a:spcPts val="20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0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Controlling muss </a:t>
            </a:r>
            <a:r>
              <a:rPr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</a:t>
            </a:r>
            <a:r>
              <a:rPr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sein!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tabLst>
                <a:tab pos="622300" algn="l"/>
              </a:tabLst>
              <a:defRPr sz="2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tabLst>
                <a:tab pos="622300" algn="l"/>
              </a:tabLst>
              <a:defRPr sz="2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alles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was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messen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sinnvoll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Letztlich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müssen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gemessenen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Aktionen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abgeleitet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Ziel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und der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nützen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4D872CB-3F35-FA43-BA9B-88468180AE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1. Grundsatz: Einfachheit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" grpId="1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4" name="Bild 4" descr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78" y="1186984"/>
            <a:ext cx="7530241" cy="5082913"/>
          </a:xfrm>
          <a:prstGeom prst="rect">
            <a:avLst/>
          </a:prstGeom>
          <a:ln w="12700">
            <a:miter lim="400000"/>
          </a:ln>
        </p:spPr>
      </p:pic>
      <p:sp>
        <p:nvSpPr>
          <p:cNvPr id="1076" name="Rechteck 3"/>
          <p:cNvSpPr txBox="1"/>
          <p:nvPr/>
        </p:nvSpPr>
        <p:spPr>
          <a:xfrm>
            <a:off x="8458418" y="1132860"/>
            <a:ext cx="3454907" cy="2318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28625" indent="-428625" defTabSz="1016000">
              <a:lnSpc>
                <a:spcPct val="90000"/>
              </a:lnSpc>
              <a:spcBef>
                <a:spcPts val="20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0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Konsequenz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(con-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sequenz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016000">
              <a:lnSpc>
                <a:spcPct val="90000"/>
              </a:lnSpc>
              <a:spcBef>
                <a:spcPts val="2000"/>
              </a:spcBef>
              <a:tabLst>
                <a:tab pos="622300" algn="l"/>
              </a:tabLst>
              <a:defRPr sz="2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Controlling muss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praktisch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gelebt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Informationen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müssen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sinnvollen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Handlungen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802E0B5-03B8-5A41-A35C-B9F2E35A62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2. Grundsatz: Konsequenz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" grpId="1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FFF40EB-BC27-AF46-8E72-42A595AF2F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3. Grundsatz: Kontinuität</a:t>
            </a:r>
          </a:p>
          <a:p>
            <a:endParaRPr lang="de-DE" dirty="0"/>
          </a:p>
        </p:txBody>
      </p:sp>
      <p:pic>
        <p:nvPicPr>
          <p:cNvPr id="6" name="Bild 6" descr="Bild 6">
            <a:extLst>
              <a:ext uri="{FF2B5EF4-FFF2-40B4-BE49-F238E27FC236}">
                <a16:creationId xmlns:a16="http://schemas.microsoft.com/office/drawing/2014/main" id="{115E89ED-1EF5-4B4C-87CB-27C2D6BE843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/>
          <a:srcRect t="4867" b="4867"/>
          <a:stretch>
            <a:fillRect/>
          </a:stretch>
        </p:blipFill>
        <p:spPr>
          <a:xfrm>
            <a:off x="674914" y="1633538"/>
            <a:ext cx="7264400" cy="4043362"/>
          </a:xfrm>
          <a:prstGeom prst="rect">
            <a:avLst/>
          </a:prstGeom>
          <a:ln w="12700">
            <a:miter lim="400000"/>
          </a:ln>
        </p:spPr>
      </p:pic>
      <p:sp>
        <p:nvSpPr>
          <p:cNvPr id="1080" name="Rechteck 3"/>
          <p:cNvSpPr txBox="1"/>
          <p:nvPr/>
        </p:nvSpPr>
        <p:spPr>
          <a:xfrm>
            <a:off x="8150161" y="1632857"/>
            <a:ext cx="4041839" cy="2041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28625" indent="-428625" defTabSz="1016000">
              <a:lnSpc>
                <a:spcPct val="90000"/>
              </a:lnSpc>
              <a:spcBef>
                <a:spcPts val="2000"/>
              </a:spcBef>
              <a:buClr>
                <a:srgbClr val="C00000"/>
              </a:buClr>
              <a:buSzPct val="120000"/>
              <a:buFont typeface="Arial" panose="020B0604020202020204" pitchFamily="34" charset="0"/>
              <a:buChar char="•"/>
              <a:tabLst>
                <a:tab pos="622300" algn="l"/>
              </a:tabLst>
              <a:defRPr sz="20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Kontinuität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br>
              <a:rPr lang="de-DE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ganz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entscheidender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Punkt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016000">
              <a:lnSpc>
                <a:spcPct val="90000"/>
              </a:lnSpc>
              <a:spcBef>
                <a:spcPts val="2000"/>
              </a:spcBef>
              <a:tabLst>
                <a:tab pos="622300" algn="l"/>
              </a:tabLst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Eine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effiziente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effektive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einmalige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Tat,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sondern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Gewohnheit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„Alles bleibt anders“ - Modul 1…"/>
          <p:cNvSpPr txBox="1"/>
          <p:nvPr/>
        </p:nvSpPr>
        <p:spPr>
          <a:xfrm>
            <a:off x="446678" y="1115225"/>
            <a:ext cx="467413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bleibt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anders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1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Jeder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denkt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anders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2</a:t>
            </a:r>
          </a:p>
        </p:txBody>
      </p:sp>
      <p:sp>
        <p:nvSpPr>
          <p:cNvPr id="792" name="„Sich selbst führen“ - Modul 3…"/>
          <p:cNvSpPr txBox="1"/>
          <p:nvPr/>
        </p:nvSpPr>
        <p:spPr>
          <a:xfrm>
            <a:off x="474805" y="1824363"/>
            <a:ext cx="467413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selbst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3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</a:t>
            </a:r>
            <a:r>
              <a:rPr i="1"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  <a:endParaRPr i="1" dirty="0">
              <a:latin typeface="Calibri" panose="020F0502020204030204" pitchFamily="34" charset="0"/>
              <a:ea typeface="Klavika Light"/>
              <a:cs typeface="Calibri" panose="020F0502020204030204" pitchFamily="34" charset="0"/>
              <a:sym typeface="Klavika Light"/>
            </a:endParaRPr>
          </a:p>
        </p:txBody>
      </p:sp>
      <p:sp>
        <p:nvSpPr>
          <p:cNvPr id="793" name="„Die richtige Strategie“ - Modul 4a…"/>
          <p:cNvSpPr txBox="1"/>
          <p:nvPr/>
        </p:nvSpPr>
        <p:spPr>
          <a:xfrm>
            <a:off x="8421989" y="1123194"/>
            <a:ext cx="3613832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richti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Strategie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4a  </a:t>
            </a:r>
          </a:p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VISION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Erfolg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4" name="„Das optimale Team“ - Modul 5a…"/>
          <p:cNvSpPr txBox="1"/>
          <p:nvPr/>
        </p:nvSpPr>
        <p:spPr>
          <a:xfrm>
            <a:off x="7555523" y="3626603"/>
            <a:ext cx="448029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„Das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optimale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Team“ - Modul 5a  </a:t>
            </a:r>
          </a:p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VERBUNDENHEIT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5" name="„Einfach machen“ - Modul 6…"/>
          <p:cNvSpPr txBox="1"/>
          <p:nvPr/>
        </p:nvSpPr>
        <p:spPr>
          <a:xfrm>
            <a:off x="466014" y="3765628"/>
            <a:ext cx="3287868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6 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Wirksames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Management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VERANTWORTUNG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6" name="„Steuerung leicht gemacht - Modul 7…"/>
          <p:cNvSpPr txBox="1"/>
          <p:nvPr/>
        </p:nvSpPr>
        <p:spPr>
          <a:xfrm>
            <a:off x="474806" y="4894953"/>
            <a:ext cx="3287868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Steuerung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gemacht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Modul 7 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Das profitable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VERSTÄNDNIS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97" name="„Erfolgreich in der Krise“ - Modul 8"/>
          <p:cNvSpPr txBox="1"/>
          <p:nvPr/>
        </p:nvSpPr>
        <p:spPr>
          <a:xfrm>
            <a:off x="7531870" y="5046999"/>
            <a:ext cx="44802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Erfolgreich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8  </a:t>
            </a:r>
          </a:p>
        </p:txBody>
      </p:sp>
      <p:sp>
        <p:nvSpPr>
          <p:cNvPr id="798" name="„Positionierung und Geschäftsmodell Modul 4b"/>
          <p:cNvSpPr txBox="1"/>
          <p:nvPr/>
        </p:nvSpPr>
        <p:spPr>
          <a:xfrm>
            <a:off x="8594366" y="1790367"/>
            <a:ext cx="3417802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Positionierung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Geschäftsmodell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Modul 4b  </a:t>
            </a:r>
          </a:p>
        </p:txBody>
      </p:sp>
      <p:sp>
        <p:nvSpPr>
          <p:cNvPr id="799" name="„Klarheit durch Ziele“ - Modul 4c"/>
          <p:cNvSpPr txBox="1"/>
          <p:nvPr/>
        </p:nvSpPr>
        <p:spPr>
          <a:xfrm>
            <a:off x="8594366" y="2665544"/>
            <a:ext cx="34414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Klarheit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durch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4c  </a:t>
            </a:r>
          </a:p>
        </p:txBody>
      </p:sp>
      <p:sp>
        <p:nvSpPr>
          <p:cNvPr id="800" name="„Souverän führen“ - Modul 5b…"/>
          <p:cNvSpPr txBox="1"/>
          <p:nvPr/>
        </p:nvSpPr>
        <p:spPr>
          <a:xfrm>
            <a:off x="8850269" y="4326637"/>
            <a:ext cx="316189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Souverän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5b</a:t>
            </a:r>
          </a:p>
          <a:p>
            <a:pPr algn="r"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VERTRAUEN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801" name="„Nur die Umsetzung zählt“ - Modul 9"/>
          <p:cNvSpPr txBox="1"/>
          <p:nvPr/>
        </p:nvSpPr>
        <p:spPr>
          <a:xfrm>
            <a:off x="7555523" y="5562367"/>
            <a:ext cx="44802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„Nur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Umsetzung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zählt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- Modul 9 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50CBAEC2-37BE-9B40-B799-FB7B1999D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14" y="528414"/>
            <a:ext cx="5801172" cy="5801172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35527EB-0B84-9241-B392-7E29DAACE4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>
                <a:sym typeface="Klavika Light"/>
              </a:rPr>
              <a:t>Veränderung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5" descr="Bild 5">
            <a:extLst>
              <a:ext uri="{FF2B5EF4-FFF2-40B4-BE49-F238E27FC236}">
                <a16:creationId xmlns:a16="http://schemas.microsoft.com/office/drawing/2014/main" id="{3CD2628D-8871-404F-8C92-F36426B720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993" b="8993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83" name="Titel 1"/>
          <p:cNvSpPr txBox="1"/>
          <p:nvPr/>
        </p:nvSpPr>
        <p:spPr>
          <a:xfrm>
            <a:off x="4519748" y="4174306"/>
            <a:ext cx="4637315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219200">
              <a:defRPr sz="5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3600" dirty="0" err="1">
                <a:solidFill>
                  <a:schemeClr val="bg1"/>
                </a:solidFill>
              </a:rPr>
              <a:t>Vor</a:t>
            </a:r>
            <a:r>
              <a:rPr sz="3600" dirty="0">
                <a:solidFill>
                  <a:schemeClr val="bg1"/>
                </a:solidFill>
              </a:rPr>
              <a:t> der </a:t>
            </a:r>
            <a:r>
              <a:rPr sz="3600" dirty="0" err="1">
                <a:solidFill>
                  <a:schemeClr val="bg1"/>
                </a:solidFill>
              </a:rPr>
              <a:t>Welle</a:t>
            </a:r>
            <a:r>
              <a:rPr sz="3600" dirty="0">
                <a:solidFill>
                  <a:schemeClr val="bg1"/>
                </a:solidFill>
              </a:rPr>
              <a:t> </a:t>
            </a:r>
            <a:r>
              <a:rPr sz="3600" dirty="0" err="1">
                <a:solidFill>
                  <a:schemeClr val="bg1"/>
                </a:solidFill>
              </a:rPr>
              <a:t>reiten</a:t>
            </a:r>
            <a:endParaRPr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Bild 6" descr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004" y="1326442"/>
            <a:ext cx="7354849" cy="515639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75378FB-3F99-BD4F-AAD1-AA06854139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Vor der Welle reiten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3" descr="Bild 3">
            <a:extLst>
              <a:ext uri="{FF2B5EF4-FFF2-40B4-BE49-F238E27FC236}">
                <a16:creationId xmlns:a16="http://schemas.microsoft.com/office/drawing/2014/main" id="{CC23F363-EE1C-2349-92B9-770B465A9C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2891" b="12891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90" name="Titel 1"/>
          <p:cNvSpPr txBox="1"/>
          <p:nvPr/>
        </p:nvSpPr>
        <p:spPr>
          <a:xfrm>
            <a:off x="979713" y="783772"/>
            <a:ext cx="7249887" cy="1908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algn="ctr" defTabSz="1219200">
              <a:defRPr sz="5800" b="1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 err="1"/>
              <a:t>Werkzeug</a:t>
            </a:r>
            <a:r>
              <a:rPr b="0" dirty="0"/>
              <a:t> „</a:t>
            </a:r>
            <a:r>
              <a:rPr b="0" dirty="0" err="1"/>
              <a:t>Geschäftsplan</a:t>
            </a:r>
            <a:r>
              <a:rPr b="0" dirty="0"/>
              <a:t>“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Bild 24" descr="Bild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87" y="401714"/>
            <a:ext cx="7832025" cy="561518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05AEEF9C-6528-FC41-A447-ABB336A8BA7B}"/>
              </a:ext>
            </a:extLst>
          </p:cNvPr>
          <p:cNvSpPr/>
          <p:nvPr/>
        </p:nvSpPr>
        <p:spPr>
          <a:xfrm>
            <a:off x="319337" y="6381689"/>
            <a:ext cx="5624263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8EE8FE1D-25F5-4741-BD9D-99DFB497D407}"/>
              </a:ext>
            </a:extLst>
          </p:cNvPr>
          <p:cNvSpPr txBox="1"/>
          <p:nvPr/>
        </p:nvSpPr>
        <p:spPr>
          <a:xfrm>
            <a:off x="645702" y="6444357"/>
            <a:ext cx="5450297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Der Geschäftsplan/ Businessplan in 9 Stufen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" name="Bild 5" descr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45" y="534735"/>
            <a:ext cx="10059640" cy="5788530"/>
          </a:xfrm>
          <a:prstGeom prst="rect">
            <a:avLst/>
          </a:prstGeom>
          <a:ln w="12700">
            <a:miter lim="400000"/>
          </a:ln>
        </p:spPr>
      </p:pic>
      <p:sp>
        <p:nvSpPr>
          <p:cNvPr id="1097" name="Titel 1"/>
          <p:cNvSpPr txBox="1"/>
          <p:nvPr/>
        </p:nvSpPr>
        <p:spPr>
          <a:xfrm>
            <a:off x="1645423" y="1551876"/>
            <a:ext cx="11684001" cy="87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5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4800" dirty="0" err="1">
                <a:solidFill>
                  <a:schemeClr val="bg1"/>
                </a:solidFill>
              </a:rPr>
              <a:t>Rechnen</a:t>
            </a:r>
            <a:r>
              <a:rPr sz="4800" dirty="0">
                <a:solidFill>
                  <a:schemeClr val="bg1"/>
                </a:solidFill>
              </a:rPr>
              <a:t> Sie </a:t>
            </a:r>
            <a:r>
              <a:rPr sz="4800" dirty="0" err="1">
                <a:solidFill>
                  <a:schemeClr val="bg1"/>
                </a:solidFill>
              </a:rPr>
              <a:t>realistisch</a:t>
            </a:r>
            <a:endParaRPr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2" name="Rectangle 3"/>
          <p:cNvGrpSpPr/>
          <p:nvPr/>
        </p:nvGrpSpPr>
        <p:grpSpPr>
          <a:xfrm>
            <a:off x="711198" y="1517000"/>
            <a:ext cx="2866783" cy="609601"/>
            <a:chOff x="-1" y="0"/>
            <a:chExt cx="2866782" cy="609600"/>
          </a:xfrm>
          <a:solidFill>
            <a:schemeClr val="bg1"/>
          </a:solidFill>
        </p:grpSpPr>
        <p:sp>
          <p:nvSpPr>
            <p:cNvPr id="1100" name="Rechteck"/>
            <p:cNvSpPr/>
            <p:nvPr/>
          </p:nvSpPr>
          <p:spPr>
            <a:xfrm>
              <a:off x="-1" y="0"/>
              <a:ext cx="2866782" cy="609600"/>
            </a:xfrm>
            <a:prstGeom prst="rect">
              <a:avLst/>
            </a:prstGeom>
            <a:grp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01" name="3. Management"/>
            <p:cNvSpPr txBox="1"/>
            <p:nvPr/>
          </p:nvSpPr>
          <p:spPr>
            <a:xfrm>
              <a:off x="297022" y="43192"/>
              <a:ext cx="2272735" cy="52321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defTabSz="1219200">
                <a:defRPr sz="26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dirty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3. Management</a:t>
              </a:r>
            </a:p>
          </p:txBody>
        </p:sp>
      </p:grpSp>
      <p:sp>
        <p:nvSpPr>
          <p:cNvPr id="1103" name="Text Box 2"/>
          <p:cNvSpPr txBox="1"/>
          <p:nvPr/>
        </p:nvSpPr>
        <p:spPr>
          <a:xfrm>
            <a:off x="711199" y="2296417"/>
            <a:ext cx="11480801" cy="427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3.1	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Führungsstruktur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3.2	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Unternehmensnachfolge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3.3	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Unternehmensübergabe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3.4	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Kaufmännische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Grundlagen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Fähigkeiten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3.5	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Fachlich-technische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Grundlagen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Fähigkeiten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3.6	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Informationsbereitschaft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3.7	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Umfang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Unternehmens-Ist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Planungsdaten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Vorhandensein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3.8	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Nutzung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Unternehmensdaten</a:t>
            </a:r>
            <a:endParaRPr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3.9	 Interne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3.10	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Erkennen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Marktveränderungen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spcBef>
                <a:spcPts val="600"/>
              </a:spcBef>
              <a:tabLst>
                <a:tab pos="622300" algn="l"/>
              </a:tabLst>
              <a:defRPr sz="20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3.11	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Prognosequalität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4F5D30B-E9C9-894C-B15A-79AC17F5A2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7089" y="169334"/>
            <a:ext cx="3985910" cy="804333"/>
          </a:xfrm>
        </p:spPr>
        <p:txBody>
          <a:bodyPr/>
          <a:lstStyle/>
          <a:p>
            <a:r>
              <a:rPr lang="de-DE" dirty="0"/>
              <a:t>Bedeutung des Controllings im Rating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 descr="Bild 5">
            <a:extLst>
              <a:ext uri="{FF2B5EF4-FFF2-40B4-BE49-F238E27FC236}">
                <a16:creationId xmlns:a16="http://schemas.microsoft.com/office/drawing/2014/main" id="{247AE8CA-5E32-CA45-9714-324EEE291B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223" b="8223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533" y="1261533"/>
            <a:ext cx="4334934" cy="4334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7" descr="Bild 7">
            <a:extLst>
              <a:ext uri="{FF2B5EF4-FFF2-40B4-BE49-F238E27FC236}">
                <a16:creationId xmlns:a16="http://schemas.microsoft.com/office/drawing/2014/main" id="{7176EF5F-A11B-8A49-9B27-269EAC5FDB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310" b="8310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" name="Bild 3" descr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352" y="316962"/>
            <a:ext cx="6519295" cy="597516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11FC64FB-265B-C641-9AC1-0AEF4BA37600}"/>
              </a:ext>
            </a:extLst>
          </p:cNvPr>
          <p:cNvSpPr/>
          <p:nvPr/>
        </p:nvSpPr>
        <p:spPr>
          <a:xfrm>
            <a:off x="319337" y="6381689"/>
            <a:ext cx="3834651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6C8ABFFE-EC53-DF46-BFA9-8199DDD677C3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Unternehmensanalyse (kurz)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Modul 1: „Alles bleibt anders“       —&gt; DigitalEnergie…"/>
          <p:cNvSpPr txBox="1"/>
          <p:nvPr/>
        </p:nvSpPr>
        <p:spPr>
          <a:xfrm>
            <a:off x="364707" y="685988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1: „Alles bleibt anders“ 						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2: „Jeder denkt anders“ 						—&gt; Das optimale Team</a:t>
            </a:r>
          </a:p>
        </p:txBody>
      </p:sp>
      <p:sp>
        <p:nvSpPr>
          <p:cNvPr id="808" name="Modul 3: „Sich selbst führen“       —&gt; LebensEnergie"/>
          <p:cNvSpPr txBox="1"/>
          <p:nvPr/>
        </p:nvSpPr>
        <p:spPr>
          <a:xfrm>
            <a:off x="364707" y="1409501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3: „Sich selbst führen“ 						—&gt; Lebens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09" name="Modul 4a: „Die richtige Strategie finden“ -  VISION - Ziele - Erfolg"/>
          <p:cNvSpPr txBox="1"/>
          <p:nvPr/>
        </p:nvSpPr>
        <p:spPr>
          <a:xfrm>
            <a:off x="364706" y="1997087"/>
            <a:ext cx="733167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4a: „Die richtige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Strategie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finden“ - 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VISION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- Ziele - Erfolg </a:t>
            </a:r>
          </a:p>
        </p:txBody>
      </p:sp>
      <p:sp>
        <p:nvSpPr>
          <p:cNvPr id="810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5a: „Das optimale Team“ -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Führung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VERTRAUEN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VERBUNDENHEIT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	—&gt; Das optimale Team</a:t>
            </a:r>
          </a:p>
        </p:txBody>
      </p:sp>
      <p:sp>
        <p:nvSpPr>
          <p:cNvPr id="811" name="Modul 6: „Einfach machen“ - Wirksames Management VERANTWORTUNG"/>
          <p:cNvSpPr txBox="1"/>
          <p:nvPr/>
        </p:nvSpPr>
        <p:spPr>
          <a:xfrm>
            <a:off x="364707" y="4051941"/>
            <a:ext cx="864149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6: „Einfach machen“ - Wirksames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Management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VERANTWORTUNG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12" name="Modul 7: „Steuerung leicht gemacht“ - Das profitable Unternehmen VERSTÄNDNIS"/>
          <p:cNvSpPr txBox="1"/>
          <p:nvPr/>
        </p:nvSpPr>
        <p:spPr>
          <a:xfrm>
            <a:off x="364707" y="4736893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7: „Steuerung leicht gemacht“ - Das profitable Unternehmen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VERSTÄNDNIS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13" name="Modul 8: „Erfolgreich in der Krise“"/>
          <p:cNvSpPr txBox="1"/>
          <p:nvPr/>
        </p:nvSpPr>
        <p:spPr>
          <a:xfrm>
            <a:off x="364707" y="5484324"/>
            <a:ext cx="44802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8: „Erfolgreich in der Krise“</a:t>
            </a:r>
          </a:p>
        </p:txBody>
      </p:sp>
      <p:sp>
        <p:nvSpPr>
          <p:cNvPr id="814" name="Modul 4b: „Positionierung und Geschäftsmodell     —&gt; NachfolgeEnergie"/>
          <p:cNvSpPr txBox="1"/>
          <p:nvPr/>
        </p:nvSpPr>
        <p:spPr>
          <a:xfrm>
            <a:off x="364707" y="2310376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4b: „Positionierung und Geschäftsmodell 				</a:t>
            </a:r>
            <a:r>
              <a:rPr sz="1600">
                <a:latin typeface="Calibri" panose="020F0502020204030204" pitchFamily="34" charset="0"/>
                <a:cs typeface="Calibri" panose="020F0502020204030204" pitchFamily="34" charset="0"/>
              </a:rPr>
              <a:t>—&gt; Nachfolge</a:t>
            </a:r>
            <a:r>
              <a:rPr sz="1600"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15" name="Modul 4c: „Klarheit durch Ziele“ —&gt; ZMK / VERÄNDERUNG"/>
          <p:cNvSpPr txBox="1"/>
          <p:nvPr/>
        </p:nvSpPr>
        <p:spPr>
          <a:xfrm>
            <a:off x="364707" y="2619558"/>
            <a:ext cx="691765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4c: „Klarheit durch Ziele“ —&gt; ZMK /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VERÄNDERUNG</a:t>
            </a:r>
          </a:p>
        </p:txBody>
      </p:sp>
      <p:sp>
        <p:nvSpPr>
          <p:cNvPr id="816" name="Modul 5b:  „Souverän führen“       —&gt; FührungsEnergie"/>
          <p:cNvSpPr txBox="1"/>
          <p:nvPr/>
        </p:nvSpPr>
        <p:spPr>
          <a:xfrm>
            <a:off x="364707" y="354615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5b:  „Souverän führen“ 						—&gt; Führungs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17" name="Modul 9: „Nur die Umsetzung zählt“      —&gt; BusinessCoach…"/>
          <p:cNvSpPr txBox="1"/>
          <p:nvPr/>
        </p:nvSpPr>
        <p:spPr>
          <a:xfrm>
            <a:off x="364707" y="5973347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9: „Nur die Umsetzung zählt“ 					—&gt; Business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								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5" name="Bild 2" descr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905" y="701573"/>
            <a:ext cx="4045617" cy="54548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AFA300A1-8E6B-2342-A3B9-87E0CFD52B97}"/>
              </a:ext>
            </a:extLst>
          </p:cNvPr>
          <p:cNvSpPr/>
          <p:nvPr/>
        </p:nvSpPr>
        <p:spPr>
          <a:xfrm>
            <a:off x="319337" y="6381689"/>
            <a:ext cx="3834651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3FE981EC-0E0F-0E45-A632-7290B913B28C}"/>
              </a:ext>
            </a:extLst>
          </p:cNvPr>
          <p:cNvSpPr txBox="1"/>
          <p:nvPr/>
        </p:nvSpPr>
        <p:spPr>
          <a:xfrm>
            <a:off x="645703" y="6405168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Unternehmensanalyse (kurz)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7" name="Picture 2" descr="Picture 2"/>
          <p:cNvPicPr>
            <a:picLocks noChangeAspect="1"/>
          </p:cNvPicPr>
          <p:nvPr/>
        </p:nvPicPr>
        <p:blipFill>
          <a:blip r:embed="rId2"/>
          <a:srcRect l="10335" t="8658" r="25635" b="7660"/>
          <a:stretch>
            <a:fillRect/>
          </a:stretch>
        </p:blipFill>
        <p:spPr>
          <a:xfrm>
            <a:off x="3335973" y="485242"/>
            <a:ext cx="5520053" cy="541024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Parallelogramm 4">
            <a:extLst>
              <a:ext uri="{FF2B5EF4-FFF2-40B4-BE49-F238E27FC236}">
                <a16:creationId xmlns:a16="http://schemas.microsoft.com/office/drawing/2014/main" id="{D91C11B5-CA35-6241-BB68-1D923B1F5C6F}"/>
              </a:ext>
            </a:extLst>
          </p:cNvPr>
          <p:cNvSpPr/>
          <p:nvPr/>
        </p:nvSpPr>
        <p:spPr>
          <a:xfrm>
            <a:off x="319338" y="6381689"/>
            <a:ext cx="4670673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6" name="Die 6P der Positionierung">
            <a:extLst>
              <a:ext uri="{FF2B5EF4-FFF2-40B4-BE49-F238E27FC236}">
                <a16:creationId xmlns:a16="http://schemas.microsoft.com/office/drawing/2014/main" id="{2088D76D-7152-B341-A989-477A6A400486}"/>
              </a:ext>
            </a:extLst>
          </p:cNvPr>
          <p:cNvSpPr txBox="1"/>
          <p:nvPr/>
        </p:nvSpPr>
        <p:spPr>
          <a:xfrm>
            <a:off x="645703" y="6405168"/>
            <a:ext cx="4122240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Unternehmensanalyse (kurz) - Beispiel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5" descr="Bild 5">
            <a:extLst>
              <a:ext uri="{FF2B5EF4-FFF2-40B4-BE49-F238E27FC236}">
                <a16:creationId xmlns:a16="http://schemas.microsoft.com/office/drawing/2014/main" id="{C0B34072-CFF5-DC42-8627-B833CA0F4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13010" t="7305" r="-13010" b="13645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" name="Bild 6" descr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304" y="467114"/>
            <a:ext cx="5222990" cy="52513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8" name="Bild 7" descr="Bild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888" y="466739"/>
            <a:ext cx="4780157" cy="52517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Parallelogramm 4">
            <a:extLst>
              <a:ext uri="{FF2B5EF4-FFF2-40B4-BE49-F238E27FC236}">
                <a16:creationId xmlns:a16="http://schemas.microsoft.com/office/drawing/2014/main" id="{E28E23B4-5FD2-9D40-84D7-353B039F985E}"/>
              </a:ext>
            </a:extLst>
          </p:cNvPr>
          <p:cNvSpPr/>
          <p:nvPr/>
        </p:nvSpPr>
        <p:spPr>
          <a:xfrm>
            <a:off x="319338" y="6381689"/>
            <a:ext cx="3599519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6" name="Die 6P der Positionierung">
            <a:extLst>
              <a:ext uri="{FF2B5EF4-FFF2-40B4-BE49-F238E27FC236}">
                <a16:creationId xmlns:a16="http://schemas.microsoft.com/office/drawing/2014/main" id="{A7144A6E-6BE7-0A48-B6A6-17ACB2CD0ACD}"/>
              </a:ext>
            </a:extLst>
          </p:cNvPr>
          <p:cNvSpPr txBox="1"/>
          <p:nvPr/>
        </p:nvSpPr>
        <p:spPr>
          <a:xfrm>
            <a:off x="645703" y="6405168"/>
            <a:ext cx="4122240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1219200">
              <a:defRPr sz="3600">
                <a:latin typeface="+mn-lt"/>
                <a:ea typeface="+mn-ea"/>
                <a:cs typeface="+mn-cs"/>
                <a:sym typeface="Calibri"/>
              </a:defRPr>
            </a:pPr>
            <a:r>
              <a:rPr lang="de-DE" sz="2000" dirty="0">
                <a:solidFill>
                  <a:schemeClr val="bg1"/>
                </a:solidFill>
                <a:sym typeface="Calibri"/>
              </a:rPr>
              <a:t>Unternehmensanalyse (lang)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1" name="Group 32"/>
          <p:cNvGrpSpPr/>
          <p:nvPr/>
        </p:nvGrpSpPr>
        <p:grpSpPr>
          <a:xfrm>
            <a:off x="768547" y="4275253"/>
            <a:ext cx="5011562" cy="1905652"/>
            <a:chOff x="0" y="0"/>
            <a:chExt cx="5011560" cy="1905651"/>
          </a:xfrm>
        </p:grpSpPr>
        <p:sp>
          <p:nvSpPr>
            <p:cNvPr id="1131" name="Freeform 33"/>
            <p:cNvSpPr/>
            <p:nvPr/>
          </p:nvSpPr>
          <p:spPr>
            <a:xfrm>
              <a:off x="3547033" y="1024654"/>
              <a:ext cx="1464528" cy="880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841"/>
                  </a:moveTo>
                  <a:lnTo>
                    <a:pt x="15857" y="8841"/>
                  </a:lnTo>
                  <a:lnTo>
                    <a:pt x="15857" y="21600"/>
                  </a:lnTo>
                  <a:lnTo>
                    <a:pt x="5785" y="21600"/>
                  </a:lnTo>
                  <a:lnTo>
                    <a:pt x="5785" y="8841"/>
                  </a:lnTo>
                  <a:lnTo>
                    <a:pt x="0" y="8841"/>
                  </a:lnTo>
                  <a:lnTo>
                    <a:pt x="10821" y="0"/>
                  </a:lnTo>
                  <a:lnTo>
                    <a:pt x="21600" y="884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2" name="Freeform 34"/>
            <p:cNvSpPr/>
            <p:nvPr/>
          </p:nvSpPr>
          <p:spPr>
            <a:xfrm>
              <a:off x="3487775" y="958689"/>
              <a:ext cx="1467350" cy="94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1"/>
                  </a:moveTo>
                  <a:lnTo>
                    <a:pt x="15868" y="8251"/>
                  </a:lnTo>
                  <a:lnTo>
                    <a:pt x="15868" y="21600"/>
                  </a:lnTo>
                  <a:lnTo>
                    <a:pt x="5774" y="21600"/>
                  </a:lnTo>
                  <a:lnTo>
                    <a:pt x="5774" y="8251"/>
                  </a:lnTo>
                  <a:lnTo>
                    <a:pt x="0" y="8251"/>
                  </a:lnTo>
                  <a:lnTo>
                    <a:pt x="10800" y="0"/>
                  </a:lnTo>
                  <a:lnTo>
                    <a:pt x="21600" y="8251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3" name="Freeform 35"/>
            <p:cNvSpPr/>
            <p:nvPr/>
          </p:nvSpPr>
          <p:spPr>
            <a:xfrm>
              <a:off x="3242276" y="958689"/>
              <a:ext cx="1585867" cy="946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25"/>
                  </a:moveTo>
                  <a:lnTo>
                    <a:pt x="15796" y="8225"/>
                  </a:lnTo>
                  <a:lnTo>
                    <a:pt x="15873" y="21600"/>
                  </a:lnTo>
                  <a:lnTo>
                    <a:pt x="5765" y="21600"/>
                  </a:lnTo>
                  <a:lnTo>
                    <a:pt x="5765" y="8225"/>
                  </a:lnTo>
                  <a:lnTo>
                    <a:pt x="0" y="8225"/>
                  </a:lnTo>
                  <a:lnTo>
                    <a:pt x="10800" y="0"/>
                  </a:lnTo>
                  <a:lnTo>
                    <a:pt x="21600" y="8225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4" name="Freeform 36"/>
            <p:cNvSpPr/>
            <p:nvPr/>
          </p:nvSpPr>
          <p:spPr>
            <a:xfrm>
              <a:off x="3183018" y="892724"/>
              <a:ext cx="1585867" cy="100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712"/>
                  </a:moveTo>
                  <a:lnTo>
                    <a:pt x="15796" y="7712"/>
                  </a:lnTo>
                  <a:lnTo>
                    <a:pt x="15796" y="21600"/>
                  </a:lnTo>
                  <a:lnTo>
                    <a:pt x="5765" y="21600"/>
                  </a:lnTo>
                  <a:lnTo>
                    <a:pt x="5765" y="7712"/>
                  </a:lnTo>
                  <a:lnTo>
                    <a:pt x="0" y="7712"/>
                  </a:lnTo>
                  <a:lnTo>
                    <a:pt x="10800" y="0"/>
                  </a:lnTo>
                  <a:lnTo>
                    <a:pt x="21600" y="771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5" name="Freeform 37"/>
            <p:cNvSpPr/>
            <p:nvPr/>
          </p:nvSpPr>
          <p:spPr>
            <a:xfrm>
              <a:off x="2844399" y="842884"/>
              <a:ext cx="1789038" cy="1059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16"/>
                  </a:moveTo>
                  <a:lnTo>
                    <a:pt x="15740" y="8216"/>
                  </a:lnTo>
                  <a:lnTo>
                    <a:pt x="15808" y="21540"/>
                  </a:lnTo>
                  <a:lnTo>
                    <a:pt x="5758" y="21600"/>
                  </a:lnTo>
                  <a:lnTo>
                    <a:pt x="5758" y="8216"/>
                  </a:lnTo>
                  <a:lnTo>
                    <a:pt x="0" y="8216"/>
                  </a:lnTo>
                  <a:lnTo>
                    <a:pt x="10800" y="0"/>
                  </a:lnTo>
                  <a:lnTo>
                    <a:pt x="21600" y="8216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6" name="Freeform 38"/>
            <p:cNvSpPr/>
            <p:nvPr/>
          </p:nvSpPr>
          <p:spPr>
            <a:xfrm>
              <a:off x="2768210" y="766658"/>
              <a:ext cx="1791859" cy="1138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700"/>
                  </a:moveTo>
                  <a:lnTo>
                    <a:pt x="15817" y="7700"/>
                  </a:lnTo>
                  <a:lnTo>
                    <a:pt x="15885" y="21600"/>
                  </a:lnTo>
                  <a:lnTo>
                    <a:pt x="5817" y="21600"/>
                  </a:lnTo>
                  <a:lnTo>
                    <a:pt x="5817" y="7700"/>
                  </a:lnTo>
                  <a:lnTo>
                    <a:pt x="0" y="7700"/>
                  </a:lnTo>
                  <a:lnTo>
                    <a:pt x="10817" y="0"/>
                  </a:lnTo>
                  <a:lnTo>
                    <a:pt x="21600" y="7700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7" name="Freeform 39"/>
            <p:cNvSpPr/>
            <p:nvPr/>
          </p:nvSpPr>
          <p:spPr>
            <a:xfrm>
              <a:off x="2471918" y="735874"/>
              <a:ext cx="1935773" cy="1169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687"/>
                  </a:moveTo>
                  <a:lnTo>
                    <a:pt x="15775" y="7687"/>
                  </a:lnTo>
                  <a:lnTo>
                    <a:pt x="15775" y="21600"/>
                  </a:lnTo>
                  <a:lnTo>
                    <a:pt x="5762" y="21600"/>
                  </a:lnTo>
                  <a:lnTo>
                    <a:pt x="5762" y="7687"/>
                  </a:lnTo>
                  <a:lnTo>
                    <a:pt x="0" y="7687"/>
                  </a:lnTo>
                  <a:lnTo>
                    <a:pt x="10800" y="0"/>
                  </a:lnTo>
                  <a:lnTo>
                    <a:pt x="21600" y="768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8" name="Freeform 40"/>
            <p:cNvSpPr/>
            <p:nvPr/>
          </p:nvSpPr>
          <p:spPr>
            <a:xfrm>
              <a:off x="2398551" y="662580"/>
              <a:ext cx="1935773" cy="1243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83"/>
                  </a:moveTo>
                  <a:lnTo>
                    <a:pt x="15775" y="7183"/>
                  </a:lnTo>
                  <a:lnTo>
                    <a:pt x="15775" y="21600"/>
                  </a:lnTo>
                  <a:lnTo>
                    <a:pt x="5762" y="21600"/>
                  </a:lnTo>
                  <a:lnTo>
                    <a:pt x="5762" y="7183"/>
                  </a:lnTo>
                  <a:lnTo>
                    <a:pt x="0" y="7183"/>
                  </a:lnTo>
                  <a:lnTo>
                    <a:pt x="10737" y="0"/>
                  </a:lnTo>
                  <a:lnTo>
                    <a:pt x="21600" y="7183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9" name="Freeform 41"/>
            <p:cNvSpPr/>
            <p:nvPr/>
          </p:nvSpPr>
          <p:spPr>
            <a:xfrm>
              <a:off x="2164339" y="630330"/>
              <a:ext cx="1949882" cy="1275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98"/>
                  </a:moveTo>
                  <a:lnTo>
                    <a:pt x="15755" y="7498"/>
                  </a:lnTo>
                  <a:lnTo>
                    <a:pt x="15817" y="21550"/>
                  </a:lnTo>
                  <a:lnTo>
                    <a:pt x="5783" y="21600"/>
                  </a:lnTo>
                  <a:lnTo>
                    <a:pt x="5783" y="7498"/>
                  </a:lnTo>
                  <a:lnTo>
                    <a:pt x="0" y="7498"/>
                  </a:lnTo>
                  <a:lnTo>
                    <a:pt x="10784" y="0"/>
                  </a:lnTo>
                  <a:lnTo>
                    <a:pt x="21600" y="749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0" name="Freeform 42"/>
            <p:cNvSpPr/>
            <p:nvPr/>
          </p:nvSpPr>
          <p:spPr>
            <a:xfrm>
              <a:off x="2085328" y="549707"/>
              <a:ext cx="1949882" cy="1355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52"/>
                  </a:moveTo>
                  <a:lnTo>
                    <a:pt x="15755" y="7052"/>
                  </a:lnTo>
                  <a:lnTo>
                    <a:pt x="15755" y="21600"/>
                  </a:lnTo>
                  <a:lnTo>
                    <a:pt x="5783" y="21600"/>
                  </a:lnTo>
                  <a:lnTo>
                    <a:pt x="5783" y="7052"/>
                  </a:lnTo>
                  <a:lnTo>
                    <a:pt x="0" y="7052"/>
                  </a:lnTo>
                  <a:lnTo>
                    <a:pt x="10784" y="0"/>
                  </a:lnTo>
                  <a:lnTo>
                    <a:pt x="21600" y="7052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1" name="Freeform 43"/>
            <p:cNvSpPr/>
            <p:nvPr/>
          </p:nvSpPr>
          <p:spPr>
            <a:xfrm>
              <a:off x="1757996" y="549707"/>
              <a:ext cx="2107905" cy="1355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52"/>
                  </a:moveTo>
                  <a:lnTo>
                    <a:pt x="15788" y="7052"/>
                  </a:lnTo>
                  <a:lnTo>
                    <a:pt x="15672" y="21553"/>
                  </a:lnTo>
                  <a:lnTo>
                    <a:pt x="5783" y="21600"/>
                  </a:lnTo>
                  <a:lnTo>
                    <a:pt x="5783" y="7052"/>
                  </a:lnTo>
                  <a:lnTo>
                    <a:pt x="0" y="7052"/>
                  </a:lnTo>
                  <a:lnTo>
                    <a:pt x="10786" y="0"/>
                  </a:lnTo>
                  <a:lnTo>
                    <a:pt x="21600" y="7052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2" name="Freeform 44"/>
            <p:cNvSpPr/>
            <p:nvPr/>
          </p:nvSpPr>
          <p:spPr>
            <a:xfrm>
              <a:off x="1676163" y="467617"/>
              <a:ext cx="2107905" cy="143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672"/>
                  </a:moveTo>
                  <a:lnTo>
                    <a:pt x="15788" y="6672"/>
                  </a:lnTo>
                  <a:lnTo>
                    <a:pt x="15788" y="21600"/>
                  </a:lnTo>
                  <a:lnTo>
                    <a:pt x="5783" y="21600"/>
                  </a:lnTo>
                  <a:lnTo>
                    <a:pt x="5783" y="6672"/>
                  </a:lnTo>
                  <a:lnTo>
                    <a:pt x="0" y="6672"/>
                  </a:lnTo>
                  <a:lnTo>
                    <a:pt x="10786" y="0"/>
                  </a:lnTo>
                  <a:lnTo>
                    <a:pt x="21600" y="667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3" name="Freeform 45"/>
            <p:cNvSpPr/>
            <p:nvPr/>
          </p:nvSpPr>
          <p:spPr>
            <a:xfrm>
              <a:off x="1444774" y="435368"/>
              <a:ext cx="2059933" cy="1470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21"/>
                  </a:moveTo>
                  <a:lnTo>
                    <a:pt x="15741" y="7021"/>
                  </a:lnTo>
                  <a:lnTo>
                    <a:pt x="15741" y="21600"/>
                  </a:lnTo>
                  <a:lnTo>
                    <a:pt x="5770" y="21600"/>
                  </a:lnTo>
                  <a:lnTo>
                    <a:pt x="5770" y="7021"/>
                  </a:lnTo>
                  <a:lnTo>
                    <a:pt x="0" y="7021"/>
                  </a:lnTo>
                  <a:lnTo>
                    <a:pt x="10830" y="0"/>
                  </a:lnTo>
                  <a:lnTo>
                    <a:pt x="21600" y="702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4" name="Freeform 46"/>
            <p:cNvSpPr/>
            <p:nvPr/>
          </p:nvSpPr>
          <p:spPr>
            <a:xfrm>
              <a:off x="1360119" y="348880"/>
              <a:ext cx="2065577" cy="1556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631"/>
                  </a:moveTo>
                  <a:lnTo>
                    <a:pt x="15757" y="6631"/>
                  </a:lnTo>
                  <a:lnTo>
                    <a:pt x="15757" y="21600"/>
                  </a:lnTo>
                  <a:lnTo>
                    <a:pt x="5813" y="21600"/>
                  </a:lnTo>
                  <a:lnTo>
                    <a:pt x="5813" y="6631"/>
                  </a:lnTo>
                  <a:lnTo>
                    <a:pt x="0" y="6631"/>
                  </a:lnTo>
                  <a:lnTo>
                    <a:pt x="10800" y="0"/>
                  </a:lnTo>
                  <a:lnTo>
                    <a:pt x="21600" y="6631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5" name="Freeform 47"/>
            <p:cNvSpPr/>
            <p:nvPr/>
          </p:nvSpPr>
          <p:spPr>
            <a:xfrm>
              <a:off x="922736" y="322494"/>
              <a:ext cx="2282858" cy="158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60"/>
                  </a:moveTo>
                  <a:lnTo>
                    <a:pt x="15779" y="6560"/>
                  </a:lnTo>
                  <a:lnTo>
                    <a:pt x="15833" y="21560"/>
                  </a:lnTo>
                  <a:lnTo>
                    <a:pt x="5794" y="21600"/>
                  </a:lnTo>
                  <a:lnTo>
                    <a:pt x="5794" y="6560"/>
                  </a:lnTo>
                  <a:lnTo>
                    <a:pt x="0" y="6560"/>
                  </a:lnTo>
                  <a:lnTo>
                    <a:pt x="10813" y="0"/>
                  </a:lnTo>
                  <a:lnTo>
                    <a:pt x="21600" y="656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6" name="Freeform 48"/>
            <p:cNvSpPr/>
            <p:nvPr/>
          </p:nvSpPr>
          <p:spPr>
            <a:xfrm>
              <a:off x="840903" y="236007"/>
              <a:ext cx="2280036" cy="1669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220"/>
                  </a:moveTo>
                  <a:lnTo>
                    <a:pt x="15799" y="6220"/>
                  </a:lnTo>
                  <a:lnTo>
                    <a:pt x="15799" y="21600"/>
                  </a:lnTo>
                  <a:lnTo>
                    <a:pt x="5748" y="21600"/>
                  </a:lnTo>
                  <a:lnTo>
                    <a:pt x="5801" y="6220"/>
                  </a:lnTo>
                  <a:lnTo>
                    <a:pt x="0" y="6220"/>
                  </a:lnTo>
                  <a:lnTo>
                    <a:pt x="10773" y="0"/>
                  </a:lnTo>
                  <a:lnTo>
                    <a:pt x="21600" y="6220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7" name="Freeform 49"/>
            <p:cNvSpPr/>
            <p:nvPr/>
          </p:nvSpPr>
          <p:spPr>
            <a:xfrm>
              <a:off x="555899" y="180304"/>
              <a:ext cx="2240530" cy="1722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416"/>
                  </a:moveTo>
                  <a:lnTo>
                    <a:pt x="15778" y="6416"/>
                  </a:lnTo>
                  <a:lnTo>
                    <a:pt x="15778" y="21600"/>
                  </a:lnTo>
                  <a:lnTo>
                    <a:pt x="5822" y="21563"/>
                  </a:lnTo>
                  <a:lnTo>
                    <a:pt x="5822" y="6416"/>
                  </a:lnTo>
                  <a:lnTo>
                    <a:pt x="0" y="6416"/>
                  </a:lnTo>
                  <a:lnTo>
                    <a:pt x="10827" y="0"/>
                  </a:lnTo>
                  <a:lnTo>
                    <a:pt x="21600" y="6416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8" name="Freeform 50"/>
            <p:cNvSpPr/>
            <p:nvPr/>
          </p:nvSpPr>
          <p:spPr>
            <a:xfrm>
              <a:off x="468422" y="86487"/>
              <a:ext cx="2237709" cy="181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084"/>
                  </a:moveTo>
                  <a:lnTo>
                    <a:pt x="15798" y="6084"/>
                  </a:lnTo>
                  <a:lnTo>
                    <a:pt x="15825" y="21600"/>
                  </a:lnTo>
                  <a:lnTo>
                    <a:pt x="5802" y="21565"/>
                  </a:lnTo>
                  <a:lnTo>
                    <a:pt x="5802" y="6084"/>
                  </a:lnTo>
                  <a:lnTo>
                    <a:pt x="0" y="6084"/>
                  </a:lnTo>
                  <a:lnTo>
                    <a:pt x="10786" y="0"/>
                  </a:lnTo>
                  <a:lnTo>
                    <a:pt x="21600" y="6084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49" name="Freeform 51"/>
            <p:cNvSpPr/>
            <p:nvPr/>
          </p:nvSpPr>
          <p:spPr>
            <a:xfrm>
              <a:off x="93120" y="86487"/>
              <a:ext cx="2421126" cy="181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094"/>
                  </a:moveTo>
                  <a:lnTo>
                    <a:pt x="15785" y="6094"/>
                  </a:lnTo>
                  <a:lnTo>
                    <a:pt x="15785" y="21600"/>
                  </a:lnTo>
                  <a:lnTo>
                    <a:pt x="5790" y="21600"/>
                  </a:lnTo>
                  <a:lnTo>
                    <a:pt x="5790" y="6094"/>
                  </a:lnTo>
                  <a:lnTo>
                    <a:pt x="0" y="6094"/>
                  </a:lnTo>
                  <a:lnTo>
                    <a:pt x="10800" y="0"/>
                  </a:lnTo>
                  <a:lnTo>
                    <a:pt x="21600" y="6094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50" name="Freeform 52"/>
            <p:cNvSpPr/>
            <p:nvPr/>
          </p:nvSpPr>
          <p:spPr>
            <a:xfrm>
              <a:off x="0" y="0"/>
              <a:ext cx="2421126" cy="190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782"/>
                  </a:moveTo>
                  <a:lnTo>
                    <a:pt x="15785" y="5782"/>
                  </a:lnTo>
                  <a:lnTo>
                    <a:pt x="15785" y="21600"/>
                  </a:lnTo>
                  <a:lnTo>
                    <a:pt x="5790" y="21600"/>
                  </a:lnTo>
                  <a:lnTo>
                    <a:pt x="5790" y="5782"/>
                  </a:lnTo>
                  <a:lnTo>
                    <a:pt x="0" y="5782"/>
                  </a:lnTo>
                  <a:lnTo>
                    <a:pt x="10800" y="0"/>
                  </a:lnTo>
                  <a:lnTo>
                    <a:pt x="21600" y="578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173" name="Rectangle 2"/>
          <p:cNvSpPr txBox="1"/>
          <p:nvPr/>
        </p:nvSpPr>
        <p:spPr>
          <a:xfrm>
            <a:off x="4701123" y="1513922"/>
            <a:ext cx="2544501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>
            <a:lvl1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Internes Benchmarking</a:t>
            </a:r>
          </a:p>
        </p:txBody>
      </p:sp>
      <p:sp>
        <p:nvSpPr>
          <p:cNvPr id="1174" name="Rectangle 3"/>
          <p:cNvSpPr txBox="1"/>
          <p:nvPr/>
        </p:nvSpPr>
        <p:spPr>
          <a:xfrm>
            <a:off x="717763" y="2038455"/>
            <a:ext cx="10511221" cy="427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Vergleich mit den direkten Wettbewerbern (competitive Benchmarking)</a:t>
            </a:r>
          </a:p>
        </p:txBody>
      </p:sp>
      <p:sp>
        <p:nvSpPr>
          <p:cNvPr id="1175" name="Rectangle 5"/>
          <p:cNvSpPr txBox="1"/>
          <p:nvPr/>
        </p:nvSpPr>
        <p:spPr>
          <a:xfrm>
            <a:off x="2791946" y="2593150"/>
            <a:ext cx="6362854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>
            <a:lvl1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Vergleich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innerhalb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Branche (functional Benchmarking) </a:t>
            </a:r>
          </a:p>
        </p:txBody>
      </p:sp>
      <p:sp>
        <p:nvSpPr>
          <p:cNvPr id="1176" name="Rectangle 7"/>
          <p:cNvSpPr txBox="1"/>
          <p:nvPr/>
        </p:nvSpPr>
        <p:spPr>
          <a:xfrm>
            <a:off x="1961591" y="3147059"/>
            <a:ext cx="8023565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>
            <a:lvl1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Vergleich mit der bestmöglichen Realisierung (Best Practice Benchmarking) </a:t>
            </a:r>
          </a:p>
        </p:txBody>
      </p:sp>
      <p:sp>
        <p:nvSpPr>
          <p:cNvPr id="1177" name="Rectangle 9"/>
          <p:cNvSpPr txBox="1"/>
          <p:nvPr/>
        </p:nvSpPr>
        <p:spPr>
          <a:xfrm>
            <a:off x="2426461" y="3696104"/>
            <a:ext cx="7093824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>
            <a:lvl1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Vergleich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den Award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Gewinnern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(Award Model Benchmarking)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239150A-68C0-9D41-9320-0496CAD0E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296214" cy="804333"/>
          </a:xfrm>
        </p:spPr>
        <p:txBody>
          <a:bodyPr/>
          <a:lstStyle/>
          <a:p>
            <a:r>
              <a:rPr lang="de-DE" dirty="0"/>
              <a:t>Wirksames Werkzeug: Benchmarking</a:t>
            </a:r>
          </a:p>
          <a:p>
            <a:endParaRPr lang="de-DE" dirty="0"/>
          </a:p>
        </p:txBody>
      </p:sp>
      <p:grpSp>
        <p:nvGrpSpPr>
          <p:cNvPr id="51" name="Group 32">
            <a:extLst>
              <a:ext uri="{FF2B5EF4-FFF2-40B4-BE49-F238E27FC236}">
                <a16:creationId xmlns:a16="http://schemas.microsoft.com/office/drawing/2014/main" id="{D85268E4-89BD-E04F-BFC1-DE9AAC9FF86E}"/>
              </a:ext>
            </a:extLst>
          </p:cNvPr>
          <p:cNvGrpSpPr/>
          <p:nvPr/>
        </p:nvGrpSpPr>
        <p:grpSpPr>
          <a:xfrm flipH="1">
            <a:off x="6096000" y="4269391"/>
            <a:ext cx="5011562" cy="1905652"/>
            <a:chOff x="0" y="0"/>
            <a:chExt cx="5011560" cy="1905651"/>
          </a:xfrm>
        </p:grpSpPr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2854B351-8871-5A43-A5D2-2840DD0B6CA1}"/>
                </a:ext>
              </a:extLst>
            </p:cNvPr>
            <p:cNvSpPr/>
            <p:nvPr/>
          </p:nvSpPr>
          <p:spPr>
            <a:xfrm>
              <a:off x="3547033" y="1024654"/>
              <a:ext cx="1464528" cy="880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841"/>
                  </a:moveTo>
                  <a:lnTo>
                    <a:pt x="15857" y="8841"/>
                  </a:lnTo>
                  <a:lnTo>
                    <a:pt x="15857" y="21600"/>
                  </a:lnTo>
                  <a:lnTo>
                    <a:pt x="5785" y="21600"/>
                  </a:lnTo>
                  <a:lnTo>
                    <a:pt x="5785" y="8841"/>
                  </a:lnTo>
                  <a:lnTo>
                    <a:pt x="0" y="8841"/>
                  </a:lnTo>
                  <a:lnTo>
                    <a:pt x="10821" y="0"/>
                  </a:lnTo>
                  <a:lnTo>
                    <a:pt x="21600" y="884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B59ACDAD-BB8F-404B-8167-E808D15A1C42}"/>
                </a:ext>
              </a:extLst>
            </p:cNvPr>
            <p:cNvSpPr/>
            <p:nvPr/>
          </p:nvSpPr>
          <p:spPr>
            <a:xfrm>
              <a:off x="3487775" y="958689"/>
              <a:ext cx="1467350" cy="94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1"/>
                  </a:moveTo>
                  <a:lnTo>
                    <a:pt x="15868" y="8251"/>
                  </a:lnTo>
                  <a:lnTo>
                    <a:pt x="15868" y="21600"/>
                  </a:lnTo>
                  <a:lnTo>
                    <a:pt x="5774" y="21600"/>
                  </a:lnTo>
                  <a:lnTo>
                    <a:pt x="5774" y="8251"/>
                  </a:lnTo>
                  <a:lnTo>
                    <a:pt x="0" y="8251"/>
                  </a:lnTo>
                  <a:lnTo>
                    <a:pt x="10800" y="0"/>
                  </a:lnTo>
                  <a:lnTo>
                    <a:pt x="21600" y="8251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4" name="Freeform 35">
              <a:extLst>
                <a:ext uri="{FF2B5EF4-FFF2-40B4-BE49-F238E27FC236}">
                  <a16:creationId xmlns:a16="http://schemas.microsoft.com/office/drawing/2014/main" id="{7F467C80-8D8A-BB48-833B-954428F3DAC0}"/>
                </a:ext>
              </a:extLst>
            </p:cNvPr>
            <p:cNvSpPr/>
            <p:nvPr/>
          </p:nvSpPr>
          <p:spPr>
            <a:xfrm>
              <a:off x="3242276" y="958689"/>
              <a:ext cx="1585867" cy="946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25"/>
                  </a:moveTo>
                  <a:lnTo>
                    <a:pt x="15796" y="8225"/>
                  </a:lnTo>
                  <a:lnTo>
                    <a:pt x="15873" y="21600"/>
                  </a:lnTo>
                  <a:lnTo>
                    <a:pt x="5765" y="21600"/>
                  </a:lnTo>
                  <a:lnTo>
                    <a:pt x="5765" y="8225"/>
                  </a:lnTo>
                  <a:lnTo>
                    <a:pt x="0" y="8225"/>
                  </a:lnTo>
                  <a:lnTo>
                    <a:pt x="10800" y="0"/>
                  </a:lnTo>
                  <a:lnTo>
                    <a:pt x="21600" y="8225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C57C5C67-8468-7A49-8C3D-AF16B96DED10}"/>
                </a:ext>
              </a:extLst>
            </p:cNvPr>
            <p:cNvSpPr/>
            <p:nvPr/>
          </p:nvSpPr>
          <p:spPr>
            <a:xfrm>
              <a:off x="3183018" y="892724"/>
              <a:ext cx="1585867" cy="100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712"/>
                  </a:moveTo>
                  <a:lnTo>
                    <a:pt x="15796" y="7712"/>
                  </a:lnTo>
                  <a:lnTo>
                    <a:pt x="15796" y="21600"/>
                  </a:lnTo>
                  <a:lnTo>
                    <a:pt x="5765" y="21600"/>
                  </a:lnTo>
                  <a:lnTo>
                    <a:pt x="5765" y="7712"/>
                  </a:lnTo>
                  <a:lnTo>
                    <a:pt x="0" y="7712"/>
                  </a:lnTo>
                  <a:lnTo>
                    <a:pt x="10800" y="0"/>
                  </a:lnTo>
                  <a:lnTo>
                    <a:pt x="21600" y="771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697EA237-024B-6E44-AB7E-2F9D7C04E151}"/>
                </a:ext>
              </a:extLst>
            </p:cNvPr>
            <p:cNvSpPr/>
            <p:nvPr/>
          </p:nvSpPr>
          <p:spPr>
            <a:xfrm>
              <a:off x="2844399" y="842884"/>
              <a:ext cx="1789038" cy="1059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16"/>
                  </a:moveTo>
                  <a:lnTo>
                    <a:pt x="15740" y="8216"/>
                  </a:lnTo>
                  <a:lnTo>
                    <a:pt x="15808" y="21540"/>
                  </a:lnTo>
                  <a:lnTo>
                    <a:pt x="5758" y="21600"/>
                  </a:lnTo>
                  <a:lnTo>
                    <a:pt x="5758" y="8216"/>
                  </a:lnTo>
                  <a:lnTo>
                    <a:pt x="0" y="8216"/>
                  </a:lnTo>
                  <a:lnTo>
                    <a:pt x="10800" y="0"/>
                  </a:lnTo>
                  <a:lnTo>
                    <a:pt x="21600" y="8216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731CC401-0A82-524F-8039-176E3EEFC783}"/>
                </a:ext>
              </a:extLst>
            </p:cNvPr>
            <p:cNvSpPr/>
            <p:nvPr/>
          </p:nvSpPr>
          <p:spPr>
            <a:xfrm>
              <a:off x="2768210" y="766658"/>
              <a:ext cx="1791859" cy="1138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700"/>
                  </a:moveTo>
                  <a:lnTo>
                    <a:pt x="15817" y="7700"/>
                  </a:lnTo>
                  <a:lnTo>
                    <a:pt x="15885" y="21600"/>
                  </a:lnTo>
                  <a:lnTo>
                    <a:pt x="5817" y="21600"/>
                  </a:lnTo>
                  <a:lnTo>
                    <a:pt x="5817" y="7700"/>
                  </a:lnTo>
                  <a:lnTo>
                    <a:pt x="0" y="7700"/>
                  </a:lnTo>
                  <a:lnTo>
                    <a:pt x="10817" y="0"/>
                  </a:lnTo>
                  <a:lnTo>
                    <a:pt x="21600" y="7700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Freeform 39">
              <a:extLst>
                <a:ext uri="{FF2B5EF4-FFF2-40B4-BE49-F238E27FC236}">
                  <a16:creationId xmlns:a16="http://schemas.microsoft.com/office/drawing/2014/main" id="{9214F119-D60C-DA4B-A0DB-3376E35BDA62}"/>
                </a:ext>
              </a:extLst>
            </p:cNvPr>
            <p:cNvSpPr/>
            <p:nvPr/>
          </p:nvSpPr>
          <p:spPr>
            <a:xfrm>
              <a:off x="2471918" y="735874"/>
              <a:ext cx="1935773" cy="1169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687"/>
                  </a:moveTo>
                  <a:lnTo>
                    <a:pt x="15775" y="7687"/>
                  </a:lnTo>
                  <a:lnTo>
                    <a:pt x="15775" y="21600"/>
                  </a:lnTo>
                  <a:lnTo>
                    <a:pt x="5762" y="21600"/>
                  </a:lnTo>
                  <a:lnTo>
                    <a:pt x="5762" y="7687"/>
                  </a:lnTo>
                  <a:lnTo>
                    <a:pt x="0" y="7687"/>
                  </a:lnTo>
                  <a:lnTo>
                    <a:pt x="10800" y="0"/>
                  </a:lnTo>
                  <a:lnTo>
                    <a:pt x="21600" y="768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E0A5CEC0-914F-FB4F-A19E-4A36466935E5}"/>
                </a:ext>
              </a:extLst>
            </p:cNvPr>
            <p:cNvSpPr/>
            <p:nvPr/>
          </p:nvSpPr>
          <p:spPr>
            <a:xfrm>
              <a:off x="2398551" y="662580"/>
              <a:ext cx="1935773" cy="1243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183"/>
                  </a:moveTo>
                  <a:lnTo>
                    <a:pt x="15775" y="7183"/>
                  </a:lnTo>
                  <a:lnTo>
                    <a:pt x="15775" y="21600"/>
                  </a:lnTo>
                  <a:lnTo>
                    <a:pt x="5762" y="21600"/>
                  </a:lnTo>
                  <a:lnTo>
                    <a:pt x="5762" y="7183"/>
                  </a:lnTo>
                  <a:lnTo>
                    <a:pt x="0" y="7183"/>
                  </a:lnTo>
                  <a:lnTo>
                    <a:pt x="10737" y="0"/>
                  </a:lnTo>
                  <a:lnTo>
                    <a:pt x="21600" y="7183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Freeform 41">
              <a:extLst>
                <a:ext uri="{FF2B5EF4-FFF2-40B4-BE49-F238E27FC236}">
                  <a16:creationId xmlns:a16="http://schemas.microsoft.com/office/drawing/2014/main" id="{5162D096-DAF0-944E-9DBD-0F42E250DD1A}"/>
                </a:ext>
              </a:extLst>
            </p:cNvPr>
            <p:cNvSpPr/>
            <p:nvPr/>
          </p:nvSpPr>
          <p:spPr>
            <a:xfrm>
              <a:off x="2164339" y="630330"/>
              <a:ext cx="1949882" cy="1275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98"/>
                  </a:moveTo>
                  <a:lnTo>
                    <a:pt x="15755" y="7498"/>
                  </a:lnTo>
                  <a:lnTo>
                    <a:pt x="15817" y="21550"/>
                  </a:lnTo>
                  <a:lnTo>
                    <a:pt x="5783" y="21600"/>
                  </a:lnTo>
                  <a:lnTo>
                    <a:pt x="5783" y="7498"/>
                  </a:lnTo>
                  <a:lnTo>
                    <a:pt x="0" y="7498"/>
                  </a:lnTo>
                  <a:lnTo>
                    <a:pt x="10784" y="0"/>
                  </a:lnTo>
                  <a:lnTo>
                    <a:pt x="21600" y="749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" name="Freeform 42">
              <a:extLst>
                <a:ext uri="{FF2B5EF4-FFF2-40B4-BE49-F238E27FC236}">
                  <a16:creationId xmlns:a16="http://schemas.microsoft.com/office/drawing/2014/main" id="{FAF4F0FB-7A68-5D42-BBCF-F00F5E7E13E7}"/>
                </a:ext>
              </a:extLst>
            </p:cNvPr>
            <p:cNvSpPr/>
            <p:nvPr/>
          </p:nvSpPr>
          <p:spPr>
            <a:xfrm>
              <a:off x="2085328" y="549707"/>
              <a:ext cx="1949882" cy="1355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52"/>
                  </a:moveTo>
                  <a:lnTo>
                    <a:pt x="15755" y="7052"/>
                  </a:lnTo>
                  <a:lnTo>
                    <a:pt x="15755" y="21600"/>
                  </a:lnTo>
                  <a:lnTo>
                    <a:pt x="5783" y="21600"/>
                  </a:lnTo>
                  <a:lnTo>
                    <a:pt x="5783" y="7052"/>
                  </a:lnTo>
                  <a:lnTo>
                    <a:pt x="0" y="7052"/>
                  </a:lnTo>
                  <a:lnTo>
                    <a:pt x="10784" y="0"/>
                  </a:lnTo>
                  <a:lnTo>
                    <a:pt x="21600" y="7052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Freeform 43">
              <a:extLst>
                <a:ext uri="{FF2B5EF4-FFF2-40B4-BE49-F238E27FC236}">
                  <a16:creationId xmlns:a16="http://schemas.microsoft.com/office/drawing/2014/main" id="{359E57AE-1E8E-D64B-9B00-E52126B2528A}"/>
                </a:ext>
              </a:extLst>
            </p:cNvPr>
            <p:cNvSpPr/>
            <p:nvPr/>
          </p:nvSpPr>
          <p:spPr>
            <a:xfrm>
              <a:off x="1757996" y="549707"/>
              <a:ext cx="2107905" cy="1355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52"/>
                  </a:moveTo>
                  <a:lnTo>
                    <a:pt x="15788" y="7052"/>
                  </a:lnTo>
                  <a:lnTo>
                    <a:pt x="15672" y="21553"/>
                  </a:lnTo>
                  <a:lnTo>
                    <a:pt x="5783" y="21600"/>
                  </a:lnTo>
                  <a:lnTo>
                    <a:pt x="5783" y="7052"/>
                  </a:lnTo>
                  <a:lnTo>
                    <a:pt x="0" y="7052"/>
                  </a:lnTo>
                  <a:lnTo>
                    <a:pt x="10786" y="0"/>
                  </a:lnTo>
                  <a:lnTo>
                    <a:pt x="21600" y="7052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7BF355F8-5377-734F-9705-27FAE77A0F50}"/>
                </a:ext>
              </a:extLst>
            </p:cNvPr>
            <p:cNvSpPr/>
            <p:nvPr/>
          </p:nvSpPr>
          <p:spPr>
            <a:xfrm>
              <a:off x="1676163" y="467617"/>
              <a:ext cx="2107905" cy="143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672"/>
                  </a:moveTo>
                  <a:lnTo>
                    <a:pt x="15788" y="6672"/>
                  </a:lnTo>
                  <a:lnTo>
                    <a:pt x="15788" y="21600"/>
                  </a:lnTo>
                  <a:lnTo>
                    <a:pt x="5783" y="21600"/>
                  </a:lnTo>
                  <a:lnTo>
                    <a:pt x="5783" y="6672"/>
                  </a:lnTo>
                  <a:lnTo>
                    <a:pt x="0" y="6672"/>
                  </a:lnTo>
                  <a:lnTo>
                    <a:pt x="10786" y="0"/>
                  </a:lnTo>
                  <a:lnTo>
                    <a:pt x="21600" y="667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AA3C122C-5964-584F-99D1-3C35A672A405}"/>
                </a:ext>
              </a:extLst>
            </p:cNvPr>
            <p:cNvSpPr/>
            <p:nvPr/>
          </p:nvSpPr>
          <p:spPr>
            <a:xfrm>
              <a:off x="1444774" y="435368"/>
              <a:ext cx="2059933" cy="1470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21"/>
                  </a:moveTo>
                  <a:lnTo>
                    <a:pt x="15741" y="7021"/>
                  </a:lnTo>
                  <a:lnTo>
                    <a:pt x="15741" y="21600"/>
                  </a:lnTo>
                  <a:lnTo>
                    <a:pt x="5770" y="21600"/>
                  </a:lnTo>
                  <a:lnTo>
                    <a:pt x="5770" y="7021"/>
                  </a:lnTo>
                  <a:lnTo>
                    <a:pt x="0" y="7021"/>
                  </a:lnTo>
                  <a:lnTo>
                    <a:pt x="10830" y="0"/>
                  </a:lnTo>
                  <a:lnTo>
                    <a:pt x="21600" y="702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5" name="Freeform 46">
              <a:extLst>
                <a:ext uri="{FF2B5EF4-FFF2-40B4-BE49-F238E27FC236}">
                  <a16:creationId xmlns:a16="http://schemas.microsoft.com/office/drawing/2014/main" id="{912D7D20-25E6-A147-B227-1516433FE25C}"/>
                </a:ext>
              </a:extLst>
            </p:cNvPr>
            <p:cNvSpPr/>
            <p:nvPr/>
          </p:nvSpPr>
          <p:spPr>
            <a:xfrm>
              <a:off x="1360119" y="348880"/>
              <a:ext cx="2065577" cy="1556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631"/>
                  </a:moveTo>
                  <a:lnTo>
                    <a:pt x="15757" y="6631"/>
                  </a:lnTo>
                  <a:lnTo>
                    <a:pt x="15757" y="21600"/>
                  </a:lnTo>
                  <a:lnTo>
                    <a:pt x="5813" y="21600"/>
                  </a:lnTo>
                  <a:lnTo>
                    <a:pt x="5813" y="6631"/>
                  </a:lnTo>
                  <a:lnTo>
                    <a:pt x="0" y="6631"/>
                  </a:lnTo>
                  <a:lnTo>
                    <a:pt x="10800" y="0"/>
                  </a:lnTo>
                  <a:lnTo>
                    <a:pt x="21600" y="6631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6" name="Freeform 47">
              <a:extLst>
                <a:ext uri="{FF2B5EF4-FFF2-40B4-BE49-F238E27FC236}">
                  <a16:creationId xmlns:a16="http://schemas.microsoft.com/office/drawing/2014/main" id="{FFEC6C38-6D45-B04F-B6CA-916C9007C3D8}"/>
                </a:ext>
              </a:extLst>
            </p:cNvPr>
            <p:cNvSpPr/>
            <p:nvPr/>
          </p:nvSpPr>
          <p:spPr>
            <a:xfrm>
              <a:off x="922736" y="322494"/>
              <a:ext cx="2282858" cy="158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60"/>
                  </a:moveTo>
                  <a:lnTo>
                    <a:pt x="15779" y="6560"/>
                  </a:lnTo>
                  <a:lnTo>
                    <a:pt x="15833" y="21560"/>
                  </a:lnTo>
                  <a:lnTo>
                    <a:pt x="5794" y="21600"/>
                  </a:lnTo>
                  <a:lnTo>
                    <a:pt x="5794" y="6560"/>
                  </a:lnTo>
                  <a:lnTo>
                    <a:pt x="0" y="6560"/>
                  </a:lnTo>
                  <a:lnTo>
                    <a:pt x="10813" y="0"/>
                  </a:lnTo>
                  <a:lnTo>
                    <a:pt x="21600" y="656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7" name="Freeform 48">
              <a:extLst>
                <a:ext uri="{FF2B5EF4-FFF2-40B4-BE49-F238E27FC236}">
                  <a16:creationId xmlns:a16="http://schemas.microsoft.com/office/drawing/2014/main" id="{453E6B5A-9DC0-8940-9148-44A7835D7644}"/>
                </a:ext>
              </a:extLst>
            </p:cNvPr>
            <p:cNvSpPr/>
            <p:nvPr/>
          </p:nvSpPr>
          <p:spPr>
            <a:xfrm>
              <a:off x="840903" y="236007"/>
              <a:ext cx="2280036" cy="1669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220"/>
                  </a:moveTo>
                  <a:lnTo>
                    <a:pt x="15799" y="6220"/>
                  </a:lnTo>
                  <a:lnTo>
                    <a:pt x="15799" y="21600"/>
                  </a:lnTo>
                  <a:lnTo>
                    <a:pt x="5748" y="21600"/>
                  </a:lnTo>
                  <a:lnTo>
                    <a:pt x="5801" y="6220"/>
                  </a:lnTo>
                  <a:lnTo>
                    <a:pt x="0" y="6220"/>
                  </a:lnTo>
                  <a:lnTo>
                    <a:pt x="10773" y="0"/>
                  </a:lnTo>
                  <a:lnTo>
                    <a:pt x="21600" y="6220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8" name="Freeform 49">
              <a:extLst>
                <a:ext uri="{FF2B5EF4-FFF2-40B4-BE49-F238E27FC236}">
                  <a16:creationId xmlns:a16="http://schemas.microsoft.com/office/drawing/2014/main" id="{C1ACF81A-4526-0946-B153-5F9E3340A341}"/>
                </a:ext>
              </a:extLst>
            </p:cNvPr>
            <p:cNvSpPr/>
            <p:nvPr/>
          </p:nvSpPr>
          <p:spPr>
            <a:xfrm>
              <a:off x="555899" y="180304"/>
              <a:ext cx="2240530" cy="1722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416"/>
                  </a:moveTo>
                  <a:lnTo>
                    <a:pt x="15778" y="6416"/>
                  </a:lnTo>
                  <a:lnTo>
                    <a:pt x="15778" y="21600"/>
                  </a:lnTo>
                  <a:lnTo>
                    <a:pt x="5822" y="21563"/>
                  </a:lnTo>
                  <a:lnTo>
                    <a:pt x="5822" y="6416"/>
                  </a:lnTo>
                  <a:lnTo>
                    <a:pt x="0" y="6416"/>
                  </a:lnTo>
                  <a:lnTo>
                    <a:pt x="10827" y="0"/>
                  </a:lnTo>
                  <a:lnTo>
                    <a:pt x="21600" y="6416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7DB59532-F524-D441-8B84-49D87D3B6E71}"/>
                </a:ext>
              </a:extLst>
            </p:cNvPr>
            <p:cNvSpPr/>
            <p:nvPr/>
          </p:nvSpPr>
          <p:spPr>
            <a:xfrm>
              <a:off x="468422" y="86487"/>
              <a:ext cx="2237709" cy="181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084"/>
                  </a:moveTo>
                  <a:lnTo>
                    <a:pt x="15798" y="6084"/>
                  </a:lnTo>
                  <a:lnTo>
                    <a:pt x="15825" y="21600"/>
                  </a:lnTo>
                  <a:lnTo>
                    <a:pt x="5802" y="21565"/>
                  </a:lnTo>
                  <a:lnTo>
                    <a:pt x="5802" y="6084"/>
                  </a:lnTo>
                  <a:lnTo>
                    <a:pt x="0" y="6084"/>
                  </a:lnTo>
                  <a:lnTo>
                    <a:pt x="10786" y="0"/>
                  </a:lnTo>
                  <a:lnTo>
                    <a:pt x="21600" y="6084"/>
                  </a:ln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AD8AFFB1-7004-E34B-91A3-8147F24E17D1}"/>
                </a:ext>
              </a:extLst>
            </p:cNvPr>
            <p:cNvSpPr/>
            <p:nvPr/>
          </p:nvSpPr>
          <p:spPr>
            <a:xfrm>
              <a:off x="93120" y="86487"/>
              <a:ext cx="2421126" cy="181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094"/>
                  </a:moveTo>
                  <a:lnTo>
                    <a:pt x="15785" y="6094"/>
                  </a:lnTo>
                  <a:lnTo>
                    <a:pt x="15785" y="21600"/>
                  </a:lnTo>
                  <a:lnTo>
                    <a:pt x="5790" y="21600"/>
                  </a:lnTo>
                  <a:lnTo>
                    <a:pt x="5790" y="6094"/>
                  </a:lnTo>
                  <a:lnTo>
                    <a:pt x="0" y="6094"/>
                  </a:lnTo>
                  <a:lnTo>
                    <a:pt x="10800" y="0"/>
                  </a:lnTo>
                  <a:lnTo>
                    <a:pt x="21600" y="6094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851203AB-38F0-4E4C-B641-44C8ED96C1FF}"/>
                </a:ext>
              </a:extLst>
            </p:cNvPr>
            <p:cNvSpPr/>
            <p:nvPr/>
          </p:nvSpPr>
          <p:spPr>
            <a:xfrm>
              <a:off x="0" y="0"/>
              <a:ext cx="2421126" cy="190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782"/>
                  </a:moveTo>
                  <a:lnTo>
                    <a:pt x="15785" y="5782"/>
                  </a:lnTo>
                  <a:lnTo>
                    <a:pt x="15785" y="21600"/>
                  </a:lnTo>
                  <a:lnTo>
                    <a:pt x="5790" y="21600"/>
                  </a:lnTo>
                  <a:lnTo>
                    <a:pt x="5790" y="5782"/>
                  </a:lnTo>
                  <a:lnTo>
                    <a:pt x="0" y="5782"/>
                  </a:lnTo>
                  <a:lnTo>
                    <a:pt x="10800" y="0"/>
                  </a:lnTo>
                  <a:lnTo>
                    <a:pt x="21600" y="5782"/>
                  </a:lnTo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6" descr="Bild 6">
            <a:extLst>
              <a:ext uri="{FF2B5EF4-FFF2-40B4-BE49-F238E27FC236}">
                <a16:creationId xmlns:a16="http://schemas.microsoft.com/office/drawing/2014/main" id="{85D48892-2B75-4F44-8C74-A1EDC43B92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0216" b="10216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80" name="Titel 1"/>
          <p:cNvSpPr txBox="1"/>
          <p:nvPr/>
        </p:nvSpPr>
        <p:spPr>
          <a:xfrm>
            <a:off x="483326" y="3393000"/>
            <a:ext cx="5204328" cy="1908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5800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solidFill>
                  <a:schemeClr val="tx1"/>
                </a:solidFill>
              </a:rPr>
              <a:t>Werkzeug</a:t>
            </a:r>
            <a:r>
              <a:rPr dirty="0">
                <a:solidFill>
                  <a:schemeClr val="tx1"/>
                </a:solidFill>
              </a:rPr>
              <a:t>: </a:t>
            </a:r>
            <a:r>
              <a:rPr b="1" dirty="0" err="1">
                <a:solidFill>
                  <a:schemeClr val="tx1"/>
                </a:solidFill>
              </a:rPr>
              <a:t>Monatsbericht</a:t>
            </a:r>
            <a:endParaRPr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Rectangle 3"/>
          <p:cNvSpPr txBox="1"/>
          <p:nvPr/>
        </p:nvSpPr>
        <p:spPr>
          <a:xfrm>
            <a:off x="672010" y="2054751"/>
            <a:ext cx="11379201" cy="512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/>
          <a:p>
            <a:pPr marL="594359" indent="-594359" defTabSz="1219200">
              <a:spcBef>
                <a:spcPts val="8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Mein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Monatsziel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genannten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Monat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erreicht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erreicht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Einzelnen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erledigt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.....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594359" indent="-594359" defTabSz="1219200">
              <a:spcBef>
                <a:spcPts val="8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Folgende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aufgetreten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.....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594359" indent="-594359" defTabSz="1219200">
              <a:spcBef>
                <a:spcPts val="8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folgt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gelöst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.....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594359" indent="-594359" defTabSz="1219200">
              <a:spcBef>
                <a:spcPts val="8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folgenden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Gründen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Monatsziele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über-/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unterschritten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.....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594359" indent="-594359" defTabSz="1219200">
              <a:spcBef>
                <a:spcPts val="8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Jahreszielplan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ea typeface="ＭＳ ゴシック"/>
                <a:cs typeface="Calibri" panose="020F0502020204030204" pitchFamily="34" charset="0"/>
                <a:sym typeface="ＭＳ ゴシック"/>
              </a:rPr>
              <a:t>☐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folgenden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Vorsprung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ea typeface="ＭＳ ゴシック"/>
                <a:cs typeface="Calibri" panose="020F0502020204030204" pitchFamily="34" charset="0"/>
                <a:sym typeface="ＭＳ ゴシック"/>
              </a:rPr>
              <a:t>☐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Verzug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ea typeface="ＭＳ ゴシック"/>
                <a:cs typeface="Calibri" panose="020F0502020204030204" pitchFamily="34" charset="0"/>
                <a:sym typeface="ＭＳ ゴシック"/>
              </a:rPr>
              <a:t>☐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dem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Laufenden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594359" indent="-594359" defTabSz="1219200">
              <a:spcBef>
                <a:spcPts val="700"/>
              </a:spcBef>
              <a:buClr>
                <a:srgbClr val="C00000"/>
              </a:buClr>
              <a:buSzPct val="120000"/>
              <a:buAutoNum type="arabicPeriod"/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spcBef>
                <a:spcPts val="800"/>
              </a:spcBef>
              <a:buClr>
                <a:srgbClr val="C00000"/>
              </a:buClr>
              <a:tabLst>
                <a:tab pos="381000" algn="l"/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6E67241-31BF-5D4A-AF49-65319EBC46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Werkzeug: Monatsbericht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Rectangle 3"/>
          <p:cNvSpPr txBox="1"/>
          <p:nvPr/>
        </p:nvSpPr>
        <p:spPr>
          <a:xfrm>
            <a:off x="598715" y="1537682"/>
            <a:ext cx="10994570" cy="494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1384" tIns="61384" rIns="61384" bIns="61384">
            <a:spAutoFit/>
          </a:bodyPr>
          <a:lstStyle/>
          <a:p>
            <a:pPr marL="401638" indent="-401638" defTabSz="1219200">
              <a:spcBef>
                <a:spcPts val="800"/>
              </a:spcBef>
              <a:buClr>
                <a:srgbClr val="C00000"/>
              </a:buClr>
              <a:buSzPct val="120000"/>
              <a:buFont typeface="+mj-lt"/>
              <a:buAutoNum type="arabicPeriod" startAt="6"/>
              <a:tabLst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de-DE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1638" indent="-401638" defTabSz="1219200">
              <a:spcBef>
                <a:spcPts val="800"/>
              </a:spcBef>
              <a:buClr>
                <a:srgbClr val="C00000"/>
              </a:buClr>
              <a:buSzPct val="120000"/>
              <a:buFont typeface="+mj-lt"/>
              <a:buAutoNum type="arabicPeriod" startAt="6"/>
              <a:tabLst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nächsten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Monat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de-DE"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Verbindliche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Termine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1638" indent="-401638" defTabSz="1219200">
              <a:spcBef>
                <a:spcPts val="1200"/>
              </a:spcBef>
              <a:buClr>
                <a:srgbClr val="C00000"/>
              </a:buClr>
              <a:buFont typeface="+mj-lt"/>
              <a:buAutoNum type="arabicPeriod" startAt="6"/>
              <a:tabLst>
                <a:tab pos="4546600" algn="l"/>
              </a:tabLst>
              <a:defRPr sz="2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Umsatzziele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Kostenziele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je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nach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lauten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 </a:t>
            </a:r>
            <a:br>
              <a:rPr lang="de-DE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 pro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Stunde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Tag/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Woche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Monat:</a:t>
            </a:r>
          </a:p>
          <a:p>
            <a:pPr marL="401638" indent="-401638" defTabSz="1219200">
              <a:spcBef>
                <a:spcPts val="1200"/>
              </a:spcBef>
              <a:buClr>
                <a:srgbClr val="C00000"/>
              </a:buClr>
              <a:buSzPct val="100000"/>
              <a:buFont typeface="+mj-lt"/>
              <a:buAutoNum type="arabicPeriod" startAt="6"/>
              <a:tabLst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Folgende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leiten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01638" indent="-401638" defTabSz="1219200">
              <a:spcBef>
                <a:spcPts val="1200"/>
              </a:spcBef>
              <a:buClr>
                <a:srgbClr val="C00000"/>
              </a:buClr>
              <a:buFont typeface="+mj-lt"/>
              <a:buAutoNum type="arabicPeriod" startAt="6"/>
              <a:tabLst>
                <a:tab pos="4546600" algn="l"/>
              </a:tabLst>
              <a:defRPr sz="2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Idee des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Monats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kreativer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Beitrag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Firmenerfolg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de-DE" sz="2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Ausgaben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tragen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Unternehmensziel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bei</a:t>
            </a:r>
            <a:r>
              <a:rPr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de-DE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1638" indent="-401638" defTabSz="1219200">
              <a:spcBef>
                <a:spcPts val="1200"/>
              </a:spcBef>
              <a:buClr>
                <a:srgbClr val="C00000"/>
              </a:buClr>
              <a:buFont typeface="+mj-lt"/>
              <a:buAutoNum type="arabicPeriod" startAt="6"/>
              <a:tabLst>
                <a:tab pos="4546600" algn="l"/>
              </a:tabLst>
              <a:defRPr sz="2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Welches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Thema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Presse/Funk/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Fernsehen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würde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unserem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Unternehmensziel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dienen</a:t>
            </a:r>
            <a:r>
              <a:rPr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sz="2600" dirty="0">
              <a:solidFill>
                <a:schemeClr val="tx1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01638" indent="-401638" defTabSz="1219200">
              <a:spcBef>
                <a:spcPts val="800"/>
              </a:spcBef>
              <a:buClr>
                <a:srgbClr val="C00000"/>
              </a:buClr>
              <a:tabLst>
                <a:tab pos="4546600" algn="l"/>
              </a:tabLst>
              <a:defRPr sz="26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600" dirty="0"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74979FB-FDD3-3041-AEB4-B99CE76EC6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Werkzeug: Monatsbericht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" grpId="1" build="p" bldLvl="5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0" name="Bild 5" descr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408" y="1204880"/>
            <a:ext cx="5861958" cy="4103372"/>
          </a:xfrm>
          <a:prstGeom prst="rect">
            <a:avLst/>
          </a:prstGeom>
          <a:ln w="12700">
            <a:miter lim="400000"/>
          </a:ln>
        </p:spPr>
      </p:pic>
      <p:sp>
        <p:nvSpPr>
          <p:cNvPr id="1191" name="Text Box 2"/>
          <p:cNvSpPr txBox="1"/>
          <p:nvPr/>
        </p:nvSpPr>
        <p:spPr>
          <a:xfrm>
            <a:off x="1" y="5539465"/>
            <a:ext cx="12192000" cy="401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>
            <a:lvl1pPr algn="ctr" defTabSz="1016000"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Finanzzahlen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gleicht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Verfolgen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Fußballspiels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via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Anzeigetafel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2" name="Text Box 3"/>
          <p:cNvSpPr txBox="1"/>
          <p:nvPr/>
        </p:nvSpPr>
        <p:spPr>
          <a:xfrm>
            <a:off x="0" y="6016054"/>
            <a:ext cx="12192000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algn="ctr" defTabSz="1016000">
              <a:defRPr sz="1200" u="sng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Quelle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: Jürgen Weber, Markus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Hamprecht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, Hans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Goeldel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: '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Integrierte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nur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u="none" dirty="0" err="1">
                <a:latin typeface="Calibri" panose="020F0502020204030204" pitchFamily="34" charset="0"/>
                <a:cs typeface="Calibri" panose="020F0502020204030204" pitchFamily="34" charset="0"/>
              </a:rPr>
              <a:t>Mythos?‘Harvard</a:t>
            </a:r>
            <a:r>
              <a:rPr u="none" dirty="0">
                <a:latin typeface="Calibri" panose="020F0502020204030204" pitchFamily="34" charset="0"/>
                <a:cs typeface="Calibri" panose="020F0502020204030204" pitchFamily="34" charset="0"/>
              </a:rPr>
              <a:t> Business Manager 3/97, S.12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03EA298-FE66-174D-B556-DE2FB035EB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Bedeutung von Zahlen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1" grpId="1" animBg="1" advAuto="0"/>
      <p:bldP spid="1192" grpId="2" animBg="1" advAuto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Text Box 3"/>
          <p:cNvSpPr txBox="1"/>
          <p:nvPr/>
        </p:nvSpPr>
        <p:spPr>
          <a:xfrm>
            <a:off x="958026" y="1782841"/>
            <a:ext cx="10223501" cy="426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 anchor="ctr">
            <a:spAutoFit/>
          </a:bodyPr>
          <a:lstStyle/>
          <a:p>
            <a: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finanziellen</a:t>
            </a: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Erfolg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Vision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demonstrieren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196" name="Text Box 8"/>
          <p:cNvSpPr txBox="1"/>
          <p:nvPr/>
        </p:nvSpPr>
        <p:spPr>
          <a:xfrm>
            <a:off x="984246" y="2805608"/>
            <a:ext cx="10772325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 anchor="ctr">
            <a:spAutoFit/>
          </a:bodyPr>
          <a:lstStyle/>
          <a:p>
            <a: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realisieren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gegenüber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Vision? (Wie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kundenorientiert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</p:txBody>
      </p:sp>
      <p:sp>
        <p:nvSpPr>
          <p:cNvPr id="1197" name="Text Box 9"/>
          <p:cNvSpPr txBox="1"/>
          <p:nvPr/>
        </p:nvSpPr>
        <p:spPr>
          <a:xfrm>
            <a:off x="958025" y="3728637"/>
            <a:ext cx="10223501" cy="426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 anchor="ctr">
            <a:spAutoFit/>
          </a:bodyPr>
          <a:lstStyle/>
          <a:p>
            <a: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laufen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b="1" dirty="0">
                <a:solidFill>
                  <a:srgbClr val="FF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Geschäftsprozesse</a:t>
            </a: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198" name="Text Box 10"/>
          <p:cNvSpPr txBox="1"/>
          <p:nvPr/>
        </p:nvSpPr>
        <p:spPr>
          <a:xfrm>
            <a:off x="984246" y="4822608"/>
            <a:ext cx="11033583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 anchor="ctr">
            <a:spAutoFit/>
          </a:bodyPr>
          <a:lstStyle/>
          <a:p>
            <a:pPr defTabSz="1219200"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befähigen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die Vision und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daraus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abgeleiteten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umzusetzen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6C262E7-4DF4-AB46-A4A2-F9A5B7FABB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Die 4 Kernfragen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5" grpId="1" animBg="1" advAuto="0"/>
      <p:bldP spid="1196" grpId="2" animBg="1" advAuto="0"/>
      <p:bldP spid="1197" grpId="3" animBg="1" advAuto="0"/>
      <p:bldP spid="1198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Einleitung / Kennenlernen…"/>
          <p:cNvSpPr txBox="1"/>
          <p:nvPr/>
        </p:nvSpPr>
        <p:spPr>
          <a:xfrm>
            <a:off x="1218284" y="1545486"/>
            <a:ext cx="3853761" cy="438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Kennenlernen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8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A/N</a:t>
            </a:r>
          </a:p>
          <a:p>
            <a:pPr lvl="1" indent="0">
              <a:lnSpc>
                <a:spcPct val="14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5" name="0.…"/>
          <p:cNvSpPr txBox="1"/>
          <p:nvPr/>
        </p:nvSpPr>
        <p:spPr>
          <a:xfrm>
            <a:off x="773784" y="1545486"/>
            <a:ext cx="497325" cy="4584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ts val="738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826" name="Rechteck"/>
          <p:cNvSpPr/>
          <p:nvPr/>
        </p:nvSpPr>
        <p:spPr>
          <a:xfrm>
            <a:off x="636900" y="2214736"/>
            <a:ext cx="3810001" cy="574041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40B07F-1053-0849-A47D-23003AD40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330" y="1012082"/>
            <a:ext cx="5396039" cy="5396039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2CF379-5C54-F742-A9D1-5B8430C5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0612" y="48022"/>
            <a:ext cx="4429587" cy="804333"/>
          </a:xfrm>
        </p:spPr>
        <p:txBody>
          <a:bodyPr/>
          <a:lstStyle/>
          <a:p>
            <a:r>
              <a:rPr lang="de-DE" sz="2300" dirty="0"/>
              <a:t>Erfolgreich</a:t>
            </a:r>
            <a:r>
              <a:rPr lang="de-DE" sz="2300" dirty="0">
                <a:ea typeface="Klavika Regular"/>
                <a:sym typeface="Klavika Regular"/>
              </a:rPr>
              <a:t> in der Krise </a:t>
            </a:r>
            <a:br>
              <a:rPr lang="de-DE" sz="2300" dirty="0">
                <a:ea typeface="Klavika Regular"/>
                <a:sym typeface="Klavika Regular"/>
              </a:rPr>
            </a:br>
            <a:r>
              <a:rPr lang="de-DE" sz="2300" dirty="0">
                <a:ea typeface="Klavika Regular"/>
                <a:sym typeface="Klavika Regular"/>
              </a:rPr>
              <a:t>Modul 2 - </a:t>
            </a:r>
            <a:r>
              <a:rPr lang="de-DE" sz="2300" b="1" dirty="0">
                <a:ea typeface="Klavika Regular"/>
                <a:sym typeface="Klavika Regular"/>
              </a:rPr>
              <a:t>Kosten</a:t>
            </a:r>
            <a:r>
              <a:rPr lang="de-DE" sz="2300" dirty="0">
                <a:ea typeface="Klavika Regular"/>
                <a:sym typeface="Klavika Regular"/>
              </a:rPr>
              <a:t> und Struktur</a:t>
            </a:r>
          </a:p>
          <a:p>
            <a:endParaRPr lang="de-DE" sz="2300" dirty="0"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1" name="Bild 2" descr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217" y="538478"/>
            <a:ext cx="8583566" cy="557931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8D09F40E-F3FE-C148-913E-F021E687EB70}"/>
              </a:ext>
            </a:extLst>
          </p:cNvPr>
          <p:cNvSpPr/>
          <p:nvPr/>
        </p:nvSpPr>
        <p:spPr>
          <a:xfrm>
            <a:off x="319338" y="6368626"/>
            <a:ext cx="3874046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24694889-FFE3-B74F-A69B-628754E96503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Die vier Werttreiberbereiche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4" name="Bild 3" descr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335" y="401319"/>
            <a:ext cx="6439989" cy="5355618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25743E3C-3246-8445-8562-941D3F0C31C4}"/>
              </a:ext>
            </a:extLst>
          </p:cNvPr>
          <p:cNvSpPr/>
          <p:nvPr/>
        </p:nvSpPr>
        <p:spPr>
          <a:xfrm>
            <a:off x="319338" y="6368626"/>
            <a:ext cx="3207633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FA45EB44-AD65-D84E-8E7A-52BBB68A627F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Balance im Controlling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Rectangle 2"/>
          <p:cNvSpPr/>
          <p:nvPr/>
        </p:nvSpPr>
        <p:spPr>
          <a:xfrm>
            <a:off x="2183857" y="3329320"/>
            <a:ext cx="3729039" cy="2133600"/>
          </a:xfrm>
          <a:prstGeom prst="rect">
            <a:avLst/>
          </a:prstGeom>
          <a:solidFill>
            <a:srgbClr val="DDDDDD"/>
          </a:solidFill>
          <a:ln w="12700">
            <a:solidFill>
              <a:srgbClr val="000000"/>
            </a:solidFill>
            <a:miter/>
          </a:ln>
          <a:effectLst>
            <a:outerShdw dist="139700" dir="2700000" rotWithShape="0">
              <a:srgbClr val="808080"/>
            </a:outerShdw>
          </a:effectLst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7" name="Rectangle 3"/>
          <p:cNvSpPr/>
          <p:nvPr/>
        </p:nvSpPr>
        <p:spPr>
          <a:xfrm>
            <a:off x="6405019" y="3329320"/>
            <a:ext cx="3727452" cy="2133600"/>
          </a:xfrm>
          <a:prstGeom prst="rect">
            <a:avLst/>
          </a:prstGeom>
          <a:solidFill>
            <a:srgbClr val="B2B2B2"/>
          </a:solidFill>
          <a:ln w="12700">
            <a:solidFill>
              <a:srgbClr val="000000"/>
            </a:solidFill>
            <a:miter/>
          </a:ln>
          <a:effectLst>
            <a:outerShdw dist="139700" dir="2700000" rotWithShape="0">
              <a:srgbClr val="808080"/>
            </a:outerShdw>
          </a:effectLst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8" name="Rectangle 4"/>
          <p:cNvSpPr/>
          <p:nvPr/>
        </p:nvSpPr>
        <p:spPr>
          <a:xfrm>
            <a:off x="6383324" y="662319"/>
            <a:ext cx="3727452" cy="2133601"/>
          </a:xfrm>
          <a:prstGeom prst="rect">
            <a:avLst/>
          </a:prstGeom>
          <a:solidFill>
            <a:schemeClr val="accent3">
              <a:lumOff val="10616"/>
            </a:schemeClr>
          </a:solidFill>
          <a:ln w="12700">
            <a:solidFill>
              <a:srgbClr val="000000"/>
            </a:solidFill>
            <a:miter/>
          </a:ln>
          <a:effectLst>
            <a:outerShdw dist="139700" dir="2700000" rotWithShape="0">
              <a:srgbClr val="808080"/>
            </a:outerShdw>
          </a:effectLst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9" name="Rectangle 5"/>
          <p:cNvSpPr/>
          <p:nvPr/>
        </p:nvSpPr>
        <p:spPr>
          <a:xfrm>
            <a:off x="2183857" y="662319"/>
            <a:ext cx="3729039" cy="2133601"/>
          </a:xfrm>
          <a:prstGeom prst="rect">
            <a:avLst/>
          </a:prstGeom>
          <a:solidFill>
            <a:srgbClr val="FF7C80"/>
          </a:solidFill>
          <a:ln w="12700">
            <a:solidFill>
              <a:srgbClr val="000000"/>
            </a:solidFill>
            <a:miter/>
          </a:ln>
          <a:effectLst>
            <a:outerShdw dist="139700" dir="2700000" rotWithShape="0">
              <a:srgbClr val="808080"/>
            </a:outerShdw>
          </a:effectLst>
        </p:spPr>
        <p:txBody>
          <a:bodyPr lIns="60959" tIns="60959" rIns="60959" bIns="60959" anchor="ctr"/>
          <a:lstStyle/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12" name="Oval 6"/>
          <p:cNvGrpSpPr/>
          <p:nvPr/>
        </p:nvGrpSpPr>
        <p:grpSpPr>
          <a:xfrm>
            <a:off x="4277769" y="1424318"/>
            <a:ext cx="1581155" cy="800105"/>
            <a:chOff x="-1" y="-1"/>
            <a:chExt cx="1581154" cy="800103"/>
          </a:xfrm>
        </p:grpSpPr>
        <p:sp>
          <p:nvSpPr>
            <p:cNvPr id="1210" name="Oval"/>
            <p:cNvSpPr/>
            <p:nvPr/>
          </p:nvSpPr>
          <p:spPr>
            <a:xfrm>
              <a:off x="-1" y="-1"/>
              <a:ext cx="1581154" cy="80010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211" name="Größter…"/>
            <p:cNvSpPr txBox="1"/>
            <p:nvPr/>
          </p:nvSpPr>
          <p:spPr>
            <a:xfrm>
              <a:off x="286593" y="153830"/>
              <a:ext cx="1007965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Größter</a:t>
              </a:r>
              <a:endParaRPr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Umsatzträger</a:t>
              </a:r>
            </a:p>
          </p:txBody>
        </p:sp>
      </p:grpSp>
      <p:grpSp>
        <p:nvGrpSpPr>
          <p:cNvPr id="1215" name="Oval 7"/>
          <p:cNvGrpSpPr/>
          <p:nvPr/>
        </p:nvGrpSpPr>
        <p:grpSpPr>
          <a:xfrm>
            <a:off x="3390358" y="779795"/>
            <a:ext cx="1335091" cy="576266"/>
            <a:chOff x="-1" y="0"/>
            <a:chExt cx="1335090" cy="576265"/>
          </a:xfrm>
        </p:grpSpPr>
        <p:sp>
          <p:nvSpPr>
            <p:cNvPr id="1213" name="Oval"/>
            <p:cNvSpPr/>
            <p:nvPr/>
          </p:nvSpPr>
          <p:spPr>
            <a:xfrm>
              <a:off x="-1" y="0"/>
              <a:ext cx="1335090" cy="57626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1200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14" name="Profitabelstes…"/>
            <p:cNvSpPr txBox="1"/>
            <p:nvPr/>
          </p:nvSpPr>
          <p:spPr>
            <a:xfrm>
              <a:off x="163560" y="41912"/>
              <a:ext cx="1007965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Profitabelstes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Produkt</a:t>
              </a:r>
            </a:p>
          </p:txBody>
        </p:sp>
      </p:grpSp>
      <p:grpSp>
        <p:nvGrpSpPr>
          <p:cNvPr id="1218" name="Oval 8"/>
          <p:cNvGrpSpPr/>
          <p:nvPr/>
        </p:nvGrpSpPr>
        <p:grpSpPr>
          <a:xfrm>
            <a:off x="2220369" y="1348118"/>
            <a:ext cx="1441453" cy="1047756"/>
            <a:chOff x="0" y="-1"/>
            <a:chExt cx="1441451" cy="1047754"/>
          </a:xfrm>
        </p:grpSpPr>
        <p:sp>
          <p:nvSpPr>
            <p:cNvPr id="1216" name="Oval"/>
            <p:cNvSpPr/>
            <p:nvPr/>
          </p:nvSpPr>
          <p:spPr>
            <a:xfrm>
              <a:off x="0" y="-1"/>
              <a:ext cx="1441451" cy="1047754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17" name="Bestes…"/>
            <p:cNvSpPr txBox="1"/>
            <p:nvPr/>
          </p:nvSpPr>
          <p:spPr>
            <a:xfrm>
              <a:off x="209529" y="277656"/>
              <a:ext cx="1022393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Bestes 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Vertriebsteam</a:t>
              </a:r>
            </a:p>
          </p:txBody>
        </p:sp>
      </p:grpSp>
      <p:grpSp>
        <p:nvGrpSpPr>
          <p:cNvPr id="1221" name="Oval 9"/>
          <p:cNvGrpSpPr/>
          <p:nvPr/>
        </p:nvGrpSpPr>
        <p:grpSpPr>
          <a:xfrm>
            <a:off x="8444959" y="1805319"/>
            <a:ext cx="1938338" cy="1498601"/>
            <a:chOff x="0" y="22859"/>
            <a:chExt cx="1938336" cy="1498600"/>
          </a:xfrm>
        </p:grpSpPr>
        <p:sp>
          <p:nvSpPr>
            <p:cNvPr id="1219" name="Oval"/>
            <p:cNvSpPr/>
            <p:nvPr/>
          </p:nvSpPr>
          <p:spPr>
            <a:xfrm>
              <a:off x="0" y="22859"/>
              <a:ext cx="1336675" cy="457201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20" name="Größere…"/>
            <p:cNvSpPr/>
            <p:nvPr/>
          </p:nvSpPr>
          <p:spPr>
            <a:xfrm>
              <a:off x="668336" y="2514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Größere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Aufträge</a:t>
              </a:r>
            </a:p>
          </p:txBody>
        </p:sp>
      </p:grpSp>
      <p:grpSp>
        <p:nvGrpSpPr>
          <p:cNvPr id="1224" name="Oval 10"/>
          <p:cNvGrpSpPr/>
          <p:nvPr/>
        </p:nvGrpSpPr>
        <p:grpSpPr>
          <a:xfrm>
            <a:off x="2466432" y="4777120"/>
            <a:ext cx="1406529" cy="533400"/>
            <a:chOff x="-1" y="0"/>
            <a:chExt cx="1406527" cy="533400"/>
          </a:xfrm>
        </p:grpSpPr>
        <p:sp>
          <p:nvSpPr>
            <p:cNvPr id="1222" name="Oval"/>
            <p:cNvSpPr/>
            <p:nvPr/>
          </p:nvSpPr>
          <p:spPr>
            <a:xfrm>
              <a:off x="-1" y="0"/>
              <a:ext cx="1406527" cy="5334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23" name="Höhere…"/>
            <p:cNvSpPr txBox="1"/>
            <p:nvPr/>
          </p:nvSpPr>
          <p:spPr>
            <a:xfrm>
              <a:off x="300269" y="20479"/>
              <a:ext cx="805987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Höhere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Flexibilität </a:t>
              </a:r>
            </a:p>
          </p:txBody>
        </p:sp>
      </p:grpSp>
      <p:grpSp>
        <p:nvGrpSpPr>
          <p:cNvPr id="1227" name="Oval 11"/>
          <p:cNvGrpSpPr/>
          <p:nvPr/>
        </p:nvGrpSpPr>
        <p:grpSpPr>
          <a:xfrm>
            <a:off x="3976144" y="4015120"/>
            <a:ext cx="1444630" cy="561979"/>
            <a:chOff x="-1" y="-1"/>
            <a:chExt cx="1444628" cy="561978"/>
          </a:xfrm>
        </p:grpSpPr>
        <p:sp>
          <p:nvSpPr>
            <p:cNvPr id="1225" name="Oval"/>
            <p:cNvSpPr/>
            <p:nvPr/>
          </p:nvSpPr>
          <p:spPr>
            <a:xfrm>
              <a:off x="-1" y="-1"/>
              <a:ext cx="1444628" cy="56197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1200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26" name="Höheres…"/>
            <p:cNvSpPr txBox="1"/>
            <p:nvPr/>
          </p:nvSpPr>
          <p:spPr>
            <a:xfrm>
              <a:off x="73258" y="34768"/>
              <a:ext cx="1298108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Höheres 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Risikobewusstsein</a:t>
              </a:r>
            </a:p>
          </p:txBody>
        </p:sp>
      </p:grpSp>
      <p:grpSp>
        <p:nvGrpSpPr>
          <p:cNvPr id="1230" name="Oval 12"/>
          <p:cNvGrpSpPr/>
          <p:nvPr/>
        </p:nvGrpSpPr>
        <p:grpSpPr>
          <a:xfrm>
            <a:off x="8795794" y="3395994"/>
            <a:ext cx="1336678" cy="533401"/>
            <a:chOff x="-1" y="0"/>
            <a:chExt cx="1336676" cy="533400"/>
          </a:xfrm>
        </p:grpSpPr>
        <p:sp>
          <p:nvSpPr>
            <p:cNvPr id="1228" name="Oval"/>
            <p:cNvSpPr/>
            <p:nvPr/>
          </p:nvSpPr>
          <p:spPr>
            <a:xfrm>
              <a:off x="-1" y="0"/>
              <a:ext cx="1336676" cy="5334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29" name="Mitarbeiter-…"/>
            <p:cNvSpPr txBox="1"/>
            <p:nvPr/>
          </p:nvSpPr>
          <p:spPr>
            <a:xfrm>
              <a:off x="224467" y="20480"/>
              <a:ext cx="88773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Mitarbeiter-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entwicklung</a:t>
              </a:r>
            </a:p>
          </p:txBody>
        </p:sp>
      </p:grpSp>
      <p:grpSp>
        <p:nvGrpSpPr>
          <p:cNvPr id="1233" name="Oval 13"/>
          <p:cNvGrpSpPr/>
          <p:nvPr/>
        </p:nvGrpSpPr>
        <p:grpSpPr>
          <a:xfrm>
            <a:off x="8373519" y="4777120"/>
            <a:ext cx="1765305" cy="609600"/>
            <a:chOff x="-1" y="0"/>
            <a:chExt cx="1765303" cy="609600"/>
          </a:xfrm>
        </p:grpSpPr>
        <p:sp>
          <p:nvSpPr>
            <p:cNvPr id="1231" name="Oval"/>
            <p:cNvSpPr/>
            <p:nvPr/>
          </p:nvSpPr>
          <p:spPr>
            <a:xfrm>
              <a:off x="-1" y="0"/>
              <a:ext cx="1765303" cy="6096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32" name="Eigenverantwortung…"/>
            <p:cNvSpPr txBox="1"/>
            <p:nvPr/>
          </p:nvSpPr>
          <p:spPr>
            <a:xfrm>
              <a:off x="166270" y="58579"/>
              <a:ext cx="1432759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Eigenverantwortung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der MA erhöhen</a:t>
              </a:r>
            </a:p>
          </p:txBody>
        </p:sp>
      </p:grpSp>
      <p:grpSp>
        <p:nvGrpSpPr>
          <p:cNvPr id="1236" name="Oval 14"/>
          <p:cNvGrpSpPr/>
          <p:nvPr/>
        </p:nvGrpSpPr>
        <p:grpSpPr>
          <a:xfrm>
            <a:off x="6387556" y="3548393"/>
            <a:ext cx="1547817" cy="819155"/>
            <a:chOff x="-1" y="-1"/>
            <a:chExt cx="1547815" cy="819154"/>
          </a:xfrm>
        </p:grpSpPr>
        <p:sp>
          <p:nvSpPr>
            <p:cNvPr id="1234" name="Oval"/>
            <p:cNvSpPr/>
            <p:nvPr/>
          </p:nvSpPr>
          <p:spPr>
            <a:xfrm>
              <a:off x="-1" y="-1"/>
              <a:ext cx="1547815" cy="819154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35" name="Knowhow…"/>
            <p:cNvSpPr txBox="1"/>
            <p:nvPr/>
          </p:nvSpPr>
          <p:spPr>
            <a:xfrm>
              <a:off x="387743" y="163356"/>
              <a:ext cx="772323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Knowhow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erhöhen</a:t>
              </a:r>
            </a:p>
          </p:txBody>
        </p:sp>
      </p:grpSp>
      <p:sp>
        <p:nvSpPr>
          <p:cNvPr id="1237" name="Oval 15"/>
          <p:cNvSpPr/>
          <p:nvPr/>
        </p:nvSpPr>
        <p:spPr>
          <a:xfrm>
            <a:off x="2237832" y="3875420"/>
            <a:ext cx="1416052" cy="7620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8" name="Text Box 16"/>
          <p:cNvSpPr txBox="1"/>
          <p:nvPr/>
        </p:nvSpPr>
        <p:spPr>
          <a:xfrm>
            <a:off x="2441736" y="4019882"/>
            <a:ext cx="1036820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Fehlerlose </a:t>
            </a:r>
            <a:endParaRPr sz="320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Arbeitsabläufe</a:t>
            </a:r>
          </a:p>
        </p:txBody>
      </p:sp>
      <p:sp>
        <p:nvSpPr>
          <p:cNvPr id="1239" name="Text Box 17"/>
          <p:cNvSpPr txBox="1"/>
          <p:nvPr/>
        </p:nvSpPr>
        <p:spPr>
          <a:xfrm>
            <a:off x="2507679" y="687719"/>
            <a:ext cx="695381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algn="ctr" defTabSz="1219200"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Finanzen</a:t>
            </a:r>
          </a:p>
        </p:txBody>
      </p:sp>
      <p:sp>
        <p:nvSpPr>
          <p:cNvPr id="1240" name="Text Box 18"/>
          <p:cNvSpPr txBox="1"/>
          <p:nvPr/>
        </p:nvSpPr>
        <p:spPr>
          <a:xfrm>
            <a:off x="6717718" y="3343607"/>
            <a:ext cx="862093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algn="ctr" defTabSz="1219200"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</p:txBody>
      </p:sp>
      <p:sp>
        <p:nvSpPr>
          <p:cNvPr id="1241" name="Text Box 19"/>
          <p:cNvSpPr txBox="1"/>
          <p:nvPr/>
        </p:nvSpPr>
        <p:spPr>
          <a:xfrm>
            <a:off x="6715720" y="682958"/>
            <a:ext cx="618437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algn="ctr" defTabSz="1219200"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</a:p>
        </p:txBody>
      </p:sp>
      <p:sp>
        <p:nvSpPr>
          <p:cNvPr id="1242" name="Text Box 20"/>
          <p:cNvSpPr txBox="1"/>
          <p:nvPr/>
        </p:nvSpPr>
        <p:spPr>
          <a:xfrm>
            <a:off x="2867326" y="3343607"/>
            <a:ext cx="679350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algn="ctr" defTabSz="1219200"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</a:p>
        </p:txBody>
      </p:sp>
      <p:grpSp>
        <p:nvGrpSpPr>
          <p:cNvPr id="1245" name="Oval 21"/>
          <p:cNvGrpSpPr/>
          <p:nvPr/>
        </p:nvGrpSpPr>
        <p:grpSpPr>
          <a:xfrm>
            <a:off x="6668545" y="1062368"/>
            <a:ext cx="1406528" cy="742955"/>
            <a:chOff x="-1" y="-1"/>
            <a:chExt cx="1406527" cy="742954"/>
          </a:xfrm>
        </p:grpSpPr>
        <p:sp>
          <p:nvSpPr>
            <p:cNvPr id="1243" name="Oval"/>
            <p:cNvSpPr/>
            <p:nvPr/>
          </p:nvSpPr>
          <p:spPr>
            <a:xfrm>
              <a:off x="-1" y="-1"/>
              <a:ext cx="1406527" cy="742954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44" name="Direkt-…"/>
            <p:cNvSpPr txBox="1"/>
            <p:nvPr/>
          </p:nvSpPr>
          <p:spPr>
            <a:xfrm>
              <a:off x="385227" y="125256"/>
              <a:ext cx="6360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Direkt-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Vertrieb</a:t>
              </a:r>
            </a:p>
          </p:txBody>
        </p:sp>
      </p:grpSp>
      <p:grpSp>
        <p:nvGrpSpPr>
          <p:cNvPr id="1248" name="Oval 22"/>
          <p:cNvGrpSpPr/>
          <p:nvPr/>
        </p:nvGrpSpPr>
        <p:grpSpPr>
          <a:xfrm>
            <a:off x="3276058" y="2186320"/>
            <a:ext cx="1511303" cy="485779"/>
            <a:chOff x="0" y="-1"/>
            <a:chExt cx="1511302" cy="485778"/>
          </a:xfrm>
        </p:grpSpPr>
        <p:sp>
          <p:nvSpPr>
            <p:cNvPr id="1246" name="Oval"/>
            <p:cNvSpPr/>
            <p:nvPr/>
          </p:nvSpPr>
          <p:spPr>
            <a:xfrm>
              <a:off x="0" y="-1"/>
              <a:ext cx="1511302" cy="48577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1200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47" name="Kostenreduzierung"/>
            <p:cNvSpPr txBox="1"/>
            <p:nvPr/>
          </p:nvSpPr>
          <p:spPr>
            <a:xfrm>
              <a:off x="88161" y="89000"/>
              <a:ext cx="1334978" cy="307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Kostenreduzierung</a:t>
              </a:r>
            </a:p>
          </p:txBody>
        </p:sp>
      </p:grpSp>
      <p:grpSp>
        <p:nvGrpSpPr>
          <p:cNvPr id="1251" name="Oval 23"/>
          <p:cNvGrpSpPr/>
          <p:nvPr/>
        </p:nvGrpSpPr>
        <p:grpSpPr>
          <a:xfrm>
            <a:off x="8049670" y="900444"/>
            <a:ext cx="1617667" cy="666755"/>
            <a:chOff x="-1" y="-1"/>
            <a:chExt cx="1617666" cy="666754"/>
          </a:xfrm>
        </p:grpSpPr>
        <p:sp>
          <p:nvSpPr>
            <p:cNvPr id="1249" name="Oval"/>
            <p:cNvSpPr/>
            <p:nvPr/>
          </p:nvSpPr>
          <p:spPr>
            <a:xfrm>
              <a:off x="-1" y="-1"/>
              <a:ext cx="1617666" cy="666754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0" name="Systemverkauf"/>
            <p:cNvSpPr txBox="1"/>
            <p:nvPr/>
          </p:nvSpPr>
          <p:spPr>
            <a:xfrm>
              <a:off x="286413" y="179488"/>
              <a:ext cx="1044835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Systemverkauf</a:t>
              </a:r>
            </a:p>
          </p:txBody>
        </p:sp>
      </p:grpSp>
      <p:grpSp>
        <p:nvGrpSpPr>
          <p:cNvPr id="1254" name="Oval 24"/>
          <p:cNvGrpSpPr/>
          <p:nvPr/>
        </p:nvGrpSpPr>
        <p:grpSpPr>
          <a:xfrm>
            <a:off x="6659019" y="2043445"/>
            <a:ext cx="1619253" cy="666754"/>
            <a:chOff x="21392" y="0"/>
            <a:chExt cx="1619251" cy="666753"/>
          </a:xfrm>
        </p:grpSpPr>
        <p:sp>
          <p:nvSpPr>
            <p:cNvPr id="1252" name="Oval"/>
            <p:cNvSpPr/>
            <p:nvPr/>
          </p:nvSpPr>
          <p:spPr>
            <a:xfrm>
              <a:off x="21392" y="0"/>
              <a:ext cx="1619251" cy="66675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3" name="Höhere…"/>
            <p:cNvSpPr txBox="1"/>
            <p:nvPr/>
          </p:nvSpPr>
          <p:spPr>
            <a:xfrm>
              <a:off x="113836" y="87156"/>
              <a:ext cx="1434363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Höhere 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Kundenzufriedenheit</a:t>
              </a:r>
            </a:p>
          </p:txBody>
        </p:sp>
      </p:grpSp>
      <p:grpSp>
        <p:nvGrpSpPr>
          <p:cNvPr id="1257" name="Oval 25"/>
          <p:cNvGrpSpPr/>
          <p:nvPr/>
        </p:nvGrpSpPr>
        <p:grpSpPr>
          <a:xfrm>
            <a:off x="4223795" y="4705267"/>
            <a:ext cx="1406527" cy="677106"/>
            <a:chOff x="0" y="1808"/>
            <a:chExt cx="1406526" cy="677104"/>
          </a:xfrm>
        </p:grpSpPr>
        <p:sp>
          <p:nvSpPr>
            <p:cNvPr id="1255" name="Oval"/>
            <p:cNvSpPr/>
            <p:nvPr/>
          </p:nvSpPr>
          <p:spPr>
            <a:xfrm>
              <a:off x="0" y="73660"/>
              <a:ext cx="1406526" cy="533401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6" name="Höhere…"/>
            <p:cNvSpPr txBox="1"/>
            <p:nvPr/>
          </p:nvSpPr>
          <p:spPr>
            <a:xfrm>
              <a:off x="178441" y="1808"/>
              <a:ext cx="1049643" cy="677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Höhere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Kapazitätsaus-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 b="1">
                  <a:solidFill>
                    <a:srgbClr val="FF33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lastung</a:t>
              </a:r>
            </a:p>
          </p:txBody>
        </p:sp>
      </p:grpSp>
      <p:grpSp>
        <p:nvGrpSpPr>
          <p:cNvPr id="1260" name="Oval 26"/>
          <p:cNvGrpSpPr/>
          <p:nvPr/>
        </p:nvGrpSpPr>
        <p:grpSpPr>
          <a:xfrm>
            <a:off x="6405020" y="4777120"/>
            <a:ext cx="1547815" cy="609600"/>
            <a:chOff x="0" y="0"/>
            <a:chExt cx="1547814" cy="609600"/>
          </a:xfrm>
        </p:grpSpPr>
        <p:sp>
          <p:nvSpPr>
            <p:cNvPr id="1258" name="Oval"/>
            <p:cNvSpPr/>
            <p:nvPr/>
          </p:nvSpPr>
          <p:spPr>
            <a:xfrm>
              <a:off x="0" y="0"/>
              <a:ext cx="1547814" cy="60960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9" name="Zusammenarbeit…"/>
            <p:cNvSpPr txBox="1"/>
            <p:nvPr/>
          </p:nvSpPr>
          <p:spPr>
            <a:xfrm>
              <a:off x="181759" y="58579"/>
              <a:ext cx="1184296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Zusammenarbeit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verbessern</a:t>
              </a:r>
            </a:p>
          </p:txBody>
        </p:sp>
      </p:grpSp>
      <p:grpSp>
        <p:nvGrpSpPr>
          <p:cNvPr id="1263" name="Oval 27"/>
          <p:cNvGrpSpPr/>
          <p:nvPr/>
        </p:nvGrpSpPr>
        <p:grpSpPr>
          <a:xfrm>
            <a:off x="7881395" y="3843668"/>
            <a:ext cx="1547815" cy="857254"/>
            <a:chOff x="0" y="-1"/>
            <a:chExt cx="1547814" cy="857252"/>
          </a:xfrm>
        </p:grpSpPr>
        <p:sp>
          <p:nvSpPr>
            <p:cNvPr id="1261" name="Oval"/>
            <p:cNvSpPr/>
            <p:nvPr/>
          </p:nvSpPr>
          <p:spPr>
            <a:xfrm>
              <a:off x="0" y="-1"/>
              <a:ext cx="1547814" cy="857252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62" name="Kommunikations-…"/>
            <p:cNvSpPr txBox="1"/>
            <p:nvPr/>
          </p:nvSpPr>
          <p:spPr>
            <a:xfrm>
              <a:off x="160119" y="90073"/>
              <a:ext cx="1227576" cy="677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Kommunikations-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fähigkeiten 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trainieren</a:t>
              </a:r>
            </a:p>
          </p:txBody>
        </p:sp>
      </p:grpSp>
      <p:grpSp>
        <p:nvGrpSpPr>
          <p:cNvPr id="1292" name="Group 28"/>
          <p:cNvGrpSpPr/>
          <p:nvPr/>
        </p:nvGrpSpPr>
        <p:grpSpPr>
          <a:xfrm>
            <a:off x="2958557" y="924258"/>
            <a:ext cx="6554405" cy="4114800"/>
            <a:chOff x="0" y="0"/>
            <a:chExt cx="6554403" cy="4114799"/>
          </a:xfrm>
        </p:grpSpPr>
        <p:sp>
          <p:nvSpPr>
            <p:cNvPr id="1264" name="Freeform 29"/>
            <p:cNvSpPr/>
            <p:nvPr/>
          </p:nvSpPr>
          <p:spPr>
            <a:xfrm>
              <a:off x="3367800" y="685799"/>
              <a:ext cx="570788" cy="213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7" h="21600" extrusionOk="0">
                  <a:moveTo>
                    <a:pt x="10258" y="21600"/>
                  </a:moveTo>
                  <a:cubicBezTo>
                    <a:pt x="4442" y="17614"/>
                    <a:pt x="-1373" y="13629"/>
                    <a:pt x="289" y="10029"/>
                  </a:cubicBezTo>
                  <a:cubicBezTo>
                    <a:pt x="1950" y="6429"/>
                    <a:pt x="16904" y="1671"/>
                    <a:pt x="20227" y="0"/>
                  </a:cubicBez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65" name="Freeform 30"/>
            <p:cNvSpPr/>
            <p:nvPr/>
          </p:nvSpPr>
          <p:spPr>
            <a:xfrm flipH="1">
              <a:off x="4993566" y="2743199"/>
              <a:ext cx="843984" cy="22860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291" name="Group 31"/>
            <p:cNvGrpSpPr/>
            <p:nvPr/>
          </p:nvGrpSpPr>
          <p:grpSpPr>
            <a:xfrm>
              <a:off x="0" y="-1"/>
              <a:ext cx="6554404" cy="4114801"/>
              <a:chOff x="0" y="0"/>
              <a:chExt cx="6554403" cy="4114799"/>
            </a:xfrm>
          </p:grpSpPr>
          <p:sp>
            <p:nvSpPr>
              <p:cNvPr id="1266" name="Freeform 32"/>
              <p:cNvSpPr/>
              <p:nvPr/>
            </p:nvSpPr>
            <p:spPr>
              <a:xfrm>
                <a:off x="421991" y="3505199"/>
                <a:ext cx="914316" cy="457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5300" y="18000"/>
                      <a:pt x="9000" y="14400"/>
                      <a:pt x="5400" y="10800"/>
                    </a:cubicBezTo>
                    <a:cubicBezTo>
                      <a:pt x="1800" y="7200"/>
                      <a:pt x="900" y="1800"/>
                      <a:pt x="0" y="0"/>
                    </a:cubicBez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1219200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67" name="Freeform 33"/>
              <p:cNvSpPr/>
              <p:nvPr/>
            </p:nvSpPr>
            <p:spPr>
              <a:xfrm flipH="1">
                <a:off x="773651" y="3276599"/>
                <a:ext cx="351660" cy="1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defTabSz="1219200">
                  <a:defRPr sz="2400">
                    <a:latin typeface="+mn-lt"/>
                    <a:ea typeface="+mn-ea"/>
                    <a:cs typeface="+mn-cs"/>
                    <a:sym typeface="Calibri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290" name="Group 34"/>
              <p:cNvGrpSpPr/>
              <p:nvPr/>
            </p:nvGrpSpPr>
            <p:grpSpPr>
              <a:xfrm>
                <a:off x="0" y="-1"/>
                <a:ext cx="6554404" cy="4114801"/>
                <a:chOff x="0" y="0"/>
                <a:chExt cx="6554403" cy="4114799"/>
              </a:xfrm>
            </p:grpSpPr>
            <p:sp>
              <p:nvSpPr>
                <p:cNvPr id="1268" name="Freeform 35"/>
                <p:cNvSpPr/>
                <p:nvPr/>
              </p:nvSpPr>
              <p:spPr>
                <a:xfrm>
                  <a:off x="913002" y="304799"/>
                  <a:ext cx="141977" cy="914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25" h="21600" extrusionOk="0">
                      <a:moveTo>
                        <a:pt x="20125" y="21600"/>
                      </a:moveTo>
                      <a:cubicBezTo>
                        <a:pt x="10987" y="18000"/>
                        <a:pt x="1848" y="14400"/>
                        <a:pt x="187" y="10800"/>
                      </a:cubicBezTo>
                      <a:cubicBezTo>
                        <a:pt x="-1475" y="7200"/>
                        <a:pt x="8494" y="1800"/>
                        <a:pt x="10156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69" name="Freeform 36"/>
                <p:cNvSpPr/>
                <p:nvPr/>
              </p:nvSpPr>
              <p:spPr>
                <a:xfrm>
                  <a:off x="0" y="76199"/>
                  <a:ext cx="421992" cy="304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5300"/>
                        <a:pt x="0" y="9000"/>
                        <a:pt x="3600" y="5400"/>
                      </a:cubicBezTo>
                      <a:cubicBezTo>
                        <a:pt x="7200" y="1800"/>
                        <a:pt x="18600" y="900"/>
                        <a:pt x="2160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0" name="Freeform 37"/>
                <p:cNvSpPr/>
                <p:nvPr/>
              </p:nvSpPr>
              <p:spPr>
                <a:xfrm>
                  <a:off x="1758298" y="76199"/>
                  <a:ext cx="385499" cy="3810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96" h="21600" extrusionOk="0">
                      <a:moveTo>
                        <a:pt x="18514" y="21600"/>
                      </a:moveTo>
                      <a:cubicBezTo>
                        <a:pt x="20057" y="14760"/>
                        <a:pt x="21600" y="7920"/>
                        <a:pt x="18514" y="4320"/>
                      </a:cubicBezTo>
                      <a:cubicBezTo>
                        <a:pt x="15429" y="720"/>
                        <a:pt x="3086" y="720"/>
                        <a:pt x="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1" name="Freeform 38"/>
                <p:cNvSpPr/>
                <p:nvPr/>
              </p:nvSpPr>
              <p:spPr>
                <a:xfrm>
                  <a:off x="4712238" y="457199"/>
                  <a:ext cx="771223" cy="2362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38" h="21600" extrusionOk="0">
                      <a:moveTo>
                        <a:pt x="0" y="21600"/>
                      </a:moveTo>
                      <a:cubicBezTo>
                        <a:pt x="7937" y="17826"/>
                        <a:pt x="15875" y="14052"/>
                        <a:pt x="18737" y="10452"/>
                      </a:cubicBezTo>
                      <a:cubicBezTo>
                        <a:pt x="21600" y="6852"/>
                        <a:pt x="17436" y="1742"/>
                        <a:pt x="17176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2" name="Freeform 39"/>
                <p:cNvSpPr/>
                <p:nvPr/>
              </p:nvSpPr>
              <p:spPr>
                <a:xfrm>
                  <a:off x="2461617" y="1295399"/>
                  <a:ext cx="3727592" cy="2590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7253" y="2965"/>
                        <a:pt x="12906" y="5929"/>
                        <a:pt x="9781" y="7624"/>
                      </a:cubicBezTo>
                      <a:cubicBezTo>
                        <a:pt x="6657" y="9318"/>
                        <a:pt x="4483" y="7835"/>
                        <a:pt x="2853" y="10165"/>
                      </a:cubicBezTo>
                      <a:cubicBezTo>
                        <a:pt x="1223" y="12494"/>
                        <a:pt x="611" y="17047"/>
                        <a:pt x="0" y="2160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3" name="Freeform 40"/>
                <p:cNvSpPr/>
                <p:nvPr/>
              </p:nvSpPr>
              <p:spPr>
                <a:xfrm>
                  <a:off x="2109957" y="2971799"/>
                  <a:ext cx="1336307" cy="76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6011" y="10800"/>
                        <a:pt x="10421" y="0"/>
                        <a:pt x="6821" y="0"/>
                      </a:cubicBezTo>
                      <a:cubicBezTo>
                        <a:pt x="3221" y="0"/>
                        <a:pt x="1137" y="18000"/>
                        <a:pt x="0" y="2160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4" name="Freeform 41"/>
                <p:cNvSpPr/>
                <p:nvPr/>
              </p:nvSpPr>
              <p:spPr>
                <a:xfrm>
                  <a:off x="4712238" y="1676399"/>
                  <a:ext cx="359600" cy="1219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80" h="21600" extrusionOk="0">
                      <a:moveTo>
                        <a:pt x="11782" y="21600"/>
                      </a:moveTo>
                      <a:cubicBezTo>
                        <a:pt x="16691" y="18000"/>
                        <a:pt x="21600" y="14400"/>
                        <a:pt x="19636" y="10800"/>
                      </a:cubicBezTo>
                      <a:cubicBezTo>
                        <a:pt x="17673" y="7200"/>
                        <a:pt x="3273" y="1800"/>
                        <a:pt x="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5" name="Freeform 42"/>
                <p:cNvSpPr/>
                <p:nvPr/>
              </p:nvSpPr>
              <p:spPr>
                <a:xfrm>
                  <a:off x="5696885" y="2819399"/>
                  <a:ext cx="210997" cy="228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800" y="19800"/>
                        <a:pt x="3600" y="18000"/>
                        <a:pt x="7200" y="14400"/>
                      </a:cubicBezTo>
                      <a:cubicBezTo>
                        <a:pt x="10800" y="10800"/>
                        <a:pt x="19200" y="2400"/>
                        <a:pt x="2160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6" name="Freeform 43"/>
                <p:cNvSpPr/>
                <p:nvPr/>
              </p:nvSpPr>
              <p:spPr>
                <a:xfrm>
                  <a:off x="6400204" y="2971799"/>
                  <a:ext cx="154200" cy="838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96" h="21600" extrusionOk="0">
                      <a:moveTo>
                        <a:pt x="18514" y="0"/>
                      </a:moveTo>
                      <a:cubicBezTo>
                        <a:pt x="20057" y="4091"/>
                        <a:pt x="21600" y="8182"/>
                        <a:pt x="18514" y="11782"/>
                      </a:cubicBezTo>
                      <a:cubicBezTo>
                        <a:pt x="15429" y="15382"/>
                        <a:pt x="3086" y="19964"/>
                        <a:pt x="0" y="2160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7" name="Freeform 44"/>
                <p:cNvSpPr/>
                <p:nvPr/>
              </p:nvSpPr>
              <p:spPr>
                <a:xfrm>
                  <a:off x="4993566" y="4114799"/>
                  <a:ext cx="421992" cy="1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t">
                  <a:noAutofit/>
                </a:bodyPr>
                <a:lstStyle/>
                <a:p>
                  <a:pPr defTabSz="1219200">
                    <a:defRPr sz="2400">
                      <a:latin typeface="+mn-lt"/>
                      <a:ea typeface="+mn-ea"/>
                      <a:cs typeface="+mn-cs"/>
                      <a:sym typeface="Calibri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8" name="Freeform 45"/>
                <p:cNvSpPr/>
                <p:nvPr/>
              </p:nvSpPr>
              <p:spPr>
                <a:xfrm>
                  <a:off x="4219915" y="3482621"/>
                  <a:ext cx="773652" cy="3273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886" extrusionOk="0">
                      <a:moveTo>
                        <a:pt x="0" y="19886"/>
                      </a:moveTo>
                      <a:cubicBezTo>
                        <a:pt x="1145" y="12172"/>
                        <a:pt x="2291" y="4457"/>
                        <a:pt x="5891" y="1372"/>
                      </a:cubicBezTo>
                      <a:cubicBezTo>
                        <a:pt x="9491" y="-1714"/>
                        <a:pt x="18982" y="1372"/>
                        <a:pt x="21600" y="1372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dash"/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79" name="Freeform 46"/>
                <p:cNvSpPr/>
                <p:nvPr/>
              </p:nvSpPr>
              <p:spPr>
                <a:xfrm flipV="1">
                  <a:off x="4079251" y="3352799"/>
                  <a:ext cx="70333" cy="457201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t">
                  <a:noAutofit/>
                </a:bodyPr>
                <a:lstStyle/>
                <a:p>
                  <a:pPr defTabSz="1219200">
                    <a:defRPr sz="2400">
                      <a:latin typeface="+mn-lt"/>
                      <a:ea typeface="+mn-ea"/>
                      <a:cs typeface="+mn-cs"/>
                      <a:sym typeface="Calibri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0" name="Freeform 47"/>
                <p:cNvSpPr/>
                <p:nvPr/>
              </p:nvSpPr>
              <p:spPr>
                <a:xfrm>
                  <a:off x="4501242" y="3352799"/>
                  <a:ext cx="984648" cy="609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5686" y="19350"/>
                        <a:pt x="9771" y="17100"/>
                        <a:pt x="6171" y="13500"/>
                      </a:cubicBezTo>
                      <a:cubicBezTo>
                        <a:pt x="2571" y="9900"/>
                        <a:pt x="1029" y="2250"/>
                        <a:pt x="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1" name="Freeform 48"/>
                <p:cNvSpPr/>
                <p:nvPr/>
              </p:nvSpPr>
              <p:spPr>
                <a:xfrm>
                  <a:off x="2461617" y="3271698"/>
                  <a:ext cx="2953941" cy="7669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380" extrusionOk="0">
                      <a:moveTo>
                        <a:pt x="21600" y="20380"/>
                      </a:moveTo>
                      <a:cubicBezTo>
                        <a:pt x="15429" y="12955"/>
                        <a:pt x="9257" y="5530"/>
                        <a:pt x="5657" y="2155"/>
                      </a:cubicBezTo>
                      <a:cubicBezTo>
                        <a:pt x="2057" y="-1220"/>
                        <a:pt x="943" y="467"/>
                        <a:pt x="0" y="13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2" name="Freeform 49"/>
                <p:cNvSpPr/>
                <p:nvPr/>
              </p:nvSpPr>
              <p:spPr>
                <a:xfrm>
                  <a:off x="492323" y="2819399"/>
                  <a:ext cx="5345226" cy="990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8071" y="7615"/>
                        <a:pt x="14542" y="15231"/>
                        <a:pt x="11368" y="18277"/>
                      </a:cubicBezTo>
                      <a:cubicBezTo>
                        <a:pt x="8195" y="21323"/>
                        <a:pt x="4453" y="17723"/>
                        <a:pt x="2558" y="18277"/>
                      </a:cubicBezTo>
                      <a:cubicBezTo>
                        <a:pt x="663" y="18831"/>
                        <a:pt x="426" y="21046"/>
                        <a:pt x="0" y="2160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3" name="Freeform 50"/>
                <p:cNvSpPr/>
                <p:nvPr/>
              </p:nvSpPr>
              <p:spPr>
                <a:xfrm>
                  <a:off x="95687" y="1676399"/>
                  <a:ext cx="1099956" cy="11430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13" h="21600" extrusionOk="0">
                      <a:moveTo>
                        <a:pt x="210" y="21600"/>
                      </a:moveTo>
                      <a:cubicBezTo>
                        <a:pt x="-139" y="16200"/>
                        <a:pt x="-487" y="10800"/>
                        <a:pt x="2997" y="7200"/>
                      </a:cubicBezTo>
                      <a:cubicBezTo>
                        <a:pt x="6481" y="3600"/>
                        <a:pt x="18094" y="1200"/>
                        <a:pt x="21113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4" name="Freeform 51"/>
                <p:cNvSpPr/>
                <p:nvPr/>
              </p:nvSpPr>
              <p:spPr>
                <a:xfrm>
                  <a:off x="1828629" y="533399"/>
                  <a:ext cx="1898963" cy="9821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886" extrusionOk="0">
                      <a:moveTo>
                        <a:pt x="21600" y="0"/>
                      </a:moveTo>
                      <a:cubicBezTo>
                        <a:pt x="18600" y="7714"/>
                        <a:pt x="15600" y="15429"/>
                        <a:pt x="12000" y="18514"/>
                      </a:cubicBezTo>
                      <a:cubicBezTo>
                        <a:pt x="8400" y="21600"/>
                        <a:pt x="2000" y="18514"/>
                        <a:pt x="0" y="18514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5" name="Freeform 52"/>
                <p:cNvSpPr/>
                <p:nvPr/>
              </p:nvSpPr>
              <p:spPr>
                <a:xfrm>
                  <a:off x="2531948" y="133939"/>
                  <a:ext cx="2602282" cy="3994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982" extrusionOk="0">
                      <a:moveTo>
                        <a:pt x="21600" y="4735"/>
                      </a:moveTo>
                      <a:cubicBezTo>
                        <a:pt x="16686" y="1558"/>
                        <a:pt x="11773" y="-1618"/>
                        <a:pt x="8173" y="923"/>
                      </a:cubicBezTo>
                      <a:cubicBezTo>
                        <a:pt x="4573" y="3464"/>
                        <a:pt x="1362" y="16806"/>
                        <a:pt x="0" y="19982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6" name="Freeform 53"/>
                <p:cNvSpPr/>
                <p:nvPr/>
              </p:nvSpPr>
              <p:spPr>
                <a:xfrm>
                  <a:off x="632987" y="45801"/>
                  <a:ext cx="4501243" cy="5637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977" extrusionOk="0">
                      <a:moveTo>
                        <a:pt x="21600" y="5577"/>
                      </a:moveTo>
                      <a:cubicBezTo>
                        <a:pt x="18337" y="1977"/>
                        <a:pt x="15075" y="-1623"/>
                        <a:pt x="11475" y="777"/>
                      </a:cubicBezTo>
                      <a:cubicBezTo>
                        <a:pt x="7875" y="3177"/>
                        <a:pt x="1913" y="16777"/>
                        <a:pt x="0" y="19977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7" name="Freeform 54"/>
                <p:cNvSpPr/>
                <p:nvPr/>
              </p:nvSpPr>
              <p:spPr>
                <a:xfrm>
                  <a:off x="1336306" y="1676399"/>
                  <a:ext cx="421992" cy="1371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9800" y="18000"/>
                        <a:pt x="18000" y="14400"/>
                        <a:pt x="14400" y="10800"/>
                      </a:cubicBezTo>
                      <a:cubicBezTo>
                        <a:pt x="10800" y="7200"/>
                        <a:pt x="5400" y="3600"/>
                        <a:pt x="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8" name="Freeform 55"/>
                <p:cNvSpPr/>
                <p:nvPr/>
              </p:nvSpPr>
              <p:spPr>
                <a:xfrm>
                  <a:off x="632987" y="1676399"/>
                  <a:ext cx="3516597" cy="2209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80" y="17876"/>
                        <a:pt x="360" y="14152"/>
                        <a:pt x="3456" y="11172"/>
                      </a:cubicBezTo>
                      <a:cubicBezTo>
                        <a:pt x="6552" y="8193"/>
                        <a:pt x="15552" y="5586"/>
                        <a:pt x="18576" y="3724"/>
                      </a:cubicBezTo>
                      <a:cubicBezTo>
                        <a:pt x="21600" y="1862"/>
                        <a:pt x="21096" y="621"/>
                        <a:pt x="2160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89" name="Freeform 56"/>
                <p:cNvSpPr/>
                <p:nvPr/>
              </p:nvSpPr>
              <p:spPr>
                <a:xfrm>
                  <a:off x="1687966" y="0"/>
                  <a:ext cx="2320954" cy="12192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0127" y="15300"/>
                        <a:pt x="18655" y="9000"/>
                        <a:pt x="15055" y="5400"/>
                      </a:cubicBezTo>
                      <a:cubicBezTo>
                        <a:pt x="11455" y="1800"/>
                        <a:pt x="5727" y="900"/>
                        <a:pt x="0" y="0"/>
                      </a:cubicBez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1219200">
                    <a:defRPr sz="2400">
                      <a:latin typeface="Arial"/>
                      <a:ea typeface="Arial"/>
                      <a:cs typeface="Arial"/>
                      <a:sym typeface="Arial"/>
                    </a:defRPr>
                  </a:pPr>
                  <a:endParaRPr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90" name="Parallelogramm 89">
            <a:extLst>
              <a:ext uri="{FF2B5EF4-FFF2-40B4-BE49-F238E27FC236}">
                <a16:creationId xmlns:a16="http://schemas.microsoft.com/office/drawing/2014/main" id="{3875D59A-D59F-0043-B29F-1E21C363DF00}"/>
              </a:ext>
            </a:extLst>
          </p:cNvPr>
          <p:cNvSpPr/>
          <p:nvPr/>
        </p:nvSpPr>
        <p:spPr>
          <a:xfrm>
            <a:off x="319338" y="6368626"/>
            <a:ext cx="3729039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91" name="Die 6P der Positionierung">
            <a:extLst>
              <a:ext uri="{FF2B5EF4-FFF2-40B4-BE49-F238E27FC236}">
                <a16:creationId xmlns:a16="http://schemas.microsoft.com/office/drawing/2014/main" id="{60D75406-AF90-3E43-AECE-E248A459B9AC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Balanced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-Score-Card (BSC)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" presetClass="entr" presetSubtype="16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" presetClass="entr" presetSubtype="16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" presetClass="entr" presetSubtype="16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" presetClass="entr" presetSubtype="16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" presetClass="entr" presetSubtype="16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" presetClass="entr" presetSubtype="16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" presetClass="entr" presetSubtype="16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4" presetClass="entr" presetSubtype="16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4" presetClass="entr" presetSubtype="16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4" presetClass="entr" presetSubtype="16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2" grpId="10" animBg="1" advAuto="0"/>
      <p:bldP spid="1215" grpId="5" animBg="1" advAuto="0"/>
      <p:bldP spid="1221" grpId="11" animBg="1" advAuto="0"/>
      <p:bldP spid="1224" grpId="12" animBg="1" advAuto="0"/>
      <p:bldP spid="1227" grpId="3" animBg="1" advAuto="0"/>
      <p:bldP spid="1230" grpId="13" animBg="1" advAuto="0"/>
      <p:bldP spid="1233" grpId="2" animBg="1" advAuto="0"/>
      <p:bldP spid="1236" grpId="14" animBg="1" advAuto="0"/>
      <p:bldP spid="1239" grpId="6" animBg="1" advAuto="0"/>
      <p:bldP spid="1240" grpId="8" animBg="1" advAuto="0"/>
      <p:bldP spid="1241" grpId="9" animBg="1" advAuto="0"/>
      <p:bldP spid="1242" grpId="7" animBg="1" advAuto="0"/>
      <p:bldP spid="1245" grpId="15" animBg="1" advAuto="0"/>
      <p:bldP spid="1248" grpId="4" animBg="1" advAuto="0"/>
      <p:bldP spid="1251" grpId="16" animBg="1" advAuto="0"/>
      <p:bldP spid="1254" grpId="17" animBg="1" advAuto="0"/>
      <p:bldP spid="1257" grpId="18" animBg="1" advAuto="0"/>
      <p:bldP spid="1260" grpId="19" animBg="1" advAuto="0"/>
      <p:bldP spid="1263" grpId="20" animBg="1" advAuto="0"/>
      <p:bldP spid="1292" grpId="1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Text Box 43"/>
          <p:cNvSpPr txBox="1"/>
          <p:nvPr/>
        </p:nvSpPr>
        <p:spPr>
          <a:xfrm>
            <a:off x="9349984" y="7364494"/>
            <a:ext cx="2245117" cy="41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7149" tIns="57149" rIns="57149" bIns="57149">
            <a:spAutoFit/>
          </a:bodyPr>
          <a:lstStyle/>
          <a:p>
            <a:pPr algn="r" defTabSz="1219200">
              <a:spcBef>
                <a:spcPts val="600"/>
              </a:spcBef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Quelle: Kaplan/Norton in: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Harvard Businessmanager 5/98</a:t>
            </a:r>
          </a:p>
        </p:txBody>
      </p:sp>
      <p:grpSp>
        <p:nvGrpSpPr>
          <p:cNvPr id="1299" name="Rectangle 3"/>
          <p:cNvGrpSpPr/>
          <p:nvPr/>
        </p:nvGrpSpPr>
        <p:grpSpPr>
          <a:xfrm>
            <a:off x="3709852" y="724005"/>
            <a:ext cx="4560430" cy="392413"/>
            <a:chOff x="0" y="4877"/>
            <a:chExt cx="4560429" cy="392412"/>
          </a:xfrm>
        </p:grpSpPr>
        <p:sp>
          <p:nvSpPr>
            <p:cNvPr id="1297" name="Rechteck"/>
            <p:cNvSpPr/>
            <p:nvPr/>
          </p:nvSpPr>
          <p:spPr>
            <a:xfrm>
              <a:off x="0" y="32712"/>
              <a:ext cx="4560429" cy="336742"/>
            </a:xfrm>
            <a:prstGeom prst="rect">
              <a:avLst/>
            </a:prstGeom>
            <a:solidFill>
              <a:srgbClr val="376092"/>
            </a:solidFill>
            <a:ln w="12700" cap="flat">
              <a:noFill/>
              <a:miter lim="400000"/>
            </a:ln>
            <a:effectLst>
              <a:outerShdw dist="139700" dir="2700000" rotWithShape="0">
                <a:srgbClr val="DADADA"/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spcBef>
                  <a:spcPts val="500"/>
                </a:spcBef>
                <a:defRPr sz="1600" b="1">
                  <a:solidFill>
                    <a:srgbClr val="4F81BD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98" name="Finanzen"/>
            <p:cNvSpPr txBox="1"/>
            <p:nvPr/>
          </p:nvSpPr>
          <p:spPr>
            <a:xfrm>
              <a:off x="1796108" y="4877"/>
              <a:ext cx="968212" cy="3924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7149" tIns="57149" rIns="57149" bIns="57149" numCol="1" anchor="ctr">
              <a:spAutoFit/>
            </a:bodyPr>
            <a:lstStyle>
              <a:lvl1pPr algn="ctr" defTabSz="1219200">
                <a:spcBef>
                  <a:spcPts val="4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Finanzen</a:t>
              </a:r>
            </a:p>
          </p:txBody>
        </p:sp>
      </p:grpSp>
      <p:grpSp>
        <p:nvGrpSpPr>
          <p:cNvPr id="1302" name="Rectangle 4"/>
          <p:cNvGrpSpPr/>
          <p:nvPr/>
        </p:nvGrpSpPr>
        <p:grpSpPr>
          <a:xfrm>
            <a:off x="3709852" y="1088581"/>
            <a:ext cx="4574119" cy="1275691"/>
            <a:chOff x="0" y="0"/>
            <a:chExt cx="4574118" cy="1275690"/>
          </a:xfrm>
        </p:grpSpPr>
        <p:sp>
          <p:nvSpPr>
            <p:cNvPr id="1300" name="Rechteck"/>
            <p:cNvSpPr/>
            <p:nvPr/>
          </p:nvSpPr>
          <p:spPr>
            <a:xfrm>
              <a:off x="0" y="0"/>
              <a:ext cx="4574118" cy="127569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dist="139700" dir="2700000" rotWithShape="0">
                <a:srgbClr val="DADADA"/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lnSpc>
                  <a:spcPct val="9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01" name="Wie sollten wir aus Kapital-gebersicht dastehen?"/>
            <p:cNvSpPr txBox="1"/>
            <p:nvPr/>
          </p:nvSpPr>
          <p:spPr>
            <a:xfrm>
              <a:off x="0" y="0"/>
              <a:ext cx="1478723" cy="983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8000" tIns="48000" rIns="48000" bIns="48000" numCol="1" anchor="t">
              <a:spAutoFit/>
            </a:bodyPr>
            <a:lstStyle>
              <a:lvl1pPr indent="101600" defTabSz="1219200">
                <a:lnSpc>
                  <a:spcPct val="90000"/>
                </a:lnSpc>
                <a:spcBef>
                  <a:spcPts val="300"/>
                </a:spcBef>
                <a:defRPr sz="1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Wie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sollten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br>
                <a:rPr lang="de-DE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wir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aus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Kapital-</a:t>
              </a:r>
              <a:br>
                <a:rPr lang="de-DE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gebersicht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br>
                <a:rPr lang="de-DE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dastehen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1303" name="Line 5"/>
          <p:cNvSpPr/>
          <p:nvPr/>
        </p:nvSpPr>
        <p:spPr>
          <a:xfrm>
            <a:off x="5233797" y="1762063"/>
            <a:ext cx="3050173" cy="1"/>
          </a:xfrm>
          <a:prstGeom prst="line">
            <a:avLst/>
          </a:prstGeom>
          <a:solidFill>
            <a:srgbClr val="376092"/>
          </a:solidFill>
          <a:ln w="12700">
            <a:solidFill>
              <a:srgbClr val="80008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04" name="Line 6"/>
          <p:cNvSpPr/>
          <p:nvPr/>
        </p:nvSpPr>
        <p:spPr>
          <a:xfrm>
            <a:off x="5233797" y="1986558"/>
            <a:ext cx="3050173" cy="1"/>
          </a:xfrm>
          <a:prstGeom prst="line">
            <a:avLst/>
          </a:prstGeom>
          <a:solidFill>
            <a:srgbClr val="376092"/>
          </a:solidFill>
          <a:ln w="12700">
            <a:solidFill>
              <a:srgbClr val="80008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05" name="Line 7"/>
          <p:cNvSpPr/>
          <p:nvPr/>
        </p:nvSpPr>
        <p:spPr>
          <a:xfrm>
            <a:off x="5233797" y="2211053"/>
            <a:ext cx="3050173" cy="1"/>
          </a:xfrm>
          <a:prstGeom prst="line">
            <a:avLst/>
          </a:prstGeom>
          <a:solidFill>
            <a:srgbClr val="376092"/>
          </a:solidFill>
          <a:ln w="12700">
            <a:solidFill>
              <a:srgbClr val="80008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08" name="Rectangle 8"/>
          <p:cNvGrpSpPr/>
          <p:nvPr/>
        </p:nvGrpSpPr>
        <p:grpSpPr>
          <a:xfrm>
            <a:off x="5233796" y="1088581"/>
            <a:ext cx="761975" cy="1275691"/>
            <a:chOff x="-1" y="0"/>
            <a:chExt cx="761974" cy="1275690"/>
          </a:xfrm>
        </p:grpSpPr>
        <p:sp>
          <p:nvSpPr>
            <p:cNvPr id="1306" name="Rechteck"/>
            <p:cNvSpPr/>
            <p:nvPr/>
          </p:nvSpPr>
          <p:spPr>
            <a:xfrm>
              <a:off x="-1" y="0"/>
              <a:ext cx="761974" cy="127569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07" name="Strate- gisches Ziel"/>
            <p:cNvSpPr txBox="1"/>
            <p:nvPr/>
          </p:nvSpPr>
          <p:spPr>
            <a:xfrm>
              <a:off x="107598" y="0"/>
              <a:ext cx="546775" cy="5406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gisches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</a:t>
              </a:r>
            </a:p>
          </p:txBody>
        </p:sp>
      </p:grpSp>
      <p:grpSp>
        <p:nvGrpSpPr>
          <p:cNvPr id="1311" name="Rectangle 9"/>
          <p:cNvGrpSpPr/>
          <p:nvPr/>
        </p:nvGrpSpPr>
        <p:grpSpPr>
          <a:xfrm>
            <a:off x="5995768" y="1088581"/>
            <a:ext cx="764258" cy="1275691"/>
            <a:chOff x="-1" y="0"/>
            <a:chExt cx="764256" cy="1275690"/>
          </a:xfrm>
        </p:grpSpPr>
        <p:sp>
          <p:nvSpPr>
            <p:cNvPr id="1309" name="Rechteck"/>
            <p:cNvSpPr/>
            <p:nvPr/>
          </p:nvSpPr>
          <p:spPr>
            <a:xfrm>
              <a:off x="-1" y="0"/>
              <a:ext cx="764256" cy="127569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10" name="Mess- größe"/>
            <p:cNvSpPr txBox="1"/>
            <p:nvPr/>
          </p:nvSpPr>
          <p:spPr>
            <a:xfrm>
              <a:off x="152823" y="0"/>
              <a:ext cx="458609" cy="368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Mess-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größe</a:t>
              </a:r>
            </a:p>
          </p:txBody>
        </p:sp>
      </p:grpSp>
      <p:grpSp>
        <p:nvGrpSpPr>
          <p:cNvPr id="1314" name="Rectangle 10"/>
          <p:cNvGrpSpPr/>
          <p:nvPr/>
        </p:nvGrpSpPr>
        <p:grpSpPr>
          <a:xfrm>
            <a:off x="6760022" y="1088581"/>
            <a:ext cx="761975" cy="1275691"/>
            <a:chOff x="-1" y="0"/>
            <a:chExt cx="761974" cy="1275690"/>
          </a:xfrm>
        </p:grpSpPr>
        <p:sp>
          <p:nvSpPr>
            <p:cNvPr id="1312" name="Rechteck"/>
            <p:cNvSpPr/>
            <p:nvPr/>
          </p:nvSpPr>
          <p:spPr>
            <a:xfrm>
              <a:off x="-1" y="0"/>
              <a:ext cx="761974" cy="127569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13" name="Opera- tives Ziel"/>
            <p:cNvSpPr txBox="1"/>
            <p:nvPr/>
          </p:nvSpPr>
          <p:spPr>
            <a:xfrm>
              <a:off x="118018" y="0"/>
              <a:ext cx="525935" cy="5406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Opera-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tives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</a:t>
              </a:r>
            </a:p>
          </p:txBody>
        </p:sp>
      </p:grpSp>
      <p:grpSp>
        <p:nvGrpSpPr>
          <p:cNvPr id="1317" name="Rectangle 11"/>
          <p:cNvGrpSpPr/>
          <p:nvPr/>
        </p:nvGrpSpPr>
        <p:grpSpPr>
          <a:xfrm>
            <a:off x="7521995" y="1088581"/>
            <a:ext cx="761975" cy="1275691"/>
            <a:chOff x="-1" y="0"/>
            <a:chExt cx="761974" cy="1275690"/>
          </a:xfrm>
        </p:grpSpPr>
        <p:sp>
          <p:nvSpPr>
            <p:cNvPr id="1315" name="Rechteck"/>
            <p:cNvSpPr/>
            <p:nvPr/>
          </p:nvSpPr>
          <p:spPr>
            <a:xfrm>
              <a:off x="-1" y="0"/>
              <a:ext cx="761974" cy="127569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16" name="Aktivi- tät"/>
            <p:cNvSpPr txBox="1"/>
            <p:nvPr/>
          </p:nvSpPr>
          <p:spPr>
            <a:xfrm>
              <a:off x="138056" y="0"/>
              <a:ext cx="485860" cy="368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Aktivi-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tät</a:t>
              </a:r>
            </a:p>
          </p:txBody>
        </p:sp>
      </p:grpSp>
      <p:grpSp>
        <p:nvGrpSpPr>
          <p:cNvPr id="1339" name="Group 13"/>
          <p:cNvGrpSpPr/>
          <p:nvPr/>
        </p:nvGrpSpPr>
        <p:grpSpPr>
          <a:xfrm>
            <a:off x="7521996" y="2601900"/>
            <a:ext cx="4470403" cy="1537832"/>
            <a:chOff x="0" y="4877"/>
            <a:chExt cx="4470402" cy="1537831"/>
          </a:xfrm>
        </p:grpSpPr>
        <p:grpSp>
          <p:nvGrpSpPr>
            <p:cNvPr id="1320" name="Rectangle 14"/>
            <p:cNvGrpSpPr/>
            <p:nvPr/>
          </p:nvGrpSpPr>
          <p:grpSpPr>
            <a:xfrm>
              <a:off x="0" y="4877"/>
              <a:ext cx="4470400" cy="392413"/>
              <a:chOff x="0" y="4877"/>
              <a:chExt cx="4470400" cy="392411"/>
            </a:xfrm>
          </p:grpSpPr>
          <p:sp>
            <p:nvSpPr>
              <p:cNvPr id="1318" name="Rechteck"/>
              <p:cNvSpPr/>
              <p:nvPr/>
            </p:nvSpPr>
            <p:spPr>
              <a:xfrm>
                <a:off x="0" y="52880"/>
                <a:ext cx="4470400" cy="296406"/>
              </a:xfrm>
              <a:prstGeom prst="rect">
                <a:avLst/>
              </a:prstGeom>
              <a:solidFill>
                <a:srgbClr val="376092"/>
              </a:solidFill>
              <a:ln w="12700" cap="flat">
                <a:noFill/>
                <a:miter lim="400000"/>
              </a:ln>
              <a:effectLst>
                <a:outerShdw dist="139700" dir="2700000" rotWithShape="0">
                  <a:srgbClr val="DADADA"/>
                </a:outerShdw>
              </a:effectLst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spcBef>
                    <a:spcPts val="500"/>
                  </a:spcBef>
                  <a:defRPr sz="16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19" name="Prozesse"/>
              <p:cNvSpPr txBox="1"/>
              <p:nvPr/>
            </p:nvSpPr>
            <p:spPr>
              <a:xfrm>
                <a:off x="1760712" y="4877"/>
                <a:ext cx="948976" cy="3924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7149" tIns="57149" rIns="57149" bIns="57149" numCol="1" anchor="ctr">
                <a:spAutoFit/>
              </a:bodyPr>
              <a:lstStyle>
                <a:lvl1pPr algn="ctr" defTabSz="1219200">
                  <a:spcBef>
                    <a:spcPts val="400"/>
                  </a:spcBef>
                  <a:defRPr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Prozesse</a:t>
                </a:r>
              </a:p>
            </p:txBody>
          </p:sp>
        </p:grpSp>
        <p:grpSp>
          <p:nvGrpSpPr>
            <p:cNvPr id="1323" name="Rectangle 15"/>
            <p:cNvGrpSpPr/>
            <p:nvPr/>
          </p:nvGrpSpPr>
          <p:grpSpPr>
            <a:xfrm>
              <a:off x="8765" y="349284"/>
              <a:ext cx="4461637" cy="1193424"/>
              <a:chOff x="0" y="-1"/>
              <a:chExt cx="4461635" cy="1193423"/>
            </a:xfrm>
          </p:grpSpPr>
          <p:sp>
            <p:nvSpPr>
              <p:cNvPr id="1321" name="Rechteck"/>
              <p:cNvSpPr/>
              <p:nvPr/>
            </p:nvSpPr>
            <p:spPr>
              <a:xfrm>
                <a:off x="0" y="-1"/>
                <a:ext cx="4461635" cy="119342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>
                <a:outerShdw dist="139700" dir="2700000" rotWithShape="0">
                  <a:srgbClr val="DADADA"/>
                </a:outerShdw>
              </a:effectLst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defTabSz="1219200">
                  <a:lnSpc>
                    <a:spcPct val="9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22" name="Bei welchen Prozessen müssen wir Hervorragen-des leisten?"/>
              <p:cNvSpPr txBox="1"/>
              <p:nvPr/>
            </p:nvSpPr>
            <p:spPr>
              <a:xfrm>
                <a:off x="0" y="-1"/>
                <a:ext cx="1328753" cy="110490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8000" tIns="48000" rIns="48000" bIns="48000" numCol="1" anchor="t">
                <a:spAutoFit/>
              </a:bodyPr>
              <a:lstStyle>
                <a:lvl1pPr defTabSz="1219200">
                  <a:lnSpc>
                    <a:spcPct val="9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Bei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welchen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endParaRPr lang="de-DE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Prozessen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müssen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wir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Hervorragen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-des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leisten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?</a:t>
                </a:r>
              </a:p>
            </p:txBody>
          </p:sp>
        </p:grpSp>
        <p:sp>
          <p:nvSpPr>
            <p:cNvPr id="1324" name="Line 16"/>
            <p:cNvSpPr/>
            <p:nvPr/>
          </p:nvSpPr>
          <p:spPr>
            <a:xfrm>
              <a:off x="1470410" y="945996"/>
              <a:ext cx="2932057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25" name="Line 17"/>
            <p:cNvSpPr/>
            <p:nvPr/>
          </p:nvSpPr>
          <p:spPr>
            <a:xfrm>
              <a:off x="1470410" y="1144900"/>
              <a:ext cx="2932057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26" name="Line 18"/>
            <p:cNvSpPr/>
            <p:nvPr/>
          </p:nvSpPr>
          <p:spPr>
            <a:xfrm>
              <a:off x="1470410" y="1343804"/>
              <a:ext cx="2932057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329" name="Rectangle 19"/>
            <p:cNvGrpSpPr/>
            <p:nvPr/>
          </p:nvGrpSpPr>
          <p:grpSpPr>
            <a:xfrm>
              <a:off x="1402478" y="349284"/>
              <a:ext cx="852447" cy="1193424"/>
              <a:chOff x="0" y="-1"/>
              <a:chExt cx="852445" cy="1193423"/>
            </a:xfrm>
          </p:grpSpPr>
          <p:sp>
            <p:nvSpPr>
              <p:cNvPr id="1327" name="Rechteck"/>
              <p:cNvSpPr/>
              <p:nvPr/>
            </p:nvSpPr>
            <p:spPr>
              <a:xfrm>
                <a:off x="0" y="-1"/>
                <a:ext cx="852445" cy="119342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28" name="Strate- gisches Ziel"/>
              <p:cNvSpPr txBox="1"/>
              <p:nvPr/>
            </p:nvSpPr>
            <p:spPr>
              <a:xfrm>
                <a:off x="152835" y="-1"/>
                <a:ext cx="546775" cy="5406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Strate-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gisches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Ziel</a:t>
                </a:r>
              </a:p>
            </p:txBody>
          </p:sp>
        </p:grpSp>
        <p:grpSp>
          <p:nvGrpSpPr>
            <p:cNvPr id="1332" name="Rectangle 20"/>
            <p:cNvGrpSpPr/>
            <p:nvPr/>
          </p:nvGrpSpPr>
          <p:grpSpPr>
            <a:xfrm>
              <a:off x="2254921" y="349284"/>
              <a:ext cx="731920" cy="1193424"/>
              <a:chOff x="-1" y="-1"/>
              <a:chExt cx="731919" cy="1193423"/>
            </a:xfrm>
          </p:grpSpPr>
          <p:sp>
            <p:nvSpPr>
              <p:cNvPr id="1330" name="Rechteck"/>
              <p:cNvSpPr/>
              <p:nvPr/>
            </p:nvSpPr>
            <p:spPr>
              <a:xfrm>
                <a:off x="-1" y="-1"/>
                <a:ext cx="731919" cy="119342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31" name="Mess- größe"/>
              <p:cNvSpPr txBox="1"/>
              <p:nvPr/>
            </p:nvSpPr>
            <p:spPr>
              <a:xfrm>
                <a:off x="136654" y="-1"/>
                <a:ext cx="458609" cy="368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Mess-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größe</a:t>
                </a:r>
              </a:p>
            </p:txBody>
          </p:sp>
        </p:grpSp>
        <p:grpSp>
          <p:nvGrpSpPr>
            <p:cNvPr id="1335" name="Rectangle 21"/>
            <p:cNvGrpSpPr/>
            <p:nvPr/>
          </p:nvGrpSpPr>
          <p:grpSpPr>
            <a:xfrm>
              <a:off x="2986839" y="349284"/>
              <a:ext cx="731921" cy="1193424"/>
              <a:chOff x="-1" y="-1"/>
              <a:chExt cx="731919" cy="1193423"/>
            </a:xfrm>
          </p:grpSpPr>
          <p:sp>
            <p:nvSpPr>
              <p:cNvPr id="1333" name="Rechteck"/>
              <p:cNvSpPr/>
              <p:nvPr/>
            </p:nvSpPr>
            <p:spPr>
              <a:xfrm>
                <a:off x="-1" y="-1"/>
                <a:ext cx="731919" cy="119342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34" name="Opera- tives Ziel"/>
              <p:cNvSpPr txBox="1"/>
              <p:nvPr/>
            </p:nvSpPr>
            <p:spPr>
              <a:xfrm>
                <a:off x="102991" y="-1"/>
                <a:ext cx="525935" cy="5406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Opera-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tives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Ziel</a:t>
                </a:r>
              </a:p>
            </p:txBody>
          </p:sp>
        </p:grpSp>
        <p:grpSp>
          <p:nvGrpSpPr>
            <p:cNvPr id="1338" name="Rectangle 22"/>
            <p:cNvGrpSpPr/>
            <p:nvPr/>
          </p:nvGrpSpPr>
          <p:grpSpPr>
            <a:xfrm>
              <a:off x="3718758" y="349284"/>
              <a:ext cx="751643" cy="1193424"/>
              <a:chOff x="-1" y="-1"/>
              <a:chExt cx="751642" cy="1193423"/>
            </a:xfrm>
          </p:grpSpPr>
          <p:sp>
            <p:nvSpPr>
              <p:cNvPr id="1336" name="Rechteck"/>
              <p:cNvSpPr/>
              <p:nvPr/>
            </p:nvSpPr>
            <p:spPr>
              <a:xfrm>
                <a:off x="-1" y="-1"/>
                <a:ext cx="751642" cy="119342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37" name="Aktivi- tät"/>
              <p:cNvSpPr txBox="1"/>
              <p:nvPr/>
            </p:nvSpPr>
            <p:spPr>
              <a:xfrm>
                <a:off x="132890" y="-1"/>
                <a:ext cx="485860" cy="368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Aktivi-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tät</a:t>
                </a:r>
              </a:p>
            </p:txBody>
          </p:sp>
        </p:grpSp>
      </p:grpSp>
      <p:grpSp>
        <p:nvGrpSpPr>
          <p:cNvPr id="1361" name="Group 23"/>
          <p:cNvGrpSpPr/>
          <p:nvPr/>
        </p:nvGrpSpPr>
        <p:grpSpPr>
          <a:xfrm>
            <a:off x="3709852" y="4371397"/>
            <a:ext cx="4705353" cy="1659248"/>
            <a:chOff x="0" y="4877"/>
            <a:chExt cx="4705352" cy="1659247"/>
          </a:xfrm>
        </p:grpSpPr>
        <p:grpSp>
          <p:nvGrpSpPr>
            <p:cNvPr id="1342" name="Rectangle 24"/>
            <p:cNvGrpSpPr/>
            <p:nvPr/>
          </p:nvGrpSpPr>
          <p:grpSpPr>
            <a:xfrm>
              <a:off x="0" y="4877"/>
              <a:ext cx="4705352" cy="392413"/>
              <a:chOff x="0" y="4877"/>
              <a:chExt cx="4705351" cy="392411"/>
            </a:xfrm>
          </p:grpSpPr>
          <p:sp>
            <p:nvSpPr>
              <p:cNvPr id="1340" name="Rechteck"/>
              <p:cNvSpPr/>
              <p:nvPr/>
            </p:nvSpPr>
            <p:spPr>
              <a:xfrm>
                <a:off x="0" y="38522"/>
                <a:ext cx="4705351" cy="325121"/>
              </a:xfrm>
              <a:prstGeom prst="rect">
                <a:avLst/>
              </a:prstGeom>
              <a:solidFill>
                <a:srgbClr val="376092"/>
              </a:solidFill>
              <a:ln w="12700" cap="flat">
                <a:noFill/>
                <a:miter lim="400000"/>
              </a:ln>
              <a:effectLst>
                <a:outerShdw dist="139700" dir="2700000" rotWithShape="0">
                  <a:srgbClr val="DADADA"/>
                </a:outerShdw>
              </a:effectLst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41" name="Mitarbeiter"/>
              <p:cNvSpPr txBox="1"/>
              <p:nvPr/>
            </p:nvSpPr>
            <p:spPr>
              <a:xfrm>
                <a:off x="1741933" y="4877"/>
                <a:ext cx="1221485" cy="3924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7149" tIns="57149" rIns="57149" bIns="57149" numCol="1" anchor="ctr">
                <a:spAutoFit/>
              </a:bodyPr>
              <a:lstStyle>
                <a:lvl1pPr algn="ctr" defTabSz="1219200">
                  <a:spcBef>
                    <a:spcPts val="400"/>
                  </a:spcBef>
                  <a:defRPr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Mitarbeiter</a:t>
                </a:r>
              </a:p>
            </p:txBody>
          </p:sp>
        </p:grpSp>
        <p:grpSp>
          <p:nvGrpSpPr>
            <p:cNvPr id="1345" name="Rectangle 25"/>
            <p:cNvGrpSpPr/>
            <p:nvPr/>
          </p:nvGrpSpPr>
          <p:grpSpPr>
            <a:xfrm>
              <a:off x="4684" y="363641"/>
              <a:ext cx="4693641" cy="1300483"/>
              <a:chOff x="0" y="-1"/>
              <a:chExt cx="4693639" cy="1300482"/>
            </a:xfrm>
          </p:grpSpPr>
          <p:sp>
            <p:nvSpPr>
              <p:cNvPr id="1343" name="Rechteck"/>
              <p:cNvSpPr/>
              <p:nvPr/>
            </p:nvSpPr>
            <p:spPr>
              <a:xfrm>
                <a:off x="0" y="-1"/>
                <a:ext cx="4693639" cy="1300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>
                <a:outerShdw dist="139700" dir="2700000" rotWithShape="0">
                  <a:srgbClr val="DADADA"/>
                </a:outerShdw>
              </a:effectLst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defTabSz="1219200">
                  <a:lnSpc>
                    <a:spcPct val="9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44" name="Wie können wir flexibel und verbes-serungsfähig bleiben?"/>
              <p:cNvSpPr txBox="1"/>
              <p:nvPr/>
            </p:nvSpPr>
            <p:spPr>
              <a:xfrm>
                <a:off x="0" y="-1"/>
                <a:ext cx="4693639" cy="9833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8000" tIns="48000" rIns="48000" bIns="48000" numCol="1" anchor="t">
                <a:spAutoFit/>
              </a:bodyPr>
              <a:lstStyle>
                <a:lvl1pPr defTabSz="1219200">
                  <a:lnSpc>
                    <a:spcPct val="90000"/>
                  </a:lnSpc>
                  <a:spcBef>
                    <a:spcPts val="300"/>
                  </a:spcBef>
                  <a:defRPr sz="16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Wie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können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wir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br>
                  <a:rPr lang="de-DE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flexibel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und </a:t>
                </a:r>
                <a:br>
                  <a:rPr lang="de-DE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verbesserungs</a:t>
                </a:r>
                <a:r>
                  <a:rPr lang="de-DE" dirty="0">
                    <a:latin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br>
                  <a:rPr lang="de-DE" dirty="0"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fähig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bleiben</a:t>
                </a:r>
                <a:r>
                  <a:rPr dirty="0">
                    <a:latin typeface="Calibri" panose="020F0502020204030204" pitchFamily="34" charset="0"/>
                    <a:cs typeface="Calibri" panose="020F0502020204030204" pitchFamily="34" charset="0"/>
                  </a:rPr>
                  <a:t>?</a:t>
                </a:r>
              </a:p>
            </p:txBody>
          </p:sp>
        </p:grpSp>
        <p:sp>
          <p:nvSpPr>
            <p:cNvPr id="1346" name="Line 26"/>
            <p:cNvSpPr/>
            <p:nvPr/>
          </p:nvSpPr>
          <p:spPr>
            <a:xfrm>
              <a:off x="1566888" y="1013882"/>
              <a:ext cx="3131436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47" name="Line 27"/>
            <p:cNvSpPr/>
            <p:nvPr/>
          </p:nvSpPr>
          <p:spPr>
            <a:xfrm>
              <a:off x="1566888" y="1230629"/>
              <a:ext cx="3131436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48" name="Line 28"/>
            <p:cNvSpPr/>
            <p:nvPr/>
          </p:nvSpPr>
          <p:spPr>
            <a:xfrm>
              <a:off x="1566888" y="1447376"/>
              <a:ext cx="3131436" cy="1"/>
            </a:xfrm>
            <a:prstGeom prst="line">
              <a:avLst/>
            </a:prstGeom>
            <a:noFill/>
            <a:ln w="12700" cap="flat">
              <a:solidFill>
                <a:srgbClr val="80008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defRPr sz="2400"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351" name="Rectangle 29"/>
            <p:cNvGrpSpPr/>
            <p:nvPr/>
          </p:nvGrpSpPr>
          <p:grpSpPr>
            <a:xfrm>
              <a:off x="1566887" y="363641"/>
              <a:ext cx="782277" cy="1300483"/>
              <a:chOff x="-1" y="-1"/>
              <a:chExt cx="782275" cy="1300482"/>
            </a:xfrm>
          </p:grpSpPr>
          <p:sp>
            <p:nvSpPr>
              <p:cNvPr id="1349" name="Rechteck"/>
              <p:cNvSpPr/>
              <p:nvPr/>
            </p:nvSpPr>
            <p:spPr>
              <a:xfrm>
                <a:off x="-1" y="-1"/>
                <a:ext cx="782275" cy="1300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0" name="Strate- gisches Ziel"/>
              <p:cNvSpPr txBox="1"/>
              <p:nvPr/>
            </p:nvSpPr>
            <p:spPr>
              <a:xfrm>
                <a:off x="117749" y="-1"/>
                <a:ext cx="546775" cy="5406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Strate-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gisches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Ziel</a:t>
                </a:r>
              </a:p>
            </p:txBody>
          </p:sp>
        </p:grpSp>
        <p:grpSp>
          <p:nvGrpSpPr>
            <p:cNvPr id="1354" name="Rectangle 30"/>
            <p:cNvGrpSpPr/>
            <p:nvPr/>
          </p:nvGrpSpPr>
          <p:grpSpPr>
            <a:xfrm>
              <a:off x="2349161" y="363641"/>
              <a:ext cx="782276" cy="1300483"/>
              <a:chOff x="-1" y="-1"/>
              <a:chExt cx="782275" cy="1300482"/>
            </a:xfrm>
          </p:grpSpPr>
          <p:sp>
            <p:nvSpPr>
              <p:cNvPr id="1352" name="Rechteck"/>
              <p:cNvSpPr/>
              <p:nvPr/>
            </p:nvSpPr>
            <p:spPr>
              <a:xfrm>
                <a:off x="-1" y="-1"/>
                <a:ext cx="782275" cy="1300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3" name="Mess- größe"/>
              <p:cNvSpPr txBox="1"/>
              <p:nvPr/>
            </p:nvSpPr>
            <p:spPr>
              <a:xfrm>
                <a:off x="161832" y="-1"/>
                <a:ext cx="458609" cy="368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Mess-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größe</a:t>
                </a:r>
              </a:p>
            </p:txBody>
          </p:sp>
        </p:grpSp>
        <p:grpSp>
          <p:nvGrpSpPr>
            <p:cNvPr id="1357" name="Rectangle 31"/>
            <p:cNvGrpSpPr/>
            <p:nvPr/>
          </p:nvGrpSpPr>
          <p:grpSpPr>
            <a:xfrm>
              <a:off x="3131434" y="363641"/>
              <a:ext cx="784617" cy="1300483"/>
              <a:chOff x="-1" y="-1"/>
              <a:chExt cx="784616" cy="1300482"/>
            </a:xfrm>
          </p:grpSpPr>
          <p:sp>
            <p:nvSpPr>
              <p:cNvPr id="1355" name="Rechteck"/>
              <p:cNvSpPr/>
              <p:nvPr/>
            </p:nvSpPr>
            <p:spPr>
              <a:xfrm>
                <a:off x="-1" y="-1"/>
                <a:ext cx="784616" cy="1300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6" name="Opera- tives Ziel"/>
              <p:cNvSpPr txBox="1"/>
              <p:nvPr/>
            </p:nvSpPr>
            <p:spPr>
              <a:xfrm>
                <a:off x="129340" y="-1"/>
                <a:ext cx="525935" cy="5406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Opera-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tives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Ziel</a:t>
                </a:r>
              </a:p>
            </p:txBody>
          </p:sp>
        </p:grpSp>
        <p:grpSp>
          <p:nvGrpSpPr>
            <p:cNvPr id="1360" name="Rectangle 32"/>
            <p:cNvGrpSpPr/>
            <p:nvPr/>
          </p:nvGrpSpPr>
          <p:grpSpPr>
            <a:xfrm>
              <a:off x="3916049" y="363641"/>
              <a:ext cx="782277" cy="1300483"/>
              <a:chOff x="-1" y="-1"/>
              <a:chExt cx="782275" cy="1300482"/>
            </a:xfrm>
          </p:grpSpPr>
          <p:sp>
            <p:nvSpPr>
              <p:cNvPr id="1358" name="Rechteck"/>
              <p:cNvSpPr/>
              <p:nvPr/>
            </p:nvSpPr>
            <p:spPr>
              <a:xfrm>
                <a:off x="-1" y="-1"/>
                <a:ext cx="782275" cy="1300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500"/>
                  </a:spcBef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9" name="Aktivi- tät"/>
              <p:cNvSpPr txBox="1"/>
              <p:nvPr/>
            </p:nvSpPr>
            <p:spPr>
              <a:xfrm>
                <a:off x="148206" y="-1"/>
                <a:ext cx="485860" cy="368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9600" tIns="9600" rIns="9600" bIns="9600" numCol="1" anchor="t">
                <a:spAutoFit/>
              </a:bodyPr>
              <a:lstStyle/>
              <a:p>
                <a:pPr algn="ctr" defTabSz="1219200">
                  <a:lnSpc>
                    <a:spcPct val="80000"/>
                  </a:lnSpc>
                  <a:spcBef>
                    <a:spcPts val="300"/>
                  </a:spcBef>
                  <a:defRPr sz="1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Aktivi-</a:t>
                </a:r>
                <a:b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tät</a:t>
                </a:r>
              </a:p>
            </p:txBody>
          </p:sp>
        </p:grpSp>
      </p:grpSp>
      <p:grpSp>
        <p:nvGrpSpPr>
          <p:cNvPr id="1364" name="Oval 12"/>
          <p:cNvGrpSpPr/>
          <p:nvPr/>
        </p:nvGrpSpPr>
        <p:grpSpPr>
          <a:xfrm>
            <a:off x="4987585" y="2529070"/>
            <a:ext cx="2182286" cy="1822453"/>
            <a:chOff x="-1" y="0"/>
            <a:chExt cx="2182284" cy="1822451"/>
          </a:xfrm>
        </p:grpSpPr>
        <p:sp>
          <p:nvSpPr>
            <p:cNvPr id="1362" name="Oval"/>
            <p:cNvSpPr/>
            <p:nvPr/>
          </p:nvSpPr>
          <p:spPr>
            <a:xfrm>
              <a:off x="-1" y="0"/>
              <a:ext cx="2182284" cy="1822451"/>
            </a:xfrm>
            <a:prstGeom prst="ellipse">
              <a:avLst/>
            </a:prstGeom>
            <a:solidFill>
              <a:srgbClr val="376092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63" name="Vision  und  Strategie"/>
            <p:cNvSpPr txBox="1"/>
            <p:nvPr/>
          </p:nvSpPr>
          <p:spPr>
            <a:xfrm>
              <a:off x="314488" y="161022"/>
              <a:ext cx="1553306" cy="1500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7149" tIns="57149" rIns="57149" bIns="57149" numCol="1" anchor="ctr">
              <a:spAutoFit/>
            </a:bodyPr>
            <a:lstStyle/>
            <a:p>
              <a:pPr algn="ctr" defTabSz="1219200">
                <a:spcBef>
                  <a:spcPts val="700"/>
                </a:spcBef>
                <a:defRPr sz="30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Vision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und 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Strategie</a:t>
              </a:r>
            </a:p>
          </p:txBody>
        </p:sp>
      </p:grpSp>
      <p:grpSp>
        <p:nvGrpSpPr>
          <p:cNvPr id="1367" name="Rectangle 34"/>
          <p:cNvGrpSpPr/>
          <p:nvPr/>
        </p:nvGrpSpPr>
        <p:grpSpPr>
          <a:xfrm>
            <a:off x="155663" y="2702858"/>
            <a:ext cx="4649386" cy="392413"/>
            <a:chOff x="0" y="4877"/>
            <a:chExt cx="4649385" cy="392411"/>
          </a:xfrm>
        </p:grpSpPr>
        <p:sp>
          <p:nvSpPr>
            <p:cNvPr id="1365" name="Rechteck"/>
            <p:cNvSpPr/>
            <p:nvPr/>
          </p:nvSpPr>
          <p:spPr>
            <a:xfrm>
              <a:off x="0" y="77922"/>
              <a:ext cx="4649385" cy="246321"/>
            </a:xfrm>
            <a:prstGeom prst="rect">
              <a:avLst/>
            </a:prstGeom>
            <a:solidFill>
              <a:srgbClr val="376092"/>
            </a:solidFill>
            <a:ln w="12700" cap="flat">
              <a:noFill/>
              <a:miter lim="400000"/>
            </a:ln>
            <a:effectLst>
              <a:outerShdw dist="139700" dir="2700000" rotWithShape="0">
                <a:srgbClr val="DADADA"/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spcBef>
                  <a:spcPts val="500"/>
                </a:spcBef>
                <a:defRPr sz="16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66" name="Kunden"/>
            <p:cNvSpPr txBox="1"/>
            <p:nvPr/>
          </p:nvSpPr>
          <p:spPr>
            <a:xfrm>
              <a:off x="1899095" y="4877"/>
              <a:ext cx="851193" cy="3924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7149" tIns="57149" rIns="57149" bIns="57149" numCol="1" anchor="ctr">
              <a:spAutoFit/>
            </a:bodyPr>
            <a:lstStyle>
              <a:lvl1pPr algn="ctr" defTabSz="1219200">
                <a:spcBef>
                  <a:spcPts val="4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Kunden</a:t>
              </a:r>
            </a:p>
          </p:txBody>
        </p:sp>
      </p:grpSp>
      <p:grpSp>
        <p:nvGrpSpPr>
          <p:cNvPr id="1370" name="Rectangle 35"/>
          <p:cNvGrpSpPr/>
          <p:nvPr/>
        </p:nvGrpSpPr>
        <p:grpSpPr>
          <a:xfrm>
            <a:off x="165207" y="3157857"/>
            <a:ext cx="4635508" cy="991764"/>
            <a:chOff x="0" y="0"/>
            <a:chExt cx="4635506" cy="991763"/>
          </a:xfrm>
        </p:grpSpPr>
        <p:sp>
          <p:nvSpPr>
            <p:cNvPr id="1368" name="Rechteck"/>
            <p:cNvSpPr/>
            <p:nvPr/>
          </p:nvSpPr>
          <p:spPr>
            <a:xfrm>
              <a:off x="0" y="0"/>
              <a:ext cx="4635506" cy="99176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dist="139700" dir="2700000" rotWithShape="0">
                <a:srgbClr val="DADADA"/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1219200">
                <a:lnSpc>
                  <a:spcPct val="9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69" name="Wie sollten wir aus Kunden-sicht dastehen?"/>
            <p:cNvSpPr txBox="1"/>
            <p:nvPr/>
          </p:nvSpPr>
          <p:spPr>
            <a:xfrm>
              <a:off x="0" y="0"/>
              <a:ext cx="1556571" cy="6786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8000" tIns="48000" rIns="48000" bIns="48000" numCol="1" anchor="t">
              <a:spAutoFit/>
            </a:bodyPr>
            <a:lstStyle>
              <a:lvl1pPr indent="101600" defTabSz="1219200">
                <a:lnSpc>
                  <a:spcPct val="9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Wie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sollten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wir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aus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Kundensicht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dastehen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1373" name="Rectangle 39"/>
          <p:cNvGrpSpPr/>
          <p:nvPr/>
        </p:nvGrpSpPr>
        <p:grpSpPr>
          <a:xfrm>
            <a:off x="1734907" y="3157857"/>
            <a:ext cx="894260" cy="991764"/>
            <a:chOff x="0" y="0"/>
            <a:chExt cx="894258" cy="991763"/>
          </a:xfrm>
        </p:grpSpPr>
        <p:sp>
          <p:nvSpPr>
            <p:cNvPr id="1371" name="Rechteck"/>
            <p:cNvSpPr/>
            <p:nvPr/>
          </p:nvSpPr>
          <p:spPr>
            <a:xfrm>
              <a:off x="0" y="0"/>
              <a:ext cx="894258" cy="99176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72" name="Strate- gisches Ziel"/>
            <p:cNvSpPr txBox="1"/>
            <p:nvPr/>
          </p:nvSpPr>
          <p:spPr>
            <a:xfrm>
              <a:off x="173741" y="0"/>
              <a:ext cx="546775" cy="5406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Strate</a:t>
              </a:r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-</a:t>
              </a:r>
              <a:b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gisches</a:t>
              </a:r>
              <a:b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Ziel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376" name="Rectangle 40"/>
          <p:cNvGrpSpPr/>
          <p:nvPr/>
        </p:nvGrpSpPr>
        <p:grpSpPr>
          <a:xfrm>
            <a:off x="2580430" y="3157857"/>
            <a:ext cx="772587" cy="991764"/>
            <a:chOff x="0" y="0"/>
            <a:chExt cx="772585" cy="991763"/>
          </a:xfrm>
        </p:grpSpPr>
        <p:sp>
          <p:nvSpPr>
            <p:cNvPr id="1374" name="Rechteck"/>
            <p:cNvSpPr/>
            <p:nvPr/>
          </p:nvSpPr>
          <p:spPr>
            <a:xfrm>
              <a:off x="0" y="0"/>
              <a:ext cx="772585" cy="99176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75" name="Mess- größe"/>
            <p:cNvSpPr txBox="1"/>
            <p:nvPr/>
          </p:nvSpPr>
          <p:spPr>
            <a:xfrm>
              <a:off x="156987" y="0"/>
              <a:ext cx="458609" cy="368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Mess-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größe</a:t>
              </a:r>
            </a:p>
          </p:txBody>
        </p:sp>
      </p:grpSp>
      <p:grpSp>
        <p:nvGrpSpPr>
          <p:cNvPr id="1379" name="Rectangle 41"/>
          <p:cNvGrpSpPr/>
          <p:nvPr/>
        </p:nvGrpSpPr>
        <p:grpSpPr>
          <a:xfrm>
            <a:off x="3304279" y="3157857"/>
            <a:ext cx="772587" cy="991764"/>
            <a:chOff x="0" y="0"/>
            <a:chExt cx="772585" cy="991763"/>
          </a:xfrm>
        </p:grpSpPr>
        <p:sp>
          <p:nvSpPr>
            <p:cNvPr id="1377" name="Rechteck"/>
            <p:cNvSpPr/>
            <p:nvPr/>
          </p:nvSpPr>
          <p:spPr>
            <a:xfrm>
              <a:off x="0" y="0"/>
              <a:ext cx="772585" cy="99176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78" name="Opera- tives Ziel"/>
            <p:cNvSpPr txBox="1"/>
            <p:nvPr/>
          </p:nvSpPr>
          <p:spPr>
            <a:xfrm>
              <a:off x="123325" y="0"/>
              <a:ext cx="525935" cy="5406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Opera-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tives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</a:t>
              </a:r>
            </a:p>
          </p:txBody>
        </p:sp>
      </p:grpSp>
      <p:grpSp>
        <p:nvGrpSpPr>
          <p:cNvPr id="1382" name="Rectangle 42"/>
          <p:cNvGrpSpPr/>
          <p:nvPr/>
        </p:nvGrpSpPr>
        <p:grpSpPr>
          <a:xfrm>
            <a:off x="4028129" y="3157857"/>
            <a:ext cx="772587" cy="991764"/>
            <a:chOff x="0" y="0"/>
            <a:chExt cx="772585" cy="991763"/>
          </a:xfrm>
        </p:grpSpPr>
        <p:sp>
          <p:nvSpPr>
            <p:cNvPr id="1380" name="Rechteck"/>
            <p:cNvSpPr/>
            <p:nvPr/>
          </p:nvSpPr>
          <p:spPr>
            <a:xfrm>
              <a:off x="0" y="0"/>
              <a:ext cx="772585" cy="99176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500"/>
                </a:spcBef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81" name="Aktivi- tät"/>
            <p:cNvSpPr txBox="1"/>
            <p:nvPr/>
          </p:nvSpPr>
          <p:spPr>
            <a:xfrm>
              <a:off x="143362" y="0"/>
              <a:ext cx="485860" cy="368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9600" tIns="9600" rIns="9600" bIns="9600" numCol="1" anchor="t">
              <a:spAutoFit/>
            </a:bodyPr>
            <a:lstStyle/>
            <a:p>
              <a:pPr algn="ctr" defTabSz="1219200">
                <a:lnSpc>
                  <a:spcPct val="80000"/>
                </a:lnSpc>
                <a:spcBef>
                  <a:spcPts val="300"/>
                </a:spcBef>
                <a:defRPr sz="1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Aktivi-</a:t>
              </a:r>
              <a:br>
                <a:rPr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tät</a:t>
              </a:r>
            </a:p>
          </p:txBody>
        </p:sp>
      </p:grpSp>
      <p:pic>
        <p:nvPicPr>
          <p:cNvPr id="1383" name="Picture 44" descr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4474" y="641172"/>
            <a:ext cx="2921577" cy="1834101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Parallelogramm 90">
            <a:extLst>
              <a:ext uri="{FF2B5EF4-FFF2-40B4-BE49-F238E27FC236}">
                <a16:creationId xmlns:a16="http://schemas.microsoft.com/office/drawing/2014/main" id="{3C97C1F1-5332-4B46-905D-4D44486C4583}"/>
              </a:ext>
            </a:extLst>
          </p:cNvPr>
          <p:cNvSpPr/>
          <p:nvPr/>
        </p:nvSpPr>
        <p:spPr>
          <a:xfrm>
            <a:off x="319338" y="6368626"/>
            <a:ext cx="3729039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92" name="Die 6P der Positionierung">
            <a:extLst>
              <a:ext uri="{FF2B5EF4-FFF2-40B4-BE49-F238E27FC236}">
                <a16:creationId xmlns:a16="http://schemas.microsoft.com/office/drawing/2014/main" id="{F51545FB-B1E0-5142-ABE1-B6CA63CA6A52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Balanced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-Score-Card (BSC)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6" name="Tabelle 6"/>
          <p:cNvGraphicFramePr/>
          <p:nvPr>
            <p:extLst>
              <p:ext uri="{D42A27DB-BD31-4B8C-83A1-F6EECF244321}">
                <p14:modId xmlns:p14="http://schemas.microsoft.com/office/powerpoint/2010/main" val="3634515058"/>
              </p:ext>
            </p:extLst>
          </p:nvPr>
        </p:nvGraphicFramePr>
        <p:xfrm>
          <a:off x="615003" y="1701297"/>
          <a:ext cx="10961993" cy="310896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2740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1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9122">
                <a:tc gridSpan="5">
                  <a:txBody>
                    <a:bodyPr/>
                    <a:lstStyle/>
                    <a:p>
                      <a:pPr algn="ctr" defTabSz="12192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b="1" dirty="0" err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rPr>
                        <a:t>Prozesse</a:t>
                      </a:r>
                      <a:endParaRPr sz="2400" b="1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206">
                <a:tc>
                  <a:txBody>
                    <a:bodyPr/>
                    <a:lstStyle/>
                    <a:p>
                      <a:pPr algn="l" defTabSz="1219200">
                        <a:defRPr sz="180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Bei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welchen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Prozessen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müssen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wir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hervorragendes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leisten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? 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Strategisches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Servicequalität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erhöhen</a:t>
                      </a:r>
                      <a:endParaRPr dirty="0"/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Messgröße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Anzahl</a:t>
                      </a:r>
                      <a:r>
                        <a:rPr dirty="0"/>
                        <a:t> der </a:t>
                      </a:r>
                      <a:r>
                        <a:rPr dirty="0" err="1"/>
                        <a:t>Reklamationen</a:t>
                      </a:r>
                      <a:r>
                        <a:rPr dirty="0"/>
                        <a:t> 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/>
                        <a:t>Operatives </a:t>
                      </a:r>
                      <a:r>
                        <a:rPr dirty="0" err="1"/>
                        <a:t>Ziel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Senkung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gegenüber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Vorjahr</a:t>
                      </a:r>
                      <a:r>
                        <a:rPr dirty="0"/>
                        <a:t> um 30% 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1800"/>
                      </a:pPr>
                      <a:r>
                        <a:rPr sz="24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Aktivität</a:t>
                      </a:r>
                      <a:endParaRPr sz="2400" dirty="0"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7" name="Text Box 12"/>
          <p:cNvSpPr txBox="1"/>
          <p:nvPr/>
        </p:nvSpPr>
        <p:spPr>
          <a:xfrm>
            <a:off x="609599" y="5156703"/>
            <a:ext cx="5994401" cy="266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7149" tIns="57149" rIns="57149" bIns="57149">
            <a:spAutoFit/>
          </a:bodyPr>
          <a:lstStyle>
            <a:lvl1pPr defTabSz="1219200">
              <a:spcBef>
                <a:spcPts val="600"/>
              </a:spcBef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Quelle: Kaplan/Norton in: Harvard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Businessmanager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5/98</a:t>
            </a: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CC6A2D71-2BE0-F247-A64B-A5A0C95175E6}"/>
              </a:ext>
            </a:extLst>
          </p:cNvPr>
          <p:cNvSpPr/>
          <p:nvPr/>
        </p:nvSpPr>
        <p:spPr>
          <a:xfrm>
            <a:off x="319338" y="6368626"/>
            <a:ext cx="3729039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6" name="Die 6P der Positionierung">
            <a:extLst>
              <a:ext uri="{FF2B5EF4-FFF2-40B4-BE49-F238E27FC236}">
                <a16:creationId xmlns:a16="http://schemas.microsoft.com/office/drawing/2014/main" id="{EE01F1A1-7922-2645-BBE3-61BE3A05B4A9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Balanced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-Score-Card (BSC)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0" name="Tabelle 2"/>
          <p:cNvGraphicFramePr/>
          <p:nvPr>
            <p:extLst>
              <p:ext uri="{D42A27DB-BD31-4B8C-83A1-F6EECF244321}">
                <p14:modId xmlns:p14="http://schemas.microsoft.com/office/powerpoint/2010/main" val="332059145"/>
              </p:ext>
            </p:extLst>
          </p:nvPr>
        </p:nvGraphicFramePr>
        <p:xfrm>
          <a:off x="752087" y="1508760"/>
          <a:ext cx="10933889" cy="384048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2733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5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15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874">
                <a:tc gridSpan="5">
                  <a:txBody>
                    <a:bodyPr/>
                    <a:lstStyle/>
                    <a:p>
                      <a:pPr algn="ctr" defTabSz="12192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rPr>
                        <a:t>Mitarbeiter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4130">
                <a:tc>
                  <a:txBody>
                    <a:bodyPr/>
                    <a:lstStyle/>
                    <a:p>
                      <a:pPr algn="l" defTabSz="1219200">
                        <a:defRPr sz="180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Wie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können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wir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flexibel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und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leistungsfähig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sz="2000" dirty="0" err="1">
                          <a:latin typeface="+mn-lt"/>
                          <a:ea typeface="+mn-ea"/>
                          <a:cs typeface="+mn-cs"/>
                          <a:sym typeface="Calibri"/>
                        </a:rPr>
                        <a:t>bleiben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Calibri"/>
                        </a:rPr>
                        <a:t>?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Strategisches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>
                          <a:solidFill>
                            <a:srgbClr val="C00000"/>
                          </a:solidFill>
                        </a:rPr>
                        <a:t>Mitarbeiter-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kompetenzen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erhöhen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>
                        <a:solidFill>
                          <a:srgbClr val="C00000"/>
                        </a:solidFill>
                      </a:endParaRP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>
                          <a:solidFill>
                            <a:srgbClr val="C00000"/>
                          </a:solidFill>
                        </a:rPr>
                        <a:t>Mitarbeiter-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treue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erhöhen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Messgröße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>
                          <a:solidFill>
                            <a:srgbClr val="C00000"/>
                          </a:solidFill>
                        </a:rPr>
                        <a:t>Ausgaben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in % der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Lohnsumme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>
                        <a:solidFill>
                          <a:srgbClr val="C00000"/>
                        </a:solidFill>
                      </a:endParaRP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>
                          <a:solidFill>
                            <a:srgbClr val="C00000"/>
                          </a:solidFill>
                        </a:rPr>
                        <a:t>Fluktations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-</a:t>
                      </a: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>
                          <a:solidFill>
                            <a:srgbClr val="C00000"/>
                          </a:solidFill>
                        </a:rPr>
                        <a:t>rate 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/>
                        <a:t>Operatives </a:t>
                      </a:r>
                      <a:r>
                        <a:rPr dirty="0" err="1"/>
                        <a:t>Ziel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>
                          <a:solidFill>
                            <a:srgbClr val="C00000"/>
                          </a:solidFill>
                        </a:rPr>
                        <a:t>Erhöhung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um 10%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zum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Vorjahr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>
                        <a:solidFill>
                          <a:srgbClr val="C00000"/>
                        </a:solidFill>
                      </a:endParaRP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>
                          <a:solidFill>
                            <a:srgbClr val="C00000"/>
                          </a:solidFill>
                        </a:rPr>
                        <a:t>&lt; 6%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/>
                        <a:t>Aktivität</a:t>
                      </a: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/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>
                          <a:solidFill>
                            <a:srgbClr val="C00000"/>
                          </a:solidFill>
                        </a:rPr>
                        <a:t>Fortbildungs-akademie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ausbauen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endParaRPr dirty="0">
                        <a:solidFill>
                          <a:srgbClr val="C00000"/>
                        </a:solidFill>
                      </a:endParaRPr>
                    </a:p>
                    <a:p>
                      <a:pPr algn="ctr" defTabSz="1219200">
                        <a:defRPr sz="24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defRPr>
                      </a:pPr>
                      <a:r>
                        <a:rPr dirty="0" err="1">
                          <a:solidFill>
                            <a:srgbClr val="C00000"/>
                          </a:solidFill>
                        </a:rPr>
                        <a:t>Projekt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 „</a:t>
                      </a:r>
                      <a:r>
                        <a:rPr dirty="0" err="1">
                          <a:solidFill>
                            <a:srgbClr val="C00000"/>
                          </a:solidFill>
                        </a:rPr>
                        <a:t>Jobrotation</a:t>
                      </a:r>
                      <a:r>
                        <a:rPr dirty="0">
                          <a:solidFill>
                            <a:srgbClr val="C00000"/>
                          </a:solidFill>
                        </a:rPr>
                        <a:t>“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arallelogramm 3">
            <a:extLst>
              <a:ext uri="{FF2B5EF4-FFF2-40B4-BE49-F238E27FC236}">
                <a16:creationId xmlns:a16="http://schemas.microsoft.com/office/drawing/2014/main" id="{777B7A21-B016-7D4F-9737-AEFC49870932}"/>
              </a:ext>
            </a:extLst>
          </p:cNvPr>
          <p:cNvSpPr/>
          <p:nvPr/>
        </p:nvSpPr>
        <p:spPr>
          <a:xfrm>
            <a:off x="319338" y="6368626"/>
            <a:ext cx="3729039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6BB5D557-924F-E846-A4A5-4A42B147682E}"/>
              </a:ext>
            </a:extLst>
          </p:cNvPr>
          <p:cNvSpPr txBox="1"/>
          <p:nvPr/>
        </p:nvSpPr>
        <p:spPr>
          <a:xfrm>
            <a:off x="645703" y="6392105"/>
            <a:ext cx="387404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Balanced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-Score-Card (BSC)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3" name="Bild 8" descr="Bild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270" y="1317125"/>
            <a:ext cx="7449460" cy="509297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425F2E5-7455-044B-9BB9-5D8B333C70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Controlling als Frühwarnsystem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8" name="AutoShape 2"/>
          <p:cNvGrpSpPr/>
          <p:nvPr/>
        </p:nvGrpSpPr>
        <p:grpSpPr>
          <a:xfrm>
            <a:off x="4175510" y="3040592"/>
            <a:ext cx="3352801" cy="1388291"/>
            <a:chOff x="-1" y="0"/>
            <a:chExt cx="3737823" cy="1388291"/>
          </a:xfrm>
        </p:grpSpPr>
        <p:sp>
          <p:nvSpPr>
            <p:cNvPr id="1396" name="Form"/>
            <p:cNvSpPr/>
            <p:nvPr/>
          </p:nvSpPr>
          <p:spPr>
            <a:xfrm>
              <a:off x="-1" y="0"/>
              <a:ext cx="3737823" cy="1388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800"/>
                  </a:moveTo>
                  <a:lnTo>
                    <a:pt x="14522" y="0"/>
                  </a:lnTo>
                  <a:lnTo>
                    <a:pt x="14155" y="5325"/>
                  </a:lnTo>
                  <a:lnTo>
                    <a:pt x="18380" y="4457"/>
                  </a:ln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18145" y="1809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lnTo>
                    <a:pt x="7715" y="15627"/>
                  </a:ln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close/>
                </a:path>
              </a:pathLst>
            </a:custGeom>
            <a:solidFill>
              <a:srgbClr val="FF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97" name="Prinzip:…"/>
            <p:cNvSpPr txBox="1"/>
            <p:nvPr/>
          </p:nvSpPr>
          <p:spPr>
            <a:xfrm>
              <a:off x="799665" y="312434"/>
              <a:ext cx="2091595" cy="677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/>
            <a:p>
              <a:pPr algn="ctr" defTabSz="1219200">
                <a:defRPr u="sng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Prinzip</a:t>
              </a:r>
              <a:r>
                <a:rPr u="none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Selbstverantwortung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01" name="Oval 3"/>
          <p:cNvGrpSpPr/>
          <p:nvPr/>
        </p:nvGrpSpPr>
        <p:grpSpPr>
          <a:xfrm>
            <a:off x="4165601" y="4509360"/>
            <a:ext cx="2880580" cy="400108"/>
            <a:chOff x="0" y="19997"/>
            <a:chExt cx="2880579" cy="400106"/>
          </a:xfrm>
        </p:grpSpPr>
        <p:sp>
          <p:nvSpPr>
            <p:cNvPr id="1399" name="Oval"/>
            <p:cNvSpPr/>
            <p:nvPr/>
          </p:nvSpPr>
          <p:spPr>
            <a:xfrm>
              <a:off x="0" y="48391"/>
              <a:ext cx="2880579" cy="313004"/>
            </a:xfrm>
            <a:prstGeom prst="ellipse">
              <a:avLst/>
            </a:prstGeom>
            <a:solidFill>
              <a:srgbClr val="FF505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00" name="Mitarbeiter"/>
            <p:cNvSpPr txBox="1"/>
            <p:nvPr/>
          </p:nvSpPr>
          <p:spPr>
            <a:xfrm>
              <a:off x="846069" y="19997"/>
              <a:ext cx="1229181" cy="4001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Mitarbeiter</a:t>
              </a:r>
            </a:p>
          </p:txBody>
        </p:sp>
      </p:grpSp>
      <p:grpSp>
        <p:nvGrpSpPr>
          <p:cNvPr id="1404" name="Oval 4"/>
          <p:cNvGrpSpPr/>
          <p:nvPr/>
        </p:nvGrpSpPr>
        <p:grpSpPr>
          <a:xfrm>
            <a:off x="4165601" y="1202332"/>
            <a:ext cx="2961706" cy="400108"/>
            <a:chOff x="0" y="4840"/>
            <a:chExt cx="2961705" cy="400106"/>
          </a:xfrm>
        </p:grpSpPr>
        <p:sp>
          <p:nvSpPr>
            <p:cNvPr id="1402" name="Oval"/>
            <p:cNvSpPr/>
            <p:nvPr/>
          </p:nvSpPr>
          <p:spPr>
            <a:xfrm>
              <a:off x="0" y="7079"/>
              <a:ext cx="2961705" cy="395630"/>
            </a:xfrm>
            <a:prstGeom prst="ellipse">
              <a:avLst/>
            </a:prstGeom>
            <a:solidFill>
              <a:srgbClr val="FF505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03" name="Finanzen"/>
            <p:cNvSpPr txBox="1"/>
            <p:nvPr/>
          </p:nvSpPr>
          <p:spPr>
            <a:xfrm>
              <a:off x="992899" y="4840"/>
              <a:ext cx="975906" cy="4001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Finanzen</a:t>
              </a:r>
            </a:p>
          </p:txBody>
        </p:sp>
      </p:grpSp>
      <p:grpSp>
        <p:nvGrpSpPr>
          <p:cNvPr id="1407" name="Oval 5"/>
          <p:cNvGrpSpPr/>
          <p:nvPr/>
        </p:nvGrpSpPr>
        <p:grpSpPr>
          <a:xfrm>
            <a:off x="222590" y="3037518"/>
            <a:ext cx="3352801" cy="508001"/>
            <a:chOff x="0" y="0"/>
            <a:chExt cx="3352800" cy="508000"/>
          </a:xfrm>
        </p:grpSpPr>
        <p:sp>
          <p:nvSpPr>
            <p:cNvPr id="1405" name="Oval"/>
            <p:cNvSpPr/>
            <p:nvPr/>
          </p:nvSpPr>
          <p:spPr>
            <a:xfrm>
              <a:off x="0" y="0"/>
              <a:ext cx="3352800" cy="508000"/>
            </a:xfrm>
            <a:prstGeom prst="ellipse">
              <a:avLst/>
            </a:prstGeom>
            <a:solidFill>
              <a:srgbClr val="FF505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06" name="Markt/Kunden"/>
            <p:cNvSpPr txBox="1"/>
            <p:nvPr/>
          </p:nvSpPr>
          <p:spPr>
            <a:xfrm>
              <a:off x="903113" y="53946"/>
              <a:ext cx="1546575" cy="4001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Markt/Kunden</a:t>
              </a:r>
            </a:p>
          </p:txBody>
        </p:sp>
      </p:grpSp>
      <p:grpSp>
        <p:nvGrpSpPr>
          <p:cNvPr id="1410" name="Oval 6"/>
          <p:cNvGrpSpPr/>
          <p:nvPr/>
        </p:nvGrpSpPr>
        <p:grpSpPr>
          <a:xfrm>
            <a:off x="8026757" y="3037517"/>
            <a:ext cx="3083440" cy="493230"/>
            <a:chOff x="-1" y="-1"/>
            <a:chExt cx="3083439" cy="493228"/>
          </a:xfrm>
        </p:grpSpPr>
        <p:sp>
          <p:nvSpPr>
            <p:cNvPr id="1408" name="Oval"/>
            <p:cNvSpPr/>
            <p:nvPr/>
          </p:nvSpPr>
          <p:spPr>
            <a:xfrm>
              <a:off x="-1" y="-1"/>
              <a:ext cx="3083439" cy="493228"/>
            </a:xfrm>
            <a:prstGeom prst="ellipse">
              <a:avLst/>
            </a:prstGeom>
            <a:solidFill>
              <a:srgbClr val="FF505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09" name="Prozesse/Organisation"/>
            <p:cNvSpPr txBox="1"/>
            <p:nvPr/>
          </p:nvSpPr>
          <p:spPr>
            <a:xfrm>
              <a:off x="399740" y="46560"/>
              <a:ext cx="2283956" cy="4001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60959" tIns="60959" rIns="60959" bIns="60959" numCol="1" anchor="ctr">
              <a:spAutoFit/>
            </a:bodyPr>
            <a:lstStyle>
              <a:lvl1pPr algn="ctr" defTabSz="1219200">
                <a:defRPr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Prozesse/Organisation</a:t>
              </a:r>
            </a:p>
          </p:txBody>
        </p:sp>
      </p:grpSp>
      <p:sp>
        <p:nvSpPr>
          <p:cNvPr id="1411" name="Text Box 7"/>
          <p:cNvSpPr txBox="1"/>
          <p:nvPr/>
        </p:nvSpPr>
        <p:spPr>
          <a:xfrm>
            <a:off x="8178065" y="3577308"/>
            <a:ext cx="4013277" cy="1785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wachsende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verkrustete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Organisationsstruktur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interne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Abstimmungsprobleme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Zunahme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Krisensitzungen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schnell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aufeinander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folgende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Umstrukturierungen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412" name="Text Box 8"/>
          <p:cNvSpPr txBox="1"/>
          <p:nvPr/>
        </p:nvSpPr>
        <p:spPr>
          <a:xfrm>
            <a:off x="4416837" y="1615532"/>
            <a:ext cx="4408252" cy="1518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sinkende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Umsätze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steigende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sinkende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Profitabilität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Kapitalbedarf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ohne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sinkende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13" name="Text Box 9"/>
          <p:cNvSpPr txBox="1"/>
          <p:nvPr/>
        </p:nvSpPr>
        <p:spPr>
          <a:xfrm>
            <a:off x="4015938" y="4928813"/>
            <a:ext cx="4887037" cy="179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Krankenstand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steigende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Fluktuation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schlechte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Stimmung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fehlendes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Interesse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sinkende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Innovationsvorschläge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(war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immer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so </a:t>
            </a:r>
            <a:r>
              <a:rPr dirty="0">
                <a:latin typeface="Calibri" panose="020F0502020204030204" pitchFamily="34" charset="0"/>
                <a:ea typeface="Wingdings"/>
                <a:cs typeface="Calibri" panose="020F0502020204030204" pitchFamily="34" charset="0"/>
                <a:sym typeface="Wingdings"/>
              </a:rPr>
              <a:t>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Schublade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414" name="Text Box 10"/>
          <p:cNvSpPr txBox="1"/>
          <p:nvPr/>
        </p:nvSpPr>
        <p:spPr>
          <a:xfrm>
            <a:off x="456621" y="3556170"/>
            <a:ext cx="3200979" cy="179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	Reklamationen</a:t>
            </a:r>
            <a:endParaRPr sz="320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	Sonderwünsche</a:t>
            </a:r>
            <a:endParaRPr sz="320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	viele Varianten</a:t>
            </a:r>
            <a:endParaRPr sz="320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	keine Kostenverfolgung 	der Wertschöpfung</a:t>
            </a:r>
            <a:endParaRPr sz="320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buSzPct val="100000"/>
              <a:buChar char="-"/>
              <a:tabLst>
                <a:tab pos="127000" algn="l"/>
              </a:tabLst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	Konjunkturzahlen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DEA492C-C031-F84A-A215-A31A59A81F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Controlling als Frühwarnsystem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8" grpId="1" animBg="1" advAuto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4" name="Group 4"/>
          <p:cNvGrpSpPr/>
          <p:nvPr/>
        </p:nvGrpSpPr>
        <p:grpSpPr>
          <a:xfrm>
            <a:off x="6052325" y="3846113"/>
            <a:ext cx="2610498" cy="1713309"/>
            <a:chOff x="0" y="0"/>
            <a:chExt cx="2610497" cy="1713308"/>
          </a:xfrm>
        </p:grpSpPr>
        <p:grpSp>
          <p:nvGrpSpPr>
            <p:cNvPr id="1419" name="Rectangle 5"/>
            <p:cNvGrpSpPr/>
            <p:nvPr/>
          </p:nvGrpSpPr>
          <p:grpSpPr>
            <a:xfrm>
              <a:off x="-1" y="-1"/>
              <a:ext cx="978937" cy="1713310"/>
              <a:chOff x="0" y="0"/>
              <a:chExt cx="978935" cy="1713308"/>
            </a:xfrm>
          </p:grpSpPr>
          <p:sp>
            <p:nvSpPr>
              <p:cNvPr id="1417" name="Rechteck"/>
              <p:cNvSpPr/>
              <p:nvPr/>
            </p:nvSpPr>
            <p:spPr>
              <a:xfrm>
                <a:off x="0" y="-1"/>
                <a:ext cx="978936" cy="1713310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18" name="Mess-…"/>
              <p:cNvSpPr txBox="1"/>
              <p:nvPr/>
            </p:nvSpPr>
            <p:spPr>
              <a:xfrm>
                <a:off x="0" y="437931"/>
                <a:ext cx="978936" cy="8374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/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Mess-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größen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bzw.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Führungs-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größen</a:t>
                </a:r>
              </a:p>
            </p:txBody>
          </p:sp>
        </p:grpSp>
        <p:grpSp>
          <p:nvGrpSpPr>
            <p:cNvPr id="1422" name="Rectangle 6"/>
            <p:cNvGrpSpPr/>
            <p:nvPr/>
          </p:nvGrpSpPr>
          <p:grpSpPr>
            <a:xfrm>
              <a:off x="978936" y="-1"/>
              <a:ext cx="978937" cy="1713310"/>
              <a:chOff x="0" y="0"/>
              <a:chExt cx="978935" cy="1713308"/>
            </a:xfrm>
          </p:grpSpPr>
          <p:sp>
            <p:nvSpPr>
              <p:cNvPr id="1420" name="Rechteck"/>
              <p:cNvSpPr/>
              <p:nvPr/>
            </p:nvSpPr>
            <p:spPr>
              <a:xfrm>
                <a:off x="0" y="-1"/>
                <a:ext cx="978936" cy="1713310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Arial"/>
                    <a:ea typeface="Arial"/>
                    <a:cs typeface="Arial"/>
                    <a:sym typeface="Arial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21" name="Operative…"/>
              <p:cNvSpPr txBox="1"/>
              <p:nvPr/>
            </p:nvSpPr>
            <p:spPr>
              <a:xfrm>
                <a:off x="0" y="666531"/>
                <a:ext cx="978936" cy="3802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/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Operative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Zielvorgabe</a:t>
                </a:r>
              </a:p>
            </p:txBody>
          </p:sp>
        </p:grpSp>
        <p:sp>
          <p:nvSpPr>
            <p:cNvPr id="1423" name="AutoShape 7"/>
            <p:cNvSpPr/>
            <p:nvPr/>
          </p:nvSpPr>
          <p:spPr>
            <a:xfrm>
              <a:off x="1957873" y="0"/>
              <a:ext cx="652625" cy="1713309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425" name="Rectangle 8"/>
          <p:cNvSpPr/>
          <p:nvPr/>
        </p:nvSpPr>
        <p:spPr>
          <a:xfrm>
            <a:off x="1320800" y="3682941"/>
            <a:ext cx="9136739" cy="2365998"/>
          </a:xfrm>
          <a:prstGeom prst="rect">
            <a:avLst/>
          </a:prstGeom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28" name="Rectangle 9"/>
          <p:cNvGrpSpPr/>
          <p:nvPr/>
        </p:nvGrpSpPr>
        <p:grpSpPr>
          <a:xfrm>
            <a:off x="1483955" y="3928548"/>
            <a:ext cx="814084" cy="1630875"/>
            <a:chOff x="0" y="-1"/>
            <a:chExt cx="814082" cy="1630874"/>
          </a:xfrm>
        </p:grpSpPr>
        <p:sp>
          <p:nvSpPr>
            <p:cNvPr id="1426" name="Rechteck"/>
            <p:cNvSpPr/>
            <p:nvPr/>
          </p:nvSpPr>
          <p:spPr>
            <a:xfrm>
              <a:off x="0" y="-1"/>
              <a:ext cx="814082" cy="1630874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27" name="IST-…"/>
            <p:cNvSpPr txBox="1"/>
            <p:nvPr/>
          </p:nvSpPr>
          <p:spPr>
            <a:xfrm>
              <a:off x="186208" y="638846"/>
              <a:ext cx="441664" cy="353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7722" tIns="37722" rIns="37722" bIns="37722" numCol="1" anchor="ctr">
              <a:spAutoFit/>
            </a:bodyPr>
            <a:lstStyle/>
            <a:p>
              <a:pPr algn="ctr" defTabSz="1219200">
                <a:defRPr sz="9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IST-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9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Analyse</a:t>
              </a:r>
            </a:p>
          </p:txBody>
        </p:sp>
      </p:grpSp>
      <p:sp>
        <p:nvSpPr>
          <p:cNvPr id="1429" name="AutoShape 10"/>
          <p:cNvSpPr/>
          <p:nvPr/>
        </p:nvSpPr>
        <p:spPr>
          <a:xfrm>
            <a:off x="2408506" y="3892005"/>
            <a:ext cx="652625" cy="171246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42" name="Group 11"/>
          <p:cNvGrpSpPr/>
          <p:nvPr/>
        </p:nvGrpSpPr>
        <p:grpSpPr>
          <a:xfrm>
            <a:off x="3134211" y="3846113"/>
            <a:ext cx="1041822" cy="1713308"/>
            <a:chOff x="0" y="0"/>
            <a:chExt cx="1041820" cy="1713307"/>
          </a:xfrm>
        </p:grpSpPr>
        <p:grpSp>
          <p:nvGrpSpPr>
            <p:cNvPr id="1432" name="Rectangle 12"/>
            <p:cNvGrpSpPr/>
            <p:nvPr/>
          </p:nvGrpSpPr>
          <p:grpSpPr>
            <a:xfrm>
              <a:off x="-1" y="0"/>
              <a:ext cx="1041822" cy="407930"/>
              <a:chOff x="0" y="0"/>
              <a:chExt cx="1041820" cy="407929"/>
            </a:xfrm>
          </p:grpSpPr>
          <p:sp>
            <p:nvSpPr>
              <p:cNvPr id="1430" name="Rechteck"/>
              <p:cNvSpPr/>
              <p:nvPr/>
            </p:nvSpPr>
            <p:spPr>
              <a:xfrm>
                <a:off x="-1" y="0"/>
                <a:ext cx="1041822" cy="407930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31" name="Finanzen"/>
              <p:cNvSpPr txBox="1"/>
              <p:nvPr/>
            </p:nvSpPr>
            <p:spPr>
              <a:xfrm>
                <a:off x="-1" y="96392"/>
                <a:ext cx="1041822" cy="2151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9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Finanzen</a:t>
                </a:r>
              </a:p>
            </p:txBody>
          </p:sp>
        </p:grpSp>
        <p:grpSp>
          <p:nvGrpSpPr>
            <p:cNvPr id="1435" name="Rectangle 13"/>
            <p:cNvGrpSpPr/>
            <p:nvPr/>
          </p:nvGrpSpPr>
          <p:grpSpPr>
            <a:xfrm>
              <a:off x="-1" y="407930"/>
              <a:ext cx="1041822" cy="407930"/>
              <a:chOff x="0" y="0"/>
              <a:chExt cx="1041820" cy="407929"/>
            </a:xfrm>
          </p:grpSpPr>
          <p:sp>
            <p:nvSpPr>
              <p:cNvPr id="1433" name="Rechteck"/>
              <p:cNvSpPr/>
              <p:nvPr/>
            </p:nvSpPr>
            <p:spPr>
              <a:xfrm>
                <a:off x="-1" y="0"/>
                <a:ext cx="1041822" cy="407930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34" name="Kunden"/>
              <p:cNvSpPr txBox="1"/>
              <p:nvPr/>
            </p:nvSpPr>
            <p:spPr>
              <a:xfrm>
                <a:off x="-1" y="96392"/>
                <a:ext cx="1041822" cy="2151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9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Kunden</a:t>
                </a:r>
              </a:p>
            </p:txBody>
          </p:sp>
        </p:grpSp>
        <p:grpSp>
          <p:nvGrpSpPr>
            <p:cNvPr id="1438" name="Rectangle 14"/>
            <p:cNvGrpSpPr/>
            <p:nvPr/>
          </p:nvGrpSpPr>
          <p:grpSpPr>
            <a:xfrm>
              <a:off x="-1" y="815860"/>
              <a:ext cx="1041822" cy="407931"/>
              <a:chOff x="0" y="0"/>
              <a:chExt cx="1041820" cy="407929"/>
            </a:xfrm>
          </p:grpSpPr>
          <p:sp>
            <p:nvSpPr>
              <p:cNvPr id="1436" name="Rechteck"/>
              <p:cNvSpPr/>
              <p:nvPr/>
            </p:nvSpPr>
            <p:spPr>
              <a:xfrm>
                <a:off x="-1" y="0"/>
                <a:ext cx="1041822" cy="407930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37" name="Prozesse"/>
              <p:cNvSpPr txBox="1"/>
              <p:nvPr/>
            </p:nvSpPr>
            <p:spPr>
              <a:xfrm>
                <a:off x="-1" y="96392"/>
                <a:ext cx="1041822" cy="2151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9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Prozesse</a:t>
                </a:r>
              </a:p>
            </p:txBody>
          </p:sp>
        </p:grpSp>
        <p:grpSp>
          <p:nvGrpSpPr>
            <p:cNvPr id="1441" name="Rectangle 15"/>
            <p:cNvGrpSpPr/>
            <p:nvPr/>
          </p:nvGrpSpPr>
          <p:grpSpPr>
            <a:xfrm>
              <a:off x="-1" y="1223791"/>
              <a:ext cx="1041822" cy="489517"/>
              <a:chOff x="0" y="0"/>
              <a:chExt cx="1041820" cy="489515"/>
            </a:xfrm>
          </p:grpSpPr>
          <p:sp>
            <p:nvSpPr>
              <p:cNvPr id="1439" name="Rechteck"/>
              <p:cNvSpPr/>
              <p:nvPr/>
            </p:nvSpPr>
            <p:spPr>
              <a:xfrm>
                <a:off x="-1" y="0"/>
                <a:ext cx="1041822" cy="489516"/>
              </a:xfrm>
              <a:prstGeom prst="rect">
                <a:avLst/>
              </a:prstGeom>
              <a:solidFill>
                <a:srgbClr val="F78585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40" name="Mitarbeiter"/>
              <p:cNvSpPr txBox="1"/>
              <p:nvPr/>
            </p:nvSpPr>
            <p:spPr>
              <a:xfrm>
                <a:off x="-1" y="137185"/>
                <a:ext cx="1041822" cy="2151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9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Mitarbeiter</a:t>
                </a:r>
              </a:p>
            </p:txBody>
          </p:sp>
        </p:grpSp>
      </p:grpSp>
      <p:grpSp>
        <p:nvGrpSpPr>
          <p:cNvPr id="1445" name="Rectangle 16"/>
          <p:cNvGrpSpPr/>
          <p:nvPr/>
        </p:nvGrpSpPr>
        <p:grpSpPr>
          <a:xfrm>
            <a:off x="4176030" y="3846113"/>
            <a:ext cx="1132747" cy="1712459"/>
            <a:chOff x="0" y="0"/>
            <a:chExt cx="1132745" cy="1712458"/>
          </a:xfrm>
        </p:grpSpPr>
        <p:sp>
          <p:nvSpPr>
            <p:cNvPr id="1443" name="Rechteck"/>
            <p:cNvSpPr/>
            <p:nvPr/>
          </p:nvSpPr>
          <p:spPr>
            <a:xfrm>
              <a:off x="0" y="0"/>
              <a:ext cx="1132746" cy="1712459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44" name="Strategische…"/>
            <p:cNvSpPr txBox="1"/>
            <p:nvPr/>
          </p:nvSpPr>
          <p:spPr>
            <a:xfrm>
              <a:off x="0" y="437506"/>
              <a:ext cx="1132746" cy="8374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7722" tIns="37722" rIns="37722" bIns="37722" numCol="1" anchor="ctr">
              <a:spAutoFit/>
            </a:bodyPr>
            <a:lstStyle/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Strategische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Ziele/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Erfolgs-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12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faktoren</a:t>
              </a:r>
            </a:p>
          </p:txBody>
        </p:sp>
      </p:grpSp>
      <p:sp>
        <p:nvSpPr>
          <p:cNvPr id="1446" name="AutoShape 17"/>
          <p:cNvSpPr/>
          <p:nvPr/>
        </p:nvSpPr>
        <p:spPr>
          <a:xfrm>
            <a:off x="5399701" y="3846113"/>
            <a:ext cx="652625" cy="1713309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49" name="Rectangle 18"/>
          <p:cNvGrpSpPr/>
          <p:nvPr/>
        </p:nvGrpSpPr>
        <p:grpSpPr>
          <a:xfrm>
            <a:off x="3441827" y="2377562"/>
            <a:ext cx="1560182" cy="896601"/>
            <a:chOff x="0" y="-1"/>
            <a:chExt cx="1560180" cy="896599"/>
          </a:xfrm>
        </p:grpSpPr>
        <p:sp>
          <p:nvSpPr>
            <p:cNvPr id="1447" name="Rechteck"/>
            <p:cNvSpPr/>
            <p:nvPr/>
          </p:nvSpPr>
          <p:spPr>
            <a:xfrm>
              <a:off x="0" y="-1"/>
              <a:ext cx="1560180" cy="896599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48" name="Strategie"/>
            <p:cNvSpPr txBox="1"/>
            <p:nvPr/>
          </p:nvSpPr>
          <p:spPr>
            <a:xfrm>
              <a:off x="271519" y="256321"/>
              <a:ext cx="1017142" cy="3839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7722" tIns="37722" rIns="37722" bIns="37722" numCol="1" anchor="ctr">
              <a:spAutoFit/>
            </a:bodyPr>
            <a:lstStyle>
              <a:lvl1pPr algn="ctr" defTabSz="1219200">
                <a:defRPr sz="20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Strategie</a:t>
              </a:r>
            </a:p>
          </p:txBody>
        </p:sp>
      </p:grpSp>
      <p:grpSp>
        <p:nvGrpSpPr>
          <p:cNvPr id="1452" name="Oval 19"/>
          <p:cNvGrpSpPr/>
          <p:nvPr/>
        </p:nvGrpSpPr>
        <p:grpSpPr>
          <a:xfrm>
            <a:off x="3494514" y="993148"/>
            <a:ext cx="1511747" cy="1055523"/>
            <a:chOff x="0" y="-1"/>
            <a:chExt cx="1511745" cy="1055522"/>
          </a:xfrm>
        </p:grpSpPr>
        <p:sp>
          <p:nvSpPr>
            <p:cNvPr id="1450" name="Oval"/>
            <p:cNvSpPr/>
            <p:nvPr/>
          </p:nvSpPr>
          <p:spPr>
            <a:xfrm>
              <a:off x="0" y="-1"/>
              <a:ext cx="1511745" cy="1055522"/>
            </a:xfrm>
            <a:prstGeom prst="ellipse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51" name="Vision"/>
            <p:cNvSpPr txBox="1"/>
            <p:nvPr/>
          </p:nvSpPr>
          <p:spPr>
            <a:xfrm>
              <a:off x="400386" y="335782"/>
              <a:ext cx="710969" cy="3839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7722" tIns="37722" rIns="37722" bIns="37722" numCol="1" anchor="ctr">
              <a:spAutoFit/>
            </a:bodyPr>
            <a:lstStyle>
              <a:lvl1pPr algn="ctr" defTabSz="1219200">
                <a:defRPr sz="20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Vision</a:t>
              </a:r>
            </a:p>
          </p:txBody>
        </p:sp>
      </p:grpSp>
      <p:sp>
        <p:nvSpPr>
          <p:cNvPr id="1453" name="AutoShape 20"/>
          <p:cNvSpPr/>
          <p:nvPr/>
        </p:nvSpPr>
        <p:spPr>
          <a:xfrm>
            <a:off x="3931297" y="3274161"/>
            <a:ext cx="571047" cy="57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201"/>
                </a:moveTo>
                <a:lnTo>
                  <a:pt x="5400" y="16201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1"/>
                </a:lnTo>
                <a:lnTo>
                  <a:pt x="21600" y="16201"/>
                </a:lnTo>
                <a:lnTo>
                  <a:pt x="10800" y="21600"/>
                </a:lnTo>
                <a:close/>
              </a:path>
            </a:pathLst>
          </a:cu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54" name="AutoShape 21"/>
          <p:cNvSpPr/>
          <p:nvPr/>
        </p:nvSpPr>
        <p:spPr>
          <a:xfrm>
            <a:off x="3931297" y="2050369"/>
            <a:ext cx="489469" cy="327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200"/>
                </a:moveTo>
                <a:lnTo>
                  <a:pt x="5400" y="162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6200"/>
                </a:lnTo>
                <a:lnTo>
                  <a:pt x="21600" y="16200"/>
                </a:lnTo>
                <a:lnTo>
                  <a:pt x="10800" y="21600"/>
                </a:lnTo>
                <a:close/>
              </a:path>
            </a:pathLst>
          </a:cu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57" name="Rectangle 22"/>
          <p:cNvGrpSpPr/>
          <p:nvPr/>
        </p:nvGrpSpPr>
        <p:grpSpPr>
          <a:xfrm>
            <a:off x="8500515" y="1970482"/>
            <a:ext cx="1355388" cy="1467702"/>
            <a:chOff x="-1" y="0"/>
            <a:chExt cx="1355387" cy="1467700"/>
          </a:xfrm>
        </p:grpSpPr>
        <p:sp>
          <p:nvSpPr>
            <p:cNvPr id="1455" name="Rechteck"/>
            <p:cNvSpPr/>
            <p:nvPr/>
          </p:nvSpPr>
          <p:spPr>
            <a:xfrm>
              <a:off x="-1" y="0"/>
              <a:ext cx="1355387" cy="1467700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56" name="Jahres-…"/>
            <p:cNvSpPr txBox="1"/>
            <p:nvPr/>
          </p:nvSpPr>
          <p:spPr>
            <a:xfrm>
              <a:off x="239653" y="387984"/>
              <a:ext cx="876079" cy="691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7722" tIns="37722" rIns="37722" bIns="37722" numCol="1" anchor="ctr">
              <a:spAutoFit/>
            </a:bodyPr>
            <a:lstStyle/>
            <a:p>
              <a:pPr algn="ctr" defTabSz="1219200">
                <a:defRPr sz="20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Jahres-</a:t>
              </a:r>
              <a:endParaRPr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endParaRPr>
            </a:p>
            <a:p>
              <a:pPr algn="ctr" defTabSz="1219200">
                <a:defRPr sz="20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zielplan</a:t>
              </a:r>
            </a:p>
          </p:txBody>
        </p:sp>
      </p:grpSp>
      <p:grpSp>
        <p:nvGrpSpPr>
          <p:cNvPr id="1467" name="Group 23"/>
          <p:cNvGrpSpPr/>
          <p:nvPr/>
        </p:nvGrpSpPr>
        <p:grpSpPr>
          <a:xfrm>
            <a:off x="6215480" y="1171618"/>
            <a:ext cx="3915747" cy="815862"/>
            <a:chOff x="0" y="0"/>
            <a:chExt cx="3915745" cy="815860"/>
          </a:xfrm>
        </p:grpSpPr>
        <p:grpSp>
          <p:nvGrpSpPr>
            <p:cNvPr id="1460" name="Rectangle 24"/>
            <p:cNvGrpSpPr/>
            <p:nvPr/>
          </p:nvGrpSpPr>
          <p:grpSpPr>
            <a:xfrm>
              <a:off x="2202606" y="0"/>
              <a:ext cx="1713140" cy="489517"/>
              <a:chOff x="0" y="0"/>
              <a:chExt cx="1713138" cy="489516"/>
            </a:xfrm>
          </p:grpSpPr>
          <p:sp>
            <p:nvSpPr>
              <p:cNvPr id="1458" name="Rechteck"/>
              <p:cNvSpPr/>
              <p:nvPr/>
            </p:nvSpPr>
            <p:spPr>
              <a:xfrm>
                <a:off x="0" y="-1"/>
                <a:ext cx="1713139" cy="489518"/>
              </a:xfrm>
              <a:prstGeom prst="rect">
                <a:avLst/>
              </a:prstGeom>
              <a:solidFill>
                <a:srgbClr val="99CC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59" name="Budget/Planung"/>
              <p:cNvSpPr txBox="1"/>
              <p:nvPr/>
            </p:nvSpPr>
            <p:spPr>
              <a:xfrm>
                <a:off x="0" y="130835"/>
                <a:ext cx="1713139" cy="2278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10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Budget/Planung</a:t>
                </a:r>
              </a:p>
            </p:txBody>
          </p:sp>
        </p:grpSp>
        <p:grpSp>
          <p:nvGrpSpPr>
            <p:cNvPr id="1463" name="Rectangle 25"/>
            <p:cNvGrpSpPr/>
            <p:nvPr/>
          </p:nvGrpSpPr>
          <p:grpSpPr>
            <a:xfrm>
              <a:off x="-1" y="0"/>
              <a:ext cx="1876296" cy="489517"/>
              <a:chOff x="0" y="0"/>
              <a:chExt cx="1876294" cy="489516"/>
            </a:xfrm>
          </p:grpSpPr>
          <p:sp>
            <p:nvSpPr>
              <p:cNvPr id="1461" name="Rechteck"/>
              <p:cNvSpPr/>
              <p:nvPr/>
            </p:nvSpPr>
            <p:spPr>
              <a:xfrm>
                <a:off x="0" y="-1"/>
                <a:ext cx="1876295" cy="489518"/>
              </a:xfrm>
              <a:prstGeom prst="rect">
                <a:avLst/>
              </a:prstGeom>
              <a:solidFill>
                <a:srgbClr val="99CCFF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62" name="IST-Daten"/>
              <p:cNvSpPr txBox="1"/>
              <p:nvPr/>
            </p:nvSpPr>
            <p:spPr>
              <a:xfrm>
                <a:off x="0" y="111785"/>
                <a:ext cx="1876295" cy="2659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>
                <a:lvl1pPr algn="ctr" defTabSz="1219200">
                  <a:defRPr sz="1200"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IST-Daten</a:t>
                </a:r>
              </a:p>
            </p:txBody>
          </p:sp>
        </p:grpSp>
        <p:sp>
          <p:nvSpPr>
            <p:cNvPr id="1464" name="AutoShape 26"/>
            <p:cNvSpPr/>
            <p:nvPr/>
          </p:nvSpPr>
          <p:spPr>
            <a:xfrm>
              <a:off x="489468" y="489516"/>
              <a:ext cx="489469" cy="326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5400" y="16200"/>
                  </a:lnTo>
                  <a:lnTo>
                    <a:pt x="5400" y="0"/>
                  </a:lnTo>
                  <a:lnTo>
                    <a:pt x="16200" y="0"/>
                  </a:lnTo>
                  <a:lnTo>
                    <a:pt x="16200" y="16200"/>
                  </a:lnTo>
                  <a:lnTo>
                    <a:pt x="21600" y="162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rgbClr val="B2B2B2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65" name="AutoShape 27"/>
            <p:cNvSpPr/>
            <p:nvPr/>
          </p:nvSpPr>
          <p:spPr>
            <a:xfrm>
              <a:off x="1876294" y="81586"/>
              <a:ext cx="326313" cy="407931"/>
            </a:xfrm>
            <a:prstGeom prst="leftRightArrow">
              <a:avLst>
                <a:gd name="adj1" fmla="val 50000"/>
                <a:gd name="adj2" fmla="val 20000"/>
              </a:avLst>
            </a:prstGeom>
            <a:solidFill>
              <a:srgbClr val="B2B2B2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66" name="AutoShape 28"/>
            <p:cNvSpPr/>
            <p:nvPr/>
          </p:nvSpPr>
          <p:spPr>
            <a:xfrm>
              <a:off x="2855230" y="489516"/>
              <a:ext cx="489469" cy="326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10800" y="0"/>
                  </a:lnTo>
                  <a:lnTo>
                    <a:pt x="21600" y="5400"/>
                  </a:lnTo>
                  <a:lnTo>
                    <a:pt x="16200" y="5400"/>
                  </a:lnTo>
                  <a:lnTo>
                    <a:pt x="16200" y="21600"/>
                  </a:lnTo>
                  <a:lnTo>
                    <a:pt x="5400" y="21600"/>
                  </a:lnTo>
                  <a:lnTo>
                    <a:pt x="5400" y="5400"/>
                  </a:lnTo>
                  <a:close/>
                </a:path>
              </a:pathLst>
            </a:custGeom>
            <a:solidFill>
              <a:srgbClr val="B2B2B2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468" name="AutoShape 29"/>
          <p:cNvSpPr/>
          <p:nvPr/>
        </p:nvSpPr>
        <p:spPr>
          <a:xfrm>
            <a:off x="7928619" y="2622321"/>
            <a:ext cx="571048" cy="407081"/>
          </a:xfrm>
          <a:prstGeom prst="leftRightArrow">
            <a:avLst>
              <a:gd name="adj1" fmla="val 50000"/>
              <a:gd name="adj2" fmla="val 28058"/>
            </a:avLst>
          </a:pr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74" name="Group 30"/>
          <p:cNvGrpSpPr/>
          <p:nvPr/>
        </p:nvGrpSpPr>
        <p:grpSpPr>
          <a:xfrm>
            <a:off x="6215481" y="1969633"/>
            <a:ext cx="1713139" cy="1304528"/>
            <a:chOff x="0" y="0"/>
            <a:chExt cx="1713138" cy="1304527"/>
          </a:xfrm>
        </p:grpSpPr>
        <p:sp>
          <p:nvSpPr>
            <p:cNvPr id="1469" name="Rectangle 31"/>
            <p:cNvSpPr/>
            <p:nvPr/>
          </p:nvSpPr>
          <p:spPr>
            <a:xfrm>
              <a:off x="0" y="-1"/>
              <a:ext cx="1305249" cy="815331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70" name="Rectangle 32"/>
            <p:cNvSpPr/>
            <p:nvPr/>
          </p:nvSpPr>
          <p:spPr>
            <a:xfrm>
              <a:off x="163156" y="244598"/>
              <a:ext cx="1305249" cy="815331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473" name="Rectangle 33"/>
            <p:cNvGrpSpPr/>
            <p:nvPr/>
          </p:nvGrpSpPr>
          <p:grpSpPr>
            <a:xfrm>
              <a:off x="407890" y="489197"/>
              <a:ext cx="1305249" cy="815331"/>
              <a:chOff x="0" y="0"/>
              <a:chExt cx="1305248" cy="815329"/>
            </a:xfrm>
          </p:grpSpPr>
          <p:sp>
            <p:nvSpPr>
              <p:cNvPr id="1471" name="Rechteck"/>
              <p:cNvSpPr/>
              <p:nvPr/>
            </p:nvSpPr>
            <p:spPr>
              <a:xfrm>
                <a:off x="0" y="-1"/>
                <a:ext cx="1305249" cy="815331"/>
              </a:xfrm>
              <a:prstGeom prst="rect">
                <a:avLst/>
              </a:prstGeom>
              <a:solidFill>
                <a:srgbClr val="CCFF99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72" name="Monats-…"/>
              <p:cNvSpPr txBox="1"/>
              <p:nvPr/>
            </p:nvSpPr>
            <p:spPr>
              <a:xfrm>
                <a:off x="0" y="179441"/>
                <a:ext cx="1305249" cy="4564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/>
              <a:p>
                <a:pPr algn="ctr" defTabSz="1219200">
                  <a:defRPr sz="1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Monats-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berichte</a:t>
                </a:r>
              </a:p>
            </p:txBody>
          </p:sp>
        </p:grpSp>
      </p:grpSp>
      <p:sp>
        <p:nvSpPr>
          <p:cNvPr id="1475" name="AutoShape 34"/>
          <p:cNvSpPr/>
          <p:nvPr/>
        </p:nvSpPr>
        <p:spPr>
          <a:xfrm>
            <a:off x="5127774" y="2441302"/>
            <a:ext cx="906707" cy="570255"/>
          </a:xfrm>
          <a:prstGeom prst="leftRightArrow">
            <a:avLst>
              <a:gd name="adj1" fmla="val 50000"/>
              <a:gd name="adj2" fmla="val 31803"/>
            </a:avLst>
          </a:pr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76" name="AutoShape 35"/>
          <p:cNvSpPr/>
          <p:nvPr/>
        </p:nvSpPr>
        <p:spPr>
          <a:xfrm>
            <a:off x="6704949" y="3274161"/>
            <a:ext cx="571048" cy="57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20"/>
                </a:moveTo>
                <a:lnTo>
                  <a:pt x="10800" y="0"/>
                </a:lnTo>
                <a:lnTo>
                  <a:pt x="21600" y="4320"/>
                </a:lnTo>
                <a:lnTo>
                  <a:pt x="16200" y="4320"/>
                </a:lnTo>
                <a:lnTo>
                  <a:pt x="16200" y="17280"/>
                </a:lnTo>
                <a:lnTo>
                  <a:pt x="21600" y="17280"/>
                </a:lnTo>
                <a:lnTo>
                  <a:pt x="10800" y="21600"/>
                </a:lnTo>
                <a:lnTo>
                  <a:pt x="0" y="17280"/>
                </a:lnTo>
                <a:lnTo>
                  <a:pt x="5400" y="17280"/>
                </a:lnTo>
                <a:lnTo>
                  <a:pt x="5400" y="4320"/>
                </a:lnTo>
                <a:close/>
              </a:path>
            </a:pathLst>
          </a:cu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82" name="Group 36"/>
          <p:cNvGrpSpPr/>
          <p:nvPr/>
        </p:nvGrpSpPr>
        <p:grpSpPr>
          <a:xfrm>
            <a:off x="8662822" y="3846113"/>
            <a:ext cx="1549983" cy="2121240"/>
            <a:chOff x="0" y="0"/>
            <a:chExt cx="1549982" cy="2121238"/>
          </a:xfrm>
        </p:grpSpPr>
        <p:sp>
          <p:nvSpPr>
            <p:cNvPr id="1477" name="Rectangle 37"/>
            <p:cNvSpPr/>
            <p:nvPr/>
          </p:nvSpPr>
          <p:spPr>
            <a:xfrm>
              <a:off x="0" y="-1"/>
              <a:ext cx="1033322" cy="1713310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78" name="Rectangle 38"/>
            <p:cNvSpPr/>
            <p:nvPr/>
          </p:nvSpPr>
          <p:spPr>
            <a:xfrm>
              <a:off x="258330" y="163172"/>
              <a:ext cx="1033322" cy="1713309"/>
            </a:xfrm>
            <a:prstGeom prst="rect">
              <a:avLst/>
            </a:prstGeom>
            <a:solidFill>
              <a:srgbClr val="CCFF99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481" name="Rectangle 39"/>
            <p:cNvGrpSpPr/>
            <p:nvPr/>
          </p:nvGrpSpPr>
          <p:grpSpPr>
            <a:xfrm>
              <a:off x="516660" y="407930"/>
              <a:ext cx="1033323" cy="1713309"/>
              <a:chOff x="0" y="0"/>
              <a:chExt cx="1033321" cy="1713308"/>
            </a:xfrm>
          </p:grpSpPr>
          <p:sp>
            <p:nvSpPr>
              <p:cNvPr id="1479" name="Rechteck"/>
              <p:cNvSpPr/>
              <p:nvPr/>
            </p:nvSpPr>
            <p:spPr>
              <a:xfrm>
                <a:off x="-1" y="-1"/>
                <a:ext cx="1033323" cy="1713310"/>
              </a:xfrm>
              <a:prstGeom prst="rect">
                <a:avLst/>
              </a:prstGeom>
              <a:solidFill>
                <a:srgbClr val="CCFF99"/>
              </a:solidFill>
              <a:ln w="127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ctr" defTabSz="1219200">
                  <a:defRPr sz="2400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80" name="Projekt-…"/>
              <p:cNvSpPr txBox="1"/>
              <p:nvPr/>
            </p:nvSpPr>
            <p:spPr>
              <a:xfrm>
                <a:off x="-1" y="628431"/>
                <a:ext cx="1033323" cy="45644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7722" tIns="37722" rIns="37722" bIns="37722" numCol="1" anchor="ctr">
                <a:spAutoFit/>
              </a:bodyPr>
              <a:lstStyle/>
              <a:p>
                <a:pPr algn="ctr" defTabSz="1219200">
                  <a:defRPr sz="1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Projekt-</a:t>
                </a:r>
                <a:endParaRPr>
                  <a:latin typeface="Calibri" panose="020F0502020204030204" pitchFamily="34" charset="0"/>
                  <a:ea typeface="Arial"/>
                  <a:cs typeface="Calibri" panose="020F0502020204030204" pitchFamily="34" charset="0"/>
                  <a:sym typeface="Arial"/>
                </a:endParaRPr>
              </a:p>
              <a:p>
                <a:pPr algn="ctr" defTabSz="1219200">
                  <a:defRPr sz="1200" b="1"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r>
                  <a:rPr>
                    <a:latin typeface="Calibri" panose="020F0502020204030204" pitchFamily="34" charset="0"/>
                    <a:cs typeface="Calibri" panose="020F0502020204030204" pitchFamily="34" charset="0"/>
                  </a:rPr>
                  <a:t>pläne</a:t>
                </a:r>
              </a:p>
            </p:txBody>
          </p:sp>
        </p:grpSp>
      </p:grpSp>
      <p:sp>
        <p:nvSpPr>
          <p:cNvPr id="1483" name="AutoShape 40"/>
          <p:cNvSpPr/>
          <p:nvPr/>
        </p:nvSpPr>
        <p:spPr>
          <a:xfrm>
            <a:off x="9070712" y="3438182"/>
            <a:ext cx="489469" cy="4079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10800" y="0"/>
                </a:lnTo>
                <a:lnTo>
                  <a:pt x="21600" y="5400"/>
                </a:lnTo>
                <a:lnTo>
                  <a:pt x="16200" y="54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5400"/>
                </a:lnTo>
                <a:close/>
              </a:path>
            </a:pathLst>
          </a:custGeom>
          <a:solidFill>
            <a:srgbClr val="B2B2B2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84" name="Text Box 41"/>
          <p:cNvSpPr txBox="1"/>
          <p:nvPr/>
        </p:nvSpPr>
        <p:spPr>
          <a:xfrm>
            <a:off x="1725290" y="6125425"/>
            <a:ext cx="1916428" cy="353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7722" tIns="37722" rIns="37722" bIns="37722">
            <a:spAutoFit/>
          </a:bodyPr>
          <a:lstStyle>
            <a:lvl1pPr defTabSz="1219200"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Balanced Scorecard</a:t>
            </a:r>
          </a:p>
        </p:txBody>
      </p:sp>
      <p:sp>
        <p:nvSpPr>
          <p:cNvPr id="1485" name="Text Box 42"/>
          <p:cNvSpPr txBox="1"/>
          <p:nvPr/>
        </p:nvSpPr>
        <p:spPr>
          <a:xfrm>
            <a:off x="4667198" y="6127974"/>
            <a:ext cx="1655139" cy="353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7722" tIns="37722" rIns="37722" bIns="37722">
            <a:spAutoFit/>
          </a:bodyPr>
          <a:lstStyle>
            <a:lvl1pPr defTabSz="1219200"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FührungsEnergie</a:t>
            </a:r>
          </a:p>
        </p:txBody>
      </p:sp>
      <p:sp>
        <p:nvSpPr>
          <p:cNvPr id="1486" name="Text Box 43"/>
          <p:cNvSpPr txBox="1"/>
          <p:nvPr/>
        </p:nvSpPr>
        <p:spPr>
          <a:xfrm>
            <a:off x="7522429" y="6127974"/>
            <a:ext cx="2153673" cy="353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7722" tIns="37722" rIns="37722" bIns="37722">
            <a:spAutoFit/>
          </a:bodyPr>
          <a:lstStyle>
            <a:lvl1pPr defTabSz="1219200"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operatives Controlling</a:t>
            </a:r>
          </a:p>
        </p:txBody>
      </p:sp>
      <p:sp>
        <p:nvSpPr>
          <p:cNvPr id="1487" name="Rectangle 44"/>
          <p:cNvSpPr/>
          <p:nvPr/>
        </p:nvSpPr>
        <p:spPr>
          <a:xfrm>
            <a:off x="4420765" y="6212110"/>
            <a:ext cx="244736" cy="244760"/>
          </a:xfrm>
          <a:prstGeom prst="rect">
            <a:avLst/>
          </a:prstGeom>
          <a:solidFill>
            <a:srgbClr val="CCFF99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32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88" name="Rectangle 45"/>
          <p:cNvSpPr/>
          <p:nvPr/>
        </p:nvSpPr>
        <p:spPr>
          <a:xfrm>
            <a:off x="7275996" y="6212110"/>
            <a:ext cx="244735" cy="244760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32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89" name="Rectangle 46"/>
          <p:cNvSpPr/>
          <p:nvPr/>
        </p:nvSpPr>
        <p:spPr>
          <a:xfrm>
            <a:off x="1483955" y="6212110"/>
            <a:ext cx="244736" cy="244760"/>
          </a:xfrm>
          <a:prstGeom prst="rect">
            <a:avLst/>
          </a:prstGeom>
          <a:solidFill>
            <a:srgbClr val="F78585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32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D2FE750-99E6-EC45-95BC-F5FEB3E52D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Übersicht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Text Box 3"/>
          <p:cNvSpPr txBox="1"/>
          <p:nvPr/>
        </p:nvSpPr>
        <p:spPr>
          <a:xfrm>
            <a:off x="538358" y="1765697"/>
            <a:ext cx="6278640" cy="3816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Frage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gutes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Controllingsystem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?“</a:t>
            </a: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Ordner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kurz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223-224</a:t>
            </a: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Analyse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(lang)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225-234</a:t>
            </a: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Monatsbericht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235-238 		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		 </a:t>
            </a:r>
          </a:p>
        </p:txBody>
      </p:sp>
      <p:pic>
        <p:nvPicPr>
          <p:cNvPr id="1493" name="Bild 4" descr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0" y="1295399"/>
            <a:ext cx="4348223" cy="46736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BBC632-6907-7644-BE78-58F376758D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Fragebogen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Bestand…"/>
          <p:cNvSpPr txBox="1"/>
          <p:nvPr/>
        </p:nvSpPr>
        <p:spPr>
          <a:xfrm>
            <a:off x="3686999" y="1196819"/>
            <a:ext cx="1360307" cy="2790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49580">
              <a:lnSpc>
                <a:spcPct val="150000"/>
              </a:lnSpc>
              <a:defRPr sz="3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Bestand</a:t>
            </a:r>
          </a:p>
          <a:p>
            <a:pPr defTabSz="449580">
              <a:lnSpc>
                <a:spcPct val="150000"/>
              </a:lnSpc>
              <a:defRPr sz="30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Zufluss</a:t>
            </a:r>
          </a:p>
          <a:p>
            <a:pPr defTabSz="449580">
              <a:lnSpc>
                <a:spcPct val="150000"/>
              </a:lnSpc>
              <a:defRPr sz="30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Abfluss</a:t>
            </a:r>
          </a:p>
          <a:p>
            <a:pPr defTabSz="449580">
              <a:lnSpc>
                <a:spcPct val="150000"/>
              </a:lnSpc>
              <a:defRPr sz="3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Ertrag</a:t>
            </a:r>
          </a:p>
        </p:txBody>
      </p:sp>
      <p:sp>
        <p:nvSpPr>
          <p:cNvPr id="831" name="Bezahlter        Gewinn…"/>
          <p:cNvSpPr txBox="1"/>
          <p:nvPr/>
        </p:nvSpPr>
        <p:spPr>
          <a:xfrm>
            <a:off x="3661552" y="4492807"/>
            <a:ext cx="5286060" cy="1486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449580">
              <a:lnSpc>
                <a:spcPct val="160000"/>
              </a:lnSpc>
              <a:defRPr sz="3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u="sng">
                <a:latin typeface="Calibri" panose="020F0502020204030204" pitchFamily="34" charset="0"/>
                <a:cs typeface="Calibri" panose="020F0502020204030204" pitchFamily="34" charset="0"/>
              </a:rPr>
              <a:t>Bezahlter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       Gewinn </a:t>
            </a:r>
          </a:p>
          <a:p>
            <a:pPr defTabSz="449580">
              <a:lnSpc>
                <a:spcPct val="160000"/>
              </a:lnSpc>
              <a:defRPr sz="30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Volumen         * Preis       – Kosten</a:t>
            </a:r>
          </a:p>
        </p:txBody>
      </p:sp>
      <p:sp>
        <p:nvSpPr>
          <p:cNvPr id="832" name="="/>
          <p:cNvSpPr txBox="1"/>
          <p:nvPr/>
        </p:nvSpPr>
        <p:spPr>
          <a:xfrm>
            <a:off x="3071766" y="1072141"/>
            <a:ext cx="36003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833" name="+"/>
          <p:cNvSpPr txBox="1"/>
          <p:nvPr/>
        </p:nvSpPr>
        <p:spPr>
          <a:xfrm>
            <a:off x="3074205" y="1729579"/>
            <a:ext cx="36003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834" name="–"/>
          <p:cNvSpPr txBox="1"/>
          <p:nvPr/>
        </p:nvSpPr>
        <p:spPr>
          <a:xfrm>
            <a:off x="3086092" y="2432866"/>
            <a:ext cx="363374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</a:p>
        </p:txBody>
      </p:sp>
      <p:sp>
        <p:nvSpPr>
          <p:cNvPr id="835" name="+"/>
          <p:cNvSpPr txBox="1"/>
          <p:nvPr/>
        </p:nvSpPr>
        <p:spPr>
          <a:xfrm>
            <a:off x="3074205" y="3098009"/>
            <a:ext cx="36003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836" name="="/>
          <p:cNvSpPr txBox="1"/>
          <p:nvPr/>
        </p:nvSpPr>
        <p:spPr>
          <a:xfrm>
            <a:off x="3071766" y="5103706"/>
            <a:ext cx="36003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837" name="Liquidität"/>
          <p:cNvSpPr txBox="1"/>
          <p:nvPr/>
        </p:nvSpPr>
        <p:spPr>
          <a:xfrm>
            <a:off x="1144581" y="1188047"/>
            <a:ext cx="1993432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0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8" name="="/>
          <p:cNvSpPr txBox="1"/>
          <p:nvPr/>
        </p:nvSpPr>
        <p:spPr>
          <a:xfrm>
            <a:off x="3071766" y="4426503"/>
            <a:ext cx="36003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4200"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841" name="Kreis"/>
          <p:cNvSpPr/>
          <p:nvPr/>
        </p:nvSpPr>
        <p:spPr>
          <a:xfrm>
            <a:off x="5379091" y="1471732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2" name="1"/>
          <p:cNvSpPr txBox="1"/>
          <p:nvPr/>
        </p:nvSpPr>
        <p:spPr>
          <a:xfrm>
            <a:off x="5445838" y="1433929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43" name="Kreis"/>
          <p:cNvSpPr/>
          <p:nvPr/>
        </p:nvSpPr>
        <p:spPr>
          <a:xfrm>
            <a:off x="5379091" y="2182223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4" name="2"/>
          <p:cNvSpPr txBox="1"/>
          <p:nvPr/>
        </p:nvSpPr>
        <p:spPr>
          <a:xfrm>
            <a:off x="5433138" y="2144421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845" name="Kreis"/>
          <p:cNvSpPr/>
          <p:nvPr/>
        </p:nvSpPr>
        <p:spPr>
          <a:xfrm>
            <a:off x="5379091" y="2910395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6" name="3"/>
          <p:cNvSpPr txBox="1"/>
          <p:nvPr/>
        </p:nvSpPr>
        <p:spPr>
          <a:xfrm>
            <a:off x="5433138" y="2885292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847" name="Kreis"/>
          <p:cNvSpPr/>
          <p:nvPr/>
        </p:nvSpPr>
        <p:spPr>
          <a:xfrm>
            <a:off x="5379091" y="4773886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8" name="4"/>
          <p:cNvSpPr txBox="1"/>
          <p:nvPr/>
        </p:nvSpPr>
        <p:spPr>
          <a:xfrm>
            <a:off x="5420438" y="4748783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849" name="Kreis"/>
          <p:cNvSpPr/>
          <p:nvPr/>
        </p:nvSpPr>
        <p:spPr>
          <a:xfrm>
            <a:off x="5379091" y="5564961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0" name="5"/>
          <p:cNvSpPr txBox="1"/>
          <p:nvPr/>
        </p:nvSpPr>
        <p:spPr>
          <a:xfrm>
            <a:off x="5433138" y="5539858"/>
            <a:ext cx="2306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851" name="Kreis"/>
          <p:cNvSpPr/>
          <p:nvPr/>
        </p:nvSpPr>
        <p:spPr>
          <a:xfrm>
            <a:off x="7068191" y="5564961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2" name="6"/>
          <p:cNvSpPr txBox="1"/>
          <p:nvPr/>
        </p:nvSpPr>
        <p:spPr>
          <a:xfrm>
            <a:off x="7122238" y="5539858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853" name="Kreis"/>
          <p:cNvSpPr/>
          <p:nvPr/>
        </p:nvSpPr>
        <p:spPr>
          <a:xfrm>
            <a:off x="9048001" y="5545356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4" name="7"/>
          <p:cNvSpPr txBox="1"/>
          <p:nvPr/>
        </p:nvSpPr>
        <p:spPr>
          <a:xfrm>
            <a:off x="9114749" y="5520253"/>
            <a:ext cx="22021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Bestand…"/>
          <p:cNvSpPr txBox="1"/>
          <p:nvPr/>
        </p:nvSpPr>
        <p:spPr>
          <a:xfrm>
            <a:off x="707723" y="1229937"/>
            <a:ext cx="4934008" cy="5262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Bestand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Sichern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Überblick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Zusammentragen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Liquiditätsplanung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(30.4. / 31.5. / 30.6.)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Volumen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: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Wieviel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%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Stand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heute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Q2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fehlen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Zufluss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Staatliche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Förderprogramme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Banken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Investoren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Darlehen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Investition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der Not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verkauft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(cash)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Ggf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KRISEN-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BusinessPlan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Dokumenten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Abfluss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ggf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Stundungen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Barter-Deals in der Not</a:t>
            </a: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Teilzahlung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Lieferanten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vereinbaren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offene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Rechnungen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Bezahlter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</a:t>
            </a: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Gewinn</a:t>
            </a:r>
            <a:endParaRPr b="1" dirty="0">
              <a:latin typeface="Calibri" panose="020F0502020204030204" pitchFamily="34" charset="0"/>
              <a:ea typeface="Klavika Bold"/>
              <a:cs typeface="Calibri" panose="020F0502020204030204" pitchFamily="34" charset="0"/>
              <a:sym typeface="Klavika Bold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Leistung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erst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Wert,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bezahlt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Konsequentes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Forderungs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-Management (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Stück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, €,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Ausfall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)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Außenständen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Inkasso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Krisen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SKONTI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Ausfallwahrscheinlichkeit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z.B.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80%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jetzt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Vor-Kasse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Geschäftsmodell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Sehr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schnelle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Verrechnung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Leistung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Vorauszahlungen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ggf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sinnvoll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Zusatz-Nutzen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verkaufen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1" name="Kreis"/>
          <p:cNvSpPr/>
          <p:nvPr/>
        </p:nvSpPr>
        <p:spPr>
          <a:xfrm>
            <a:off x="495034" y="1231206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2" name="1"/>
          <p:cNvSpPr txBox="1"/>
          <p:nvPr/>
        </p:nvSpPr>
        <p:spPr>
          <a:xfrm>
            <a:off x="561781" y="1193404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63" name="Kreis"/>
          <p:cNvSpPr/>
          <p:nvPr/>
        </p:nvSpPr>
        <p:spPr>
          <a:xfrm>
            <a:off x="495034" y="2297297"/>
            <a:ext cx="328058" cy="328059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4" name="2"/>
          <p:cNvSpPr txBox="1"/>
          <p:nvPr/>
        </p:nvSpPr>
        <p:spPr>
          <a:xfrm>
            <a:off x="549081" y="2259495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865" name="Kreis"/>
          <p:cNvSpPr/>
          <p:nvPr/>
        </p:nvSpPr>
        <p:spPr>
          <a:xfrm>
            <a:off x="495034" y="3406469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6" name="3"/>
          <p:cNvSpPr txBox="1"/>
          <p:nvPr/>
        </p:nvSpPr>
        <p:spPr>
          <a:xfrm>
            <a:off x="549081" y="3381366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867" name="Kreis"/>
          <p:cNvSpPr/>
          <p:nvPr/>
        </p:nvSpPr>
        <p:spPr>
          <a:xfrm>
            <a:off x="495034" y="4464429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8" name="4"/>
          <p:cNvSpPr txBox="1"/>
          <p:nvPr/>
        </p:nvSpPr>
        <p:spPr>
          <a:xfrm>
            <a:off x="536381" y="4439326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869" name="Kreis"/>
          <p:cNvSpPr/>
          <p:nvPr/>
        </p:nvSpPr>
        <p:spPr>
          <a:xfrm>
            <a:off x="5790934" y="1197898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0" name="5"/>
          <p:cNvSpPr txBox="1"/>
          <p:nvPr/>
        </p:nvSpPr>
        <p:spPr>
          <a:xfrm>
            <a:off x="5844981" y="1172796"/>
            <a:ext cx="2306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871" name="Kreis"/>
          <p:cNvSpPr/>
          <p:nvPr/>
        </p:nvSpPr>
        <p:spPr>
          <a:xfrm>
            <a:off x="5790934" y="2919523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2" name="6"/>
          <p:cNvSpPr txBox="1"/>
          <p:nvPr/>
        </p:nvSpPr>
        <p:spPr>
          <a:xfrm>
            <a:off x="5844981" y="2881721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873" name="Kreis"/>
          <p:cNvSpPr/>
          <p:nvPr/>
        </p:nvSpPr>
        <p:spPr>
          <a:xfrm>
            <a:off x="5790934" y="4202223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4" name="7"/>
          <p:cNvSpPr txBox="1"/>
          <p:nvPr/>
        </p:nvSpPr>
        <p:spPr>
          <a:xfrm>
            <a:off x="5844981" y="4164421"/>
            <a:ext cx="220219" cy="396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875" name="Volumen &amp; Profitabilität…"/>
          <p:cNvSpPr txBox="1"/>
          <p:nvPr/>
        </p:nvSpPr>
        <p:spPr>
          <a:xfrm>
            <a:off x="6003231" y="1205320"/>
            <a:ext cx="5963303" cy="484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Volumen</a:t>
            </a:r>
            <a:r>
              <a:rPr b="1"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Profitabilität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Profitabilität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Umsatz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neue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Aufwand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groß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Fokussierung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ertragreiche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Vertrieb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steigern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(INVESTITION in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direktes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Market &amp;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Verkauf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Auf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Stammkunden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fokussieren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Bestell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Lieferservice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Preise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verteidigen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Zahlungskonditionen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Natur-Rabatte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 =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Zusatzleistungen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kostenlos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anbieten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Tauschgeschäfte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– „Barter-Deals“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Finanzierung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einpreisen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228600" defTabSz="449580"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b="1"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Kosten</a:t>
            </a:r>
            <a:endParaRPr b="1" dirty="0">
              <a:latin typeface="Calibri" panose="020F0502020204030204" pitchFamily="34" charset="0"/>
              <a:ea typeface="Klavika Bold"/>
              <a:cs typeface="Calibri" panose="020F0502020204030204" pitchFamily="34" charset="0"/>
              <a:sym typeface="Klavika Bold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Beauftragungen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genau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prüfen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notwendige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Investitionen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UE - 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sinnvolles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Sparprogramm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Zahlungsmodalitäten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konstruktiv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verhandeln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Aussetzung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Investitionen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Stundungen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regelmäßigen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Zahlungen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Leasing,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Raten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Zinsen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Aktuell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Stundungen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Steuern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Sozialabgaben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Krankenkasse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!!!</a:t>
            </a:r>
          </a:p>
          <a:p>
            <a:pPr marL="355600" lvl="1" indent="-127000" defTabSz="449580">
              <a:buClr>
                <a:srgbClr val="000000"/>
              </a:buClr>
              <a:buSzPct val="100000"/>
              <a:buChar char="•"/>
              <a:defRPr sz="1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Sparschwein-Projekt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Mitarbeiter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einbeziehen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779624D-2980-194F-9D93-4606847001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387195" cy="483809"/>
          </a:xfrm>
        </p:spPr>
        <p:txBody>
          <a:bodyPr/>
          <a:lstStyle/>
          <a:p>
            <a:r>
              <a:rPr lang="de-DE" dirty="0"/>
              <a:t>Liquidität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inleitung / Kennenlernen…">
            <a:extLst>
              <a:ext uri="{FF2B5EF4-FFF2-40B4-BE49-F238E27FC236}">
                <a16:creationId xmlns:a16="http://schemas.microsoft.com/office/drawing/2014/main" id="{540909AA-4C55-2F41-AE0A-BB4CDCA2C9D5}"/>
              </a:ext>
            </a:extLst>
          </p:cNvPr>
          <p:cNvSpPr txBox="1"/>
          <p:nvPr/>
        </p:nvSpPr>
        <p:spPr>
          <a:xfrm>
            <a:off x="1218284" y="1545486"/>
            <a:ext cx="3853761" cy="438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Einleitung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Kennenlernen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Liquidität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Lean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8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Maßnahmen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A/N</a:t>
            </a:r>
          </a:p>
          <a:p>
            <a:pPr lvl="1" indent="0">
              <a:lnSpc>
                <a:spcPct val="14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hteck">
            <a:extLst>
              <a:ext uri="{FF2B5EF4-FFF2-40B4-BE49-F238E27FC236}">
                <a16:creationId xmlns:a16="http://schemas.microsoft.com/office/drawing/2014/main" id="{5CB7AD28-9A7B-7642-8217-CF99CDBEF2FD}"/>
              </a:ext>
            </a:extLst>
          </p:cNvPr>
          <p:cNvSpPr/>
          <p:nvPr/>
        </p:nvSpPr>
        <p:spPr>
          <a:xfrm>
            <a:off x="636900" y="2854959"/>
            <a:ext cx="3810001" cy="574041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C958DB3-1484-9445-8AA9-B919E310D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330" y="1012082"/>
            <a:ext cx="5396039" cy="5396039"/>
          </a:xfrm>
          <a:prstGeom prst="rect">
            <a:avLst/>
          </a:prstGeom>
        </p:spPr>
      </p:pic>
      <p:sp>
        <p:nvSpPr>
          <p:cNvPr id="12" name="0.…">
            <a:extLst>
              <a:ext uri="{FF2B5EF4-FFF2-40B4-BE49-F238E27FC236}">
                <a16:creationId xmlns:a16="http://schemas.microsoft.com/office/drawing/2014/main" id="{216F2AFF-45C0-3148-B819-DAE6DC9D4431}"/>
              </a:ext>
            </a:extLst>
          </p:cNvPr>
          <p:cNvSpPr txBox="1"/>
          <p:nvPr/>
        </p:nvSpPr>
        <p:spPr>
          <a:xfrm>
            <a:off x="773784" y="1545486"/>
            <a:ext cx="497325" cy="4584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ts val="738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C64EE39-46AB-0E45-B1F2-0C5930BA1C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8842" y="31986"/>
            <a:ext cx="4039641" cy="804333"/>
          </a:xfrm>
        </p:spPr>
        <p:txBody>
          <a:bodyPr/>
          <a:lstStyle/>
          <a:p>
            <a:r>
              <a:rPr lang="de-DE" sz="2400" dirty="0"/>
              <a:t>Erfolgreich</a:t>
            </a:r>
            <a:r>
              <a:rPr lang="de-DE" sz="2400" dirty="0">
                <a:ea typeface="Klavika Regular"/>
                <a:sym typeface="Klavika Regular"/>
              </a:rPr>
              <a:t> in der Krise </a:t>
            </a:r>
            <a:br>
              <a:rPr lang="de-DE" sz="2400" dirty="0">
                <a:ea typeface="Klavika Regular"/>
                <a:sym typeface="Klavika Regular"/>
              </a:rPr>
            </a:br>
            <a:r>
              <a:rPr lang="de-DE" sz="2400" dirty="0">
                <a:ea typeface="Klavika Regular"/>
                <a:sym typeface="Klavika Regular"/>
              </a:rPr>
              <a:t>Modul 2 - </a:t>
            </a:r>
            <a:r>
              <a:rPr lang="de-DE" sz="2400" b="1" dirty="0">
                <a:ea typeface="Klavika Regular"/>
                <a:sym typeface="Klavika Regular"/>
              </a:rPr>
              <a:t>Kosten</a:t>
            </a:r>
            <a:r>
              <a:rPr lang="de-DE" sz="2400" dirty="0">
                <a:ea typeface="Klavika Regular"/>
                <a:sym typeface="Klavika Regular"/>
              </a:rPr>
              <a:t> und Struktur</a:t>
            </a:r>
          </a:p>
          <a:p>
            <a:endParaRPr lang="de-DE" sz="2400" dirty="0"/>
          </a:p>
          <a:p>
            <a:endParaRPr lang="de-DE" sz="24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Linie"/>
          <p:cNvSpPr/>
          <p:nvPr/>
        </p:nvSpPr>
        <p:spPr>
          <a:xfrm flipH="1">
            <a:off x="5519057" y="714900"/>
            <a:ext cx="1" cy="3159205"/>
          </a:xfrm>
          <a:prstGeom prst="line">
            <a:avLst/>
          </a:prstGeom>
          <a:ln>
            <a:solidFill>
              <a:schemeClr val="accent5"/>
            </a:solidFill>
            <a:miter/>
          </a:ln>
        </p:spPr>
        <p:txBody>
          <a:bodyPr lIns="60959" tIns="60959" rIns="60959" bIns="60959"/>
          <a:lstStyle/>
          <a:p>
            <a:pPr>
              <a:defRPr sz="16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9" name="Linie"/>
          <p:cNvSpPr/>
          <p:nvPr/>
        </p:nvSpPr>
        <p:spPr>
          <a:xfrm>
            <a:off x="1988457" y="2229058"/>
            <a:ext cx="7061200" cy="1"/>
          </a:xfrm>
          <a:prstGeom prst="line">
            <a:avLst/>
          </a:prstGeom>
          <a:ln>
            <a:solidFill>
              <a:schemeClr val="accent5"/>
            </a:solidFill>
            <a:miter/>
          </a:ln>
        </p:spPr>
        <p:txBody>
          <a:bodyPr lIns="60959" tIns="60959" rIns="60959" bIns="60959"/>
          <a:lstStyle/>
          <a:p>
            <a:pPr>
              <a:defRPr sz="16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0" name="Finanzen /…"/>
          <p:cNvSpPr txBox="1"/>
          <p:nvPr/>
        </p:nvSpPr>
        <p:spPr>
          <a:xfrm>
            <a:off x="2832518" y="930245"/>
            <a:ext cx="2348688" cy="1112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Finanzen / </a:t>
            </a:r>
          </a:p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Investitionen</a:t>
            </a:r>
          </a:p>
        </p:txBody>
      </p:sp>
      <p:sp>
        <p:nvSpPr>
          <p:cNvPr id="891" name="Kunden /…"/>
          <p:cNvSpPr txBox="1"/>
          <p:nvPr/>
        </p:nvSpPr>
        <p:spPr>
          <a:xfrm>
            <a:off x="5856908" y="930245"/>
            <a:ext cx="2946503" cy="1112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Kunden /</a:t>
            </a:r>
          </a:p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Geschäftsmodell</a:t>
            </a:r>
          </a:p>
        </p:txBody>
      </p:sp>
      <p:sp>
        <p:nvSpPr>
          <p:cNvPr id="892" name="Prozesse /…"/>
          <p:cNvSpPr txBox="1"/>
          <p:nvPr/>
        </p:nvSpPr>
        <p:spPr>
          <a:xfrm>
            <a:off x="2832518" y="2654905"/>
            <a:ext cx="1894740" cy="1112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Prozesse /</a:t>
            </a:r>
          </a:p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</a:p>
        </p:txBody>
      </p:sp>
      <p:sp>
        <p:nvSpPr>
          <p:cNvPr id="893" name="Mitarbeiter /…"/>
          <p:cNvSpPr txBox="1"/>
          <p:nvPr/>
        </p:nvSpPr>
        <p:spPr>
          <a:xfrm>
            <a:off x="5856908" y="2654905"/>
            <a:ext cx="2278381" cy="1112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Mitarbeiter /</a:t>
            </a:r>
          </a:p>
          <a:p>
            <a:pPr>
              <a:defRPr sz="32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</p:txBody>
      </p:sp>
      <p:sp>
        <p:nvSpPr>
          <p:cNvPr id="895" name="Form"/>
          <p:cNvSpPr/>
          <p:nvPr/>
        </p:nvSpPr>
        <p:spPr>
          <a:xfrm rot="10800000">
            <a:off x="4198256" y="4387115"/>
            <a:ext cx="2641601" cy="2032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4035"/>
                </a:lnTo>
                <a:lnTo>
                  <a:pt x="12877" y="14035"/>
                </a:lnTo>
                <a:lnTo>
                  <a:pt x="12877" y="16200"/>
                </a:lnTo>
                <a:lnTo>
                  <a:pt x="14954" y="16200"/>
                </a:lnTo>
                <a:lnTo>
                  <a:pt x="10800" y="21600"/>
                </a:lnTo>
                <a:lnTo>
                  <a:pt x="6646" y="16200"/>
                </a:lnTo>
                <a:lnTo>
                  <a:pt x="8723" y="16200"/>
                </a:lnTo>
                <a:lnTo>
                  <a:pt x="8723" y="14035"/>
                </a:lnTo>
                <a:lnTo>
                  <a:pt x="0" y="14035"/>
                </a:ln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algn="ctr">
              <a:defRPr sz="16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6" name="Kosten"/>
          <p:cNvSpPr txBox="1"/>
          <p:nvPr/>
        </p:nvSpPr>
        <p:spPr>
          <a:xfrm>
            <a:off x="4497799" y="5268495"/>
            <a:ext cx="2042516" cy="922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z="5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</a:p>
        </p:txBody>
      </p:sp>
      <p:sp>
        <p:nvSpPr>
          <p:cNvPr id="897" name="Kreis"/>
          <p:cNvSpPr/>
          <p:nvPr/>
        </p:nvSpPr>
        <p:spPr>
          <a:xfrm>
            <a:off x="2171372" y="1326188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8" name="1"/>
          <p:cNvSpPr txBox="1"/>
          <p:nvPr/>
        </p:nvSpPr>
        <p:spPr>
          <a:xfrm>
            <a:off x="2238120" y="1288385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99" name="Kreis"/>
          <p:cNvSpPr/>
          <p:nvPr/>
        </p:nvSpPr>
        <p:spPr>
          <a:xfrm>
            <a:off x="2175564" y="3050847"/>
            <a:ext cx="328058" cy="328059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0" name="2"/>
          <p:cNvSpPr txBox="1"/>
          <p:nvPr/>
        </p:nvSpPr>
        <p:spPr>
          <a:xfrm>
            <a:off x="2229612" y="3013045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901" name="Kreis"/>
          <p:cNvSpPr/>
          <p:nvPr/>
        </p:nvSpPr>
        <p:spPr>
          <a:xfrm>
            <a:off x="8475353" y="1073934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2" name="3"/>
          <p:cNvSpPr txBox="1"/>
          <p:nvPr/>
        </p:nvSpPr>
        <p:spPr>
          <a:xfrm>
            <a:off x="8529400" y="1048831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03" name="Kreis"/>
          <p:cNvSpPr/>
          <p:nvPr/>
        </p:nvSpPr>
        <p:spPr>
          <a:xfrm>
            <a:off x="8475353" y="3075950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4" name="4"/>
          <p:cNvSpPr txBox="1"/>
          <p:nvPr/>
        </p:nvSpPr>
        <p:spPr>
          <a:xfrm>
            <a:off x="8516700" y="3050847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2767</Words>
  <Application>Microsoft Macintosh PowerPoint</Application>
  <PresentationFormat>Breitbild</PresentationFormat>
  <Paragraphs>622</Paragraphs>
  <Slides>59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59</vt:i4>
      </vt:variant>
    </vt:vector>
  </HeadingPairs>
  <TitlesOfParts>
    <vt:vector size="65" baseType="lpstr">
      <vt:lpstr>Arial</vt:lpstr>
      <vt:lpstr>Calibri</vt:lpstr>
      <vt:lpstr>Calibri Light</vt:lpstr>
      <vt:lpstr>Trebuchet MS</vt:lpstr>
      <vt:lpstr>Wingdings</vt:lpstr>
      <vt:lpstr>2_Office-Design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Probleme kommen wieder 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Nadine Bayer</cp:lastModifiedBy>
  <cp:revision>21</cp:revision>
  <dcterms:modified xsi:type="dcterms:W3CDTF">2021-05-17T17:16:41Z</dcterms:modified>
</cp:coreProperties>
</file>