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63" r:id="rId1"/>
  </p:sldMasterIdLst>
  <p:notesMasterIdLst>
    <p:notesMasterId r:id="rId46"/>
  </p:notesMasterIdLst>
  <p:sldIdLst>
    <p:sldId id="360" r:id="rId2"/>
    <p:sldId id="36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Shape 81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16" name="Shape 81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Shape 113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6" name="Shape 11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Shape 117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4" name="Shape 117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Shape 120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3" name="Shape 120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Shape 120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10" name="Shape 121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Shape 121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19" name="Shape 121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Shape 123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4" name="Shape 12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Shape 124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4" name="Shape 124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Shape 85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55" name="Shape 8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3942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Shape 94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43" name="Shape 94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Shape 102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25" name="Shape 10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Shape 104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46" name="Shape 104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Shape 106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61" name="Shape 106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Shape 106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0" name="Shape 107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Shape 108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83" name="Shape 108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78044290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C82B6EAE-65A4-6D4D-8B23-0B87DC790D9E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6BDD5035-A4B6-5949-A9B6-C714622FB5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254421596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-120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8606" y="-2071263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4934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3882" y="-22194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73530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61423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8017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8014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06814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26867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19492891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11273029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FE597F-8B5D-DB4E-9460-027D71F1E1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77812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49998394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09401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37887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00977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34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  <p:sldLayoutId id="2147483778" r:id="rId15"/>
    <p:sldLayoutId id="2147483779" r:id="rId1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8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hyperlink" Target="https://de.wikipedia.org/wiki/Handlungsbereitschaft" TargetMode="External"/><Relationship Id="rId7" Type="http://schemas.openxmlformats.org/officeDocument/2006/relationships/hyperlink" Target="https://de.wikipedia.org/wiki/Mensch" TargetMode="External"/><Relationship Id="rId2" Type="http://schemas.openxmlformats.org/officeDocument/2006/relationships/hyperlink" Target="https://de.wikipedia.org/wiki/Motiv_(Psychologie)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de.wikipedia.org/wiki/Biologische_Aktivit%C3%A4t" TargetMode="External"/><Relationship Id="rId5" Type="http://schemas.openxmlformats.org/officeDocument/2006/relationships/hyperlink" Target="https://de.wikipedia.org/wiki/Nervenzelle" TargetMode="External"/><Relationship Id="rId4" Type="http://schemas.openxmlformats.org/officeDocument/2006/relationships/hyperlink" Target="https://de.wikipedia.org/wiki/Emotion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hmidtcolleg.de/seminare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268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2" y="342902"/>
            <a:ext cx="6288639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5B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BB80A00-ADAD-7143-8D48-E6844D8119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" r="4254"/>
          <a:stretch/>
        </p:blipFill>
        <p:spPr>
          <a:xfrm>
            <a:off x="2949765" y="1896230"/>
            <a:ext cx="6089745" cy="468721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3" name="Bild 18" descr="Bild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582" y="781678"/>
            <a:ext cx="9176953" cy="529464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Parallelogramm 3">
            <a:extLst>
              <a:ext uri="{FF2B5EF4-FFF2-40B4-BE49-F238E27FC236}">
                <a16:creationId xmlns:a16="http://schemas.microsoft.com/office/drawing/2014/main" id="{A1033C86-5700-B94D-966F-163D031A4D15}"/>
              </a:ext>
            </a:extLst>
          </p:cNvPr>
          <p:cNvSpPr/>
          <p:nvPr/>
        </p:nvSpPr>
        <p:spPr>
          <a:xfrm>
            <a:off x="319337" y="6381689"/>
            <a:ext cx="3814252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Die 6P der Positionierung">
            <a:extLst>
              <a:ext uri="{FF2B5EF4-FFF2-40B4-BE49-F238E27FC236}">
                <a16:creationId xmlns:a16="http://schemas.microsoft.com/office/drawing/2014/main" id="{2E788A03-6D96-AF49-BB31-47FC005CB44A}"/>
              </a:ext>
            </a:extLst>
          </p:cNvPr>
          <p:cNvSpPr txBox="1"/>
          <p:nvPr/>
        </p:nvSpPr>
        <p:spPr>
          <a:xfrm>
            <a:off x="645703" y="6444357"/>
            <a:ext cx="33462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/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Charakter-Kompetenz-Modell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69.png" descr="image69.png">
            <a:extLst>
              <a:ext uri="{FF2B5EF4-FFF2-40B4-BE49-F238E27FC236}">
                <a16:creationId xmlns:a16="http://schemas.microsoft.com/office/drawing/2014/main" id="{823C950B-7BCD-2943-B7AC-1129AA6FFF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3725" r="13725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889" name="Gesundheit ist der…"/>
          <p:cNvSpPr txBox="1"/>
          <p:nvPr/>
        </p:nvSpPr>
        <p:spPr>
          <a:xfrm>
            <a:off x="757389" y="625120"/>
            <a:ext cx="7776520" cy="36379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40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Gesundheit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der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Zustand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des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völligen</a:t>
            </a:r>
            <a:endParaRPr lang="de-DE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defRPr sz="40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90000"/>
              </a:lnSpc>
              <a:buSzPct val="100000"/>
              <a:buFont typeface="Arial" panose="020B0604020202020204" pitchFamily="34" charset="0"/>
              <a:buChar char="•"/>
              <a:defRPr sz="40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körperlichen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457200" indent="-457200">
              <a:lnSpc>
                <a:spcPct val="90000"/>
              </a:lnSpc>
              <a:buSzPct val="100000"/>
              <a:buFont typeface="Arial" panose="020B0604020202020204" pitchFamily="34" charset="0"/>
              <a:buChar char="•"/>
              <a:defRPr sz="40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geistigen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457200" indent="-457200">
              <a:lnSpc>
                <a:spcPct val="90000"/>
              </a:lnSpc>
              <a:buSzPct val="100000"/>
              <a:buFont typeface="Arial" panose="020B0604020202020204" pitchFamily="34" charset="0"/>
              <a:buChar char="•"/>
              <a:defRPr sz="40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sozialen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und</a:t>
            </a:r>
          </a:p>
          <a:p>
            <a:pPr marL="457200" indent="-457200">
              <a:lnSpc>
                <a:spcPct val="90000"/>
              </a:lnSpc>
              <a:buSzPct val="100000"/>
              <a:buFont typeface="Arial" panose="020B0604020202020204" pitchFamily="34" charset="0"/>
              <a:buChar char="•"/>
              <a:defRPr sz="40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seelischen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buSzPct val="100000"/>
              <a:defRPr sz="40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de-DE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buSzPct val="100000"/>
              <a:defRPr sz="40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Wohlbefindens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90" name="Definition der WHO"/>
          <p:cNvSpPr txBox="1"/>
          <p:nvPr/>
        </p:nvSpPr>
        <p:spPr>
          <a:xfrm>
            <a:off x="1730144" y="7946946"/>
            <a:ext cx="2915505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Definition der WHO</a:t>
            </a:r>
          </a:p>
        </p:txBody>
      </p:sp>
      <p:sp>
        <p:nvSpPr>
          <p:cNvPr id="891" name="„Ein gesunder Geist in einem gesunden Körper“"/>
          <p:cNvSpPr txBox="1"/>
          <p:nvPr/>
        </p:nvSpPr>
        <p:spPr>
          <a:xfrm>
            <a:off x="757389" y="4437904"/>
            <a:ext cx="10972801" cy="4056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3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/>
              <a:t>„Ein </a:t>
            </a:r>
            <a:r>
              <a:rPr dirty="0" err="1"/>
              <a:t>gesunder</a:t>
            </a:r>
            <a:r>
              <a:rPr dirty="0"/>
              <a:t> Geist in </a:t>
            </a:r>
            <a:r>
              <a:rPr dirty="0" err="1"/>
              <a:t>einem</a:t>
            </a:r>
            <a:r>
              <a:rPr dirty="0"/>
              <a:t> </a:t>
            </a:r>
            <a:r>
              <a:rPr dirty="0" err="1"/>
              <a:t>gesunden</a:t>
            </a:r>
            <a:r>
              <a:rPr dirty="0"/>
              <a:t> </a:t>
            </a:r>
            <a:r>
              <a:rPr dirty="0" err="1"/>
              <a:t>Körper</a:t>
            </a:r>
            <a:r>
              <a:rPr dirty="0"/>
              <a:t>“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6" name="Gruppieren"/>
          <p:cNvGrpSpPr/>
          <p:nvPr/>
        </p:nvGrpSpPr>
        <p:grpSpPr>
          <a:xfrm>
            <a:off x="914397" y="3319113"/>
            <a:ext cx="2675473" cy="1447802"/>
            <a:chOff x="-2" y="-1"/>
            <a:chExt cx="2675471" cy="1447801"/>
          </a:xfrm>
        </p:grpSpPr>
        <p:sp>
          <p:nvSpPr>
            <p:cNvPr id="893" name="Form"/>
            <p:cNvSpPr/>
            <p:nvPr/>
          </p:nvSpPr>
          <p:spPr>
            <a:xfrm>
              <a:off x="-2" y="0"/>
              <a:ext cx="2675471" cy="1447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409"/>
                  </a:moveTo>
                  <a:cubicBezTo>
                    <a:pt x="0" y="1526"/>
                    <a:pt x="4835" y="0"/>
                    <a:pt x="10800" y="0"/>
                  </a:cubicBezTo>
                  <a:cubicBezTo>
                    <a:pt x="16765" y="0"/>
                    <a:pt x="21600" y="1526"/>
                    <a:pt x="21600" y="3409"/>
                  </a:cubicBezTo>
                  <a:lnTo>
                    <a:pt x="21600" y="18191"/>
                  </a:lnTo>
                  <a:cubicBezTo>
                    <a:pt x="21600" y="20074"/>
                    <a:pt x="16765" y="21600"/>
                    <a:pt x="10800" y="21600"/>
                  </a:cubicBezTo>
                  <a:cubicBezTo>
                    <a:pt x="4835" y="21600"/>
                    <a:pt x="0" y="20074"/>
                    <a:pt x="0" y="181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AADC"/>
                </a:gs>
                <a:gs pos="100000">
                  <a:srgbClr val="688DCF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94" name="Oval"/>
            <p:cNvSpPr/>
            <p:nvPr/>
          </p:nvSpPr>
          <p:spPr>
            <a:xfrm>
              <a:off x="-1" y="-1"/>
              <a:ext cx="2675470" cy="456955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95" name="Rahmen"/>
            <p:cNvSpPr txBox="1"/>
            <p:nvPr/>
          </p:nvSpPr>
          <p:spPr>
            <a:xfrm>
              <a:off x="760974" y="625773"/>
              <a:ext cx="1153518" cy="4247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Rahmen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97" name="Körperliches Wohlbefinden"/>
          <p:cNvSpPr txBox="1"/>
          <p:nvPr/>
        </p:nvSpPr>
        <p:spPr>
          <a:xfrm>
            <a:off x="884769" y="5008214"/>
            <a:ext cx="2453217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200"/>
              </a:spcBef>
              <a:defRPr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Körperliches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Wohlbefinden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8" name="1."/>
          <p:cNvSpPr txBox="1"/>
          <p:nvPr/>
        </p:nvSpPr>
        <p:spPr>
          <a:xfrm>
            <a:off x="2111377" y="3302682"/>
            <a:ext cx="601134" cy="535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spcBef>
                <a:spcPts val="1900"/>
              </a:spcBef>
              <a:defRPr sz="32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</p:txBody>
      </p:sp>
      <p:sp>
        <p:nvSpPr>
          <p:cNvPr id="899" name="Zufriedenheit"/>
          <p:cNvSpPr txBox="1"/>
          <p:nvPr/>
        </p:nvSpPr>
        <p:spPr>
          <a:xfrm>
            <a:off x="1405005" y="2682015"/>
            <a:ext cx="1831590" cy="4247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90000"/>
              </a:lnSpc>
              <a:defRPr sz="24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Zufriedenheit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04" name="Gruppieren"/>
          <p:cNvGrpSpPr/>
          <p:nvPr/>
        </p:nvGrpSpPr>
        <p:grpSpPr>
          <a:xfrm>
            <a:off x="4572000" y="2709514"/>
            <a:ext cx="2675467" cy="2430545"/>
            <a:chOff x="0" y="0"/>
            <a:chExt cx="2675465" cy="2430542"/>
          </a:xfrm>
        </p:grpSpPr>
        <p:sp>
          <p:nvSpPr>
            <p:cNvPr id="900" name="Form"/>
            <p:cNvSpPr/>
            <p:nvPr/>
          </p:nvSpPr>
          <p:spPr>
            <a:xfrm>
              <a:off x="0" y="-1"/>
              <a:ext cx="2675466" cy="2057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768"/>
                  </a:moveTo>
                  <a:cubicBezTo>
                    <a:pt x="0" y="1239"/>
                    <a:pt x="4835" y="0"/>
                    <a:pt x="10800" y="0"/>
                  </a:cubicBezTo>
                  <a:cubicBezTo>
                    <a:pt x="16765" y="0"/>
                    <a:pt x="21600" y="1239"/>
                    <a:pt x="21600" y="2768"/>
                  </a:cubicBezTo>
                  <a:lnTo>
                    <a:pt x="21600" y="18832"/>
                  </a:lnTo>
                  <a:cubicBezTo>
                    <a:pt x="21600" y="20361"/>
                    <a:pt x="16765" y="21600"/>
                    <a:pt x="10800" y="21600"/>
                  </a:cubicBezTo>
                  <a:cubicBezTo>
                    <a:pt x="4835" y="21600"/>
                    <a:pt x="0" y="20361"/>
                    <a:pt x="0" y="188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0B860"/>
                </a:gs>
                <a:gs pos="50000">
                  <a:srgbClr val="6FB242"/>
                </a:gs>
                <a:gs pos="100000">
                  <a:srgbClr val="61A236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01" name="Oval"/>
            <p:cNvSpPr/>
            <p:nvPr/>
          </p:nvSpPr>
          <p:spPr>
            <a:xfrm>
              <a:off x="0" y="-1"/>
              <a:ext cx="2675466" cy="527375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02" name="Linie"/>
            <p:cNvSpPr/>
            <p:nvPr/>
          </p:nvSpPr>
          <p:spPr>
            <a:xfrm>
              <a:off x="0" y="-1"/>
              <a:ext cx="2675466" cy="2057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768"/>
                  </a:moveTo>
                  <a:cubicBezTo>
                    <a:pt x="21600" y="4297"/>
                    <a:pt x="16765" y="5537"/>
                    <a:pt x="10800" y="5537"/>
                  </a:cubicBezTo>
                  <a:cubicBezTo>
                    <a:pt x="4835" y="5537"/>
                    <a:pt x="0" y="4297"/>
                    <a:pt x="0" y="2768"/>
                  </a:cubicBezTo>
                  <a:cubicBezTo>
                    <a:pt x="0" y="1239"/>
                    <a:pt x="4835" y="0"/>
                    <a:pt x="10800" y="0"/>
                  </a:cubicBezTo>
                  <a:cubicBezTo>
                    <a:pt x="16765" y="0"/>
                    <a:pt x="21600" y="1239"/>
                    <a:pt x="21600" y="2768"/>
                  </a:cubicBezTo>
                  <a:lnTo>
                    <a:pt x="21600" y="18832"/>
                  </a:lnTo>
                  <a:cubicBezTo>
                    <a:pt x="21600" y="20361"/>
                    <a:pt x="16765" y="21600"/>
                    <a:pt x="10800" y="21600"/>
                  </a:cubicBezTo>
                  <a:cubicBezTo>
                    <a:pt x="4835" y="21600"/>
                    <a:pt x="0" y="20361"/>
                    <a:pt x="0" y="18832"/>
                  </a:cubicBezTo>
                  <a:lnTo>
                    <a:pt x="0" y="2768"/>
                  </a:lnTo>
                </a:path>
              </a:pathLst>
            </a:custGeom>
            <a:noFill/>
            <a:ln w="3175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03" name="Gestaltung"/>
            <p:cNvSpPr/>
            <p:nvPr/>
          </p:nvSpPr>
          <p:spPr>
            <a:xfrm>
              <a:off x="1337732" y="116054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Gestaltung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905" name="Geistiges Wohlbefinden"/>
          <p:cNvSpPr/>
          <p:nvPr/>
        </p:nvSpPr>
        <p:spPr>
          <a:xfrm>
            <a:off x="4683124" y="5127886"/>
            <a:ext cx="2453217" cy="341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lnSpc>
                <a:spcPct val="90000"/>
              </a:lnSpc>
              <a:spcBef>
                <a:spcPts val="1200"/>
              </a:spcBef>
              <a:defRPr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Geistiges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Wohlbefinden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6" name="2."/>
          <p:cNvSpPr/>
          <p:nvPr/>
        </p:nvSpPr>
        <p:spPr>
          <a:xfrm>
            <a:off x="5795433" y="2708737"/>
            <a:ext cx="601134" cy="535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90000"/>
              </a:lnSpc>
              <a:spcBef>
                <a:spcPts val="1900"/>
              </a:spcBef>
              <a:defRPr sz="32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</p:txBody>
      </p:sp>
      <p:sp>
        <p:nvSpPr>
          <p:cNvPr id="907" name="Motivation"/>
          <p:cNvSpPr/>
          <p:nvPr/>
        </p:nvSpPr>
        <p:spPr>
          <a:xfrm>
            <a:off x="5010821" y="1973082"/>
            <a:ext cx="1270001" cy="1270000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lnSpc>
                <a:spcPct val="90000"/>
              </a:lnSpc>
              <a:defRPr sz="24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</p:txBody>
      </p:sp>
      <p:sp>
        <p:nvSpPr>
          <p:cNvPr id="909" name="Form"/>
          <p:cNvSpPr/>
          <p:nvPr/>
        </p:nvSpPr>
        <p:spPr>
          <a:xfrm>
            <a:off x="8331197" y="1894039"/>
            <a:ext cx="2675473" cy="2924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33"/>
                </a:moveTo>
                <a:cubicBezTo>
                  <a:pt x="0" y="955"/>
                  <a:pt x="4835" y="0"/>
                  <a:pt x="10800" y="0"/>
                </a:cubicBezTo>
                <a:cubicBezTo>
                  <a:pt x="16765" y="0"/>
                  <a:pt x="21600" y="955"/>
                  <a:pt x="21600" y="2133"/>
                </a:cubicBezTo>
                <a:lnTo>
                  <a:pt x="21600" y="19467"/>
                </a:lnTo>
                <a:cubicBezTo>
                  <a:pt x="21600" y="20645"/>
                  <a:pt x="16765" y="21600"/>
                  <a:pt x="10800" y="21600"/>
                </a:cubicBezTo>
                <a:cubicBezTo>
                  <a:pt x="4835" y="21600"/>
                  <a:pt x="0" y="20645"/>
                  <a:pt x="0" y="19467"/>
                </a:cubicBezTo>
                <a:close/>
              </a:path>
            </a:pathLst>
          </a:custGeom>
          <a:gradFill flip="none" rotWithShape="1">
            <a:gsLst>
              <a:gs pos="0">
                <a:srgbClr val="F18C54"/>
              </a:gs>
              <a:gs pos="50000">
                <a:srgbClr val="F67B28"/>
              </a:gs>
              <a:gs pos="100000">
                <a:srgbClr val="E46B19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1600"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0" name="Oval"/>
          <p:cNvSpPr/>
          <p:nvPr/>
        </p:nvSpPr>
        <p:spPr>
          <a:xfrm>
            <a:off x="8331198" y="1894038"/>
            <a:ext cx="2675472" cy="577635"/>
          </a:xfrm>
          <a:prstGeom prst="ellipse">
            <a:avLst/>
          </a:prstGeom>
          <a:solidFill>
            <a:srgbClr val="FFFFFF">
              <a:alpha val="4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1600"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1" name="Linie"/>
          <p:cNvSpPr/>
          <p:nvPr/>
        </p:nvSpPr>
        <p:spPr>
          <a:xfrm>
            <a:off x="8331197" y="1894039"/>
            <a:ext cx="2675472" cy="2924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33"/>
                </a:moveTo>
                <a:cubicBezTo>
                  <a:pt x="21600" y="3312"/>
                  <a:pt x="16765" y="4267"/>
                  <a:pt x="10800" y="4267"/>
                </a:cubicBezTo>
                <a:cubicBezTo>
                  <a:pt x="4835" y="4267"/>
                  <a:pt x="0" y="3312"/>
                  <a:pt x="0" y="2133"/>
                </a:cubicBezTo>
                <a:cubicBezTo>
                  <a:pt x="0" y="955"/>
                  <a:pt x="4835" y="0"/>
                  <a:pt x="10800" y="0"/>
                </a:cubicBezTo>
                <a:cubicBezTo>
                  <a:pt x="16765" y="0"/>
                  <a:pt x="21600" y="955"/>
                  <a:pt x="21600" y="2133"/>
                </a:cubicBezTo>
                <a:lnTo>
                  <a:pt x="21600" y="19467"/>
                </a:lnTo>
                <a:cubicBezTo>
                  <a:pt x="21600" y="20645"/>
                  <a:pt x="16765" y="21600"/>
                  <a:pt x="10800" y="21600"/>
                </a:cubicBezTo>
                <a:cubicBezTo>
                  <a:pt x="4835" y="21600"/>
                  <a:pt x="0" y="20645"/>
                  <a:pt x="0" y="19467"/>
                </a:cubicBezTo>
                <a:lnTo>
                  <a:pt x="0" y="2133"/>
                </a:lnTo>
              </a:path>
            </a:pathLst>
          </a:custGeom>
          <a:noFill/>
          <a:ln w="3175" cap="flat">
            <a:solidFill>
              <a:schemeClr val="accent2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1600"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2" name="Identifikation"/>
          <p:cNvSpPr txBox="1"/>
          <p:nvPr/>
        </p:nvSpPr>
        <p:spPr>
          <a:xfrm>
            <a:off x="8754742" y="3288169"/>
            <a:ext cx="1828383" cy="4247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 numCol="1" anchor="ctr">
            <a:spAutoFit/>
          </a:bodyPr>
          <a:lstStyle>
            <a:lvl1pPr algn="ctr">
              <a:lnSpc>
                <a:spcPct val="90000"/>
              </a:lnSpc>
              <a:defRPr sz="24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Identifikation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4" name="Seelisches Wohlbefinden"/>
          <p:cNvSpPr txBox="1"/>
          <p:nvPr/>
        </p:nvSpPr>
        <p:spPr>
          <a:xfrm>
            <a:off x="8553452" y="5020601"/>
            <a:ext cx="2453217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200"/>
              </a:spcBef>
              <a:defRPr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Seelisches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Wohlbefinden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5" name="3."/>
          <p:cNvSpPr txBox="1"/>
          <p:nvPr/>
        </p:nvSpPr>
        <p:spPr>
          <a:xfrm>
            <a:off x="9559523" y="1915087"/>
            <a:ext cx="601134" cy="535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spcBef>
                <a:spcPts val="1900"/>
              </a:spcBef>
              <a:defRPr sz="32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</p:txBody>
      </p:sp>
      <p:sp>
        <p:nvSpPr>
          <p:cNvPr id="916" name="Begeisterung"/>
          <p:cNvSpPr txBox="1"/>
          <p:nvPr/>
        </p:nvSpPr>
        <p:spPr>
          <a:xfrm>
            <a:off x="8840115" y="1278298"/>
            <a:ext cx="1769072" cy="4247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90000"/>
              </a:lnSpc>
              <a:defRPr sz="24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Begeisterung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15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FFA6234-0A1C-CB42-AC41-75A810F7CC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Einfach zufrieden</a:t>
            </a:r>
          </a:p>
        </p:txBody>
      </p:sp>
      <p:sp>
        <p:nvSpPr>
          <p:cNvPr id="919" name="Gute Bezahlung (Zusatzleistungen, finanzielle Vorteile)…"/>
          <p:cNvSpPr txBox="1"/>
          <p:nvPr/>
        </p:nvSpPr>
        <p:spPr>
          <a:xfrm>
            <a:off x="620833" y="5044544"/>
            <a:ext cx="7010401" cy="1628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225777" indent="-225777" defTabSz="228600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Bezahlung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Zusatzleistungen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finanzielle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Vorteile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25777" indent="-225777" defTabSz="228600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Infrastruktur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Arbeitsbedingungen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25777" indent="-225777" defTabSz="228600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Gesicherter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25777" indent="-225777" defTabSz="228600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Flexible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Arbeitszeiten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25777" indent="-225777" defTabSz="228600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Flexibler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Arbeitsort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Heimbüro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25777" indent="-225777" defTabSz="228600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Geregeltes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Betriebsklima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klare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Spielregeln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25777" indent="-225777" defTabSz="228600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Kundenzufriedenheit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entspricht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Preis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Leistung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D201E22-1838-2448-B076-973108B2C04B}"/>
              </a:ext>
            </a:extLst>
          </p:cNvPr>
          <p:cNvGrpSpPr/>
          <p:nvPr/>
        </p:nvGrpSpPr>
        <p:grpSpPr>
          <a:xfrm>
            <a:off x="974723" y="615741"/>
            <a:ext cx="10242553" cy="4333234"/>
            <a:chOff x="914397" y="1278298"/>
            <a:chExt cx="10242553" cy="4333234"/>
          </a:xfrm>
        </p:grpSpPr>
        <p:grpSp>
          <p:nvGrpSpPr>
            <p:cNvPr id="7" name="Gruppieren">
              <a:extLst>
                <a:ext uri="{FF2B5EF4-FFF2-40B4-BE49-F238E27FC236}">
                  <a16:creationId xmlns:a16="http://schemas.microsoft.com/office/drawing/2014/main" id="{1201E55F-6B25-3D49-ABE7-F536AA8D805B}"/>
                </a:ext>
              </a:extLst>
            </p:cNvPr>
            <p:cNvGrpSpPr/>
            <p:nvPr/>
          </p:nvGrpSpPr>
          <p:grpSpPr>
            <a:xfrm>
              <a:off x="914397" y="3319113"/>
              <a:ext cx="2675473" cy="1447802"/>
              <a:chOff x="-2" y="-1"/>
              <a:chExt cx="2675471" cy="1447801"/>
            </a:xfrm>
          </p:grpSpPr>
          <p:sp>
            <p:nvSpPr>
              <p:cNvPr id="8" name="Form">
                <a:extLst>
                  <a:ext uri="{FF2B5EF4-FFF2-40B4-BE49-F238E27FC236}">
                    <a16:creationId xmlns:a16="http://schemas.microsoft.com/office/drawing/2014/main" id="{F927B6A6-765E-DA48-ACC5-91D7119FFA44}"/>
                  </a:ext>
                </a:extLst>
              </p:cNvPr>
              <p:cNvSpPr/>
              <p:nvPr/>
            </p:nvSpPr>
            <p:spPr>
              <a:xfrm>
                <a:off x="-2" y="0"/>
                <a:ext cx="2675471" cy="1447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409"/>
                    </a:moveTo>
                    <a:cubicBezTo>
                      <a:pt x="0" y="1526"/>
                      <a:pt x="4835" y="0"/>
                      <a:pt x="10800" y="0"/>
                    </a:cubicBezTo>
                    <a:cubicBezTo>
                      <a:pt x="16765" y="0"/>
                      <a:pt x="21600" y="1526"/>
                      <a:pt x="21600" y="3409"/>
                    </a:cubicBezTo>
                    <a:lnTo>
                      <a:pt x="21600" y="18191"/>
                    </a:lnTo>
                    <a:cubicBezTo>
                      <a:pt x="21600" y="20074"/>
                      <a:pt x="16765" y="21600"/>
                      <a:pt x="10800" y="21600"/>
                    </a:cubicBezTo>
                    <a:cubicBezTo>
                      <a:pt x="4835" y="21600"/>
                      <a:pt x="0" y="20074"/>
                      <a:pt x="0" y="181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FAADC"/>
                  </a:gs>
                  <a:gs pos="100000">
                    <a:srgbClr val="688DCF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" name="Oval">
                <a:extLst>
                  <a:ext uri="{FF2B5EF4-FFF2-40B4-BE49-F238E27FC236}">
                    <a16:creationId xmlns:a16="http://schemas.microsoft.com/office/drawing/2014/main" id="{2871D79F-0B8A-134F-BC11-165B06A8B23B}"/>
                  </a:ext>
                </a:extLst>
              </p:cNvPr>
              <p:cNvSpPr/>
              <p:nvPr/>
            </p:nvSpPr>
            <p:spPr>
              <a:xfrm>
                <a:off x="-1" y="-1"/>
                <a:ext cx="2675470" cy="456955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" name="Rahmen">
                <a:extLst>
                  <a:ext uri="{FF2B5EF4-FFF2-40B4-BE49-F238E27FC236}">
                    <a16:creationId xmlns:a16="http://schemas.microsoft.com/office/drawing/2014/main" id="{FE639DB3-8BA0-0B4D-B02E-91F128434C41}"/>
                  </a:ext>
                </a:extLst>
              </p:cNvPr>
              <p:cNvSpPr txBox="1"/>
              <p:nvPr/>
            </p:nvSpPr>
            <p:spPr>
              <a:xfrm>
                <a:off x="760974" y="625773"/>
                <a:ext cx="1153518" cy="4247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ctr">
                <a:spAutoFit/>
              </a:bodyPr>
              <a:lstStyle>
                <a:lvl1pPr algn="ctr"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Rahmen</a:t>
                </a:r>
                <a:endParaRPr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1" name="Körperliches Wohlbefinden">
              <a:extLst>
                <a:ext uri="{FF2B5EF4-FFF2-40B4-BE49-F238E27FC236}">
                  <a16:creationId xmlns:a16="http://schemas.microsoft.com/office/drawing/2014/main" id="{2A3E7930-4FDE-6D41-A4A2-23EC4AA8E331}"/>
                </a:ext>
              </a:extLst>
            </p:cNvPr>
            <p:cNvSpPr txBox="1"/>
            <p:nvPr/>
          </p:nvSpPr>
          <p:spPr>
            <a:xfrm>
              <a:off x="1035050" y="5008214"/>
              <a:ext cx="2453217" cy="5909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lnSpc>
                  <a:spcPct val="90000"/>
                </a:lnSpc>
                <a:spcBef>
                  <a:spcPts val="12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Körperliches Wohlbefinden</a:t>
              </a:r>
            </a:p>
          </p:txBody>
        </p:sp>
        <p:sp>
          <p:nvSpPr>
            <p:cNvPr id="12" name="1.">
              <a:extLst>
                <a:ext uri="{FF2B5EF4-FFF2-40B4-BE49-F238E27FC236}">
                  <a16:creationId xmlns:a16="http://schemas.microsoft.com/office/drawing/2014/main" id="{D13D774E-11F8-E741-880A-B07EAE970986}"/>
                </a:ext>
              </a:extLst>
            </p:cNvPr>
            <p:cNvSpPr txBox="1"/>
            <p:nvPr/>
          </p:nvSpPr>
          <p:spPr>
            <a:xfrm>
              <a:off x="2227759" y="3284730"/>
              <a:ext cx="601134" cy="535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>
                <a:lnSpc>
                  <a:spcPct val="90000"/>
                </a:lnSpc>
                <a:spcBef>
                  <a:spcPts val="1900"/>
                </a:spcBef>
                <a:defRPr sz="32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1.</a:t>
              </a:r>
            </a:p>
          </p:txBody>
        </p:sp>
        <p:sp>
          <p:nvSpPr>
            <p:cNvPr id="13" name="Zufriedenheit">
              <a:extLst>
                <a:ext uri="{FF2B5EF4-FFF2-40B4-BE49-F238E27FC236}">
                  <a16:creationId xmlns:a16="http://schemas.microsoft.com/office/drawing/2014/main" id="{8748342E-5070-0041-AAEC-7DD2B89FF6B5}"/>
                </a:ext>
              </a:extLst>
            </p:cNvPr>
            <p:cNvSpPr txBox="1"/>
            <p:nvPr/>
          </p:nvSpPr>
          <p:spPr>
            <a:xfrm>
              <a:off x="1405005" y="2682015"/>
              <a:ext cx="1831590" cy="4247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Zufriedenheit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4" name="Gruppieren">
              <a:extLst>
                <a:ext uri="{FF2B5EF4-FFF2-40B4-BE49-F238E27FC236}">
                  <a16:creationId xmlns:a16="http://schemas.microsoft.com/office/drawing/2014/main" id="{3DF03928-9D36-6646-A995-DB72A825CEDF}"/>
                </a:ext>
              </a:extLst>
            </p:cNvPr>
            <p:cNvGrpSpPr/>
            <p:nvPr/>
          </p:nvGrpSpPr>
          <p:grpSpPr>
            <a:xfrm>
              <a:off x="4572000" y="2709514"/>
              <a:ext cx="2675467" cy="2430545"/>
              <a:chOff x="0" y="0"/>
              <a:chExt cx="2675465" cy="2430542"/>
            </a:xfrm>
          </p:grpSpPr>
          <p:sp>
            <p:nvSpPr>
              <p:cNvPr id="15" name="Form">
                <a:extLst>
                  <a:ext uri="{FF2B5EF4-FFF2-40B4-BE49-F238E27FC236}">
                    <a16:creationId xmlns:a16="http://schemas.microsoft.com/office/drawing/2014/main" id="{F7B47719-5C14-F040-AFD8-E05A98682CEA}"/>
                  </a:ext>
                </a:extLst>
              </p:cNvPr>
              <p:cNvSpPr/>
              <p:nvPr/>
            </p:nvSpPr>
            <p:spPr>
              <a:xfrm>
                <a:off x="0" y="-1"/>
                <a:ext cx="2675466" cy="2057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768"/>
                    </a:moveTo>
                    <a:cubicBezTo>
                      <a:pt x="0" y="1239"/>
                      <a:pt x="4835" y="0"/>
                      <a:pt x="10800" y="0"/>
                    </a:cubicBezTo>
                    <a:cubicBezTo>
                      <a:pt x="16765" y="0"/>
                      <a:pt x="21600" y="1239"/>
                      <a:pt x="21600" y="2768"/>
                    </a:cubicBezTo>
                    <a:lnTo>
                      <a:pt x="21600" y="18832"/>
                    </a:lnTo>
                    <a:cubicBezTo>
                      <a:pt x="21600" y="20361"/>
                      <a:pt x="16765" y="21600"/>
                      <a:pt x="10800" y="21600"/>
                    </a:cubicBezTo>
                    <a:cubicBezTo>
                      <a:pt x="4835" y="21600"/>
                      <a:pt x="0" y="20361"/>
                      <a:pt x="0" y="188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0B860"/>
                  </a:gs>
                  <a:gs pos="50000">
                    <a:srgbClr val="6FB242"/>
                  </a:gs>
                  <a:gs pos="100000">
                    <a:srgbClr val="61A236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" name="Oval">
                <a:extLst>
                  <a:ext uri="{FF2B5EF4-FFF2-40B4-BE49-F238E27FC236}">
                    <a16:creationId xmlns:a16="http://schemas.microsoft.com/office/drawing/2014/main" id="{AC74A5F3-B02B-0447-B0C1-8ED117B74D57}"/>
                  </a:ext>
                </a:extLst>
              </p:cNvPr>
              <p:cNvSpPr/>
              <p:nvPr/>
            </p:nvSpPr>
            <p:spPr>
              <a:xfrm>
                <a:off x="0" y="-1"/>
                <a:ext cx="2675466" cy="527375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7" name="Linie">
                <a:extLst>
                  <a:ext uri="{FF2B5EF4-FFF2-40B4-BE49-F238E27FC236}">
                    <a16:creationId xmlns:a16="http://schemas.microsoft.com/office/drawing/2014/main" id="{31BC3DDA-701F-6047-98FD-0D109C980F84}"/>
                  </a:ext>
                </a:extLst>
              </p:cNvPr>
              <p:cNvSpPr/>
              <p:nvPr/>
            </p:nvSpPr>
            <p:spPr>
              <a:xfrm>
                <a:off x="0" y="-1"/>
                <a:ext cx="2675466" cy="2057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768"/>
                    </a:moveTo>
                    <a:cubicBezTo>
                      <a:pt x="21600" y="4297"/>
                      <a:pt x="16765" y="5537"/>
                      <a:pt x="10800" y="5537"/>
                    </a:cubicBezTo>
                    <a:cubicBezTo>
                      <a:pt x="4835" y="5537"/>
                      <a:pt x="0" y="4297"/>
                      <a:pt x="0" y="2768"/>
                    </a:cubicBezTo>
                    <a:cubicBezTo>
                      <a:pt x="0" y="1239"/>
                      <a:pt x="4835" y="0"/>
                      <a:pt x="10800" y="0"/>
                    </a:cubicBezTo>
                    <a:cubicBezTo>
                      <a:pt x="16765" y="0"/>
                      <a:pt x="21600" y="1239"/>
                      <a:pt x="21600" y="2768"/>
                    </a:cubicBezTo>
                    <a:lnTo>
                      <a:pt x="21600" y="18832"/>
                    </a:lnTo>
                    <a:cubicBezTo>
                      <a:pt x="21600" y="20361"/>
                      <a:pt x="16765" y="21600"/>
                      <a:pt x="10800" y="21600"/>
                    </a:cubicBezTo>
                    <a:cubicBezTo>
                      <a:pt x="4835" y="21600"/>
                      <a:pt x="0" y="20361"/>
                      <a:pt x="0" y="18832"/>
                    </a:cubicBezTo>
                    <a:lnTo>
                      <a:pt x="0" y="2768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" name="Gestaltung">
                <a:extLst>
                  <a:ext uri="{FF2B5EF4-FFF2-40B4-BE49-F238E27FC236}">
                    <a16:creationId xmlns:a16="http://schemas.microsoft.com/office/drawing/2014/main" id="{A47CF3B6-35C6-D348-A0F0-5EA02DA9C910}"/>
                  </a:ext>
                </a:extLst>
              </p:cNvPr>
              <p:cNvSpPr/>
              <p:nvPr/>
            </p:nvSpPr>
            <p:spPr>
              <a:xfrm>
                <a:off x="1337732" y="1160542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ctr">
                <a:spAutoFit/>
              </a:bodyPr>
              <a:lstStyle>
                <a:lvl1pPr algn="ctr"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Gestaltung</a:t>
                </a:r>
                <a:endParaRPr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9" name="Geistiges Wohlbefinden">
              <a:extLst>
                <a:ext uri="{FF2B5EF4-FFF2-40B4-BE49-F238E27FC236}">
                  <a16:creationId xmlns:a16="http://schemas.microsoft.com/office/drawing/2014/main" id="{D2E715A0-F92F-1841-8489-DA3A4440A333}"/>
                </a:ext>
              </a:extLst>
            </p:cNvPr>
            <p:cNvSpPr/>
            <p:nvPr/>
          </p:nvSpPr>
          <p:spPr>
            <a:xfrm>
              <a:off x="4683124" y="5127886"/>
              <a:ext cx="2453217" cy="341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90000"/>
                </a:lnSpc>
                <a:spcBef>
                  <a:spcPts val="12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Geistiges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Wohlbefinden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2.">
              <a:extLst>
                <a:ext uri="{FF2B5EF4-FFF2-40B4-BE49-F238E27FC236}">
                  <a16:creationId xmlns:a16="http://schemas.microsoft.com/office/drawing/2014/main" id="{922D854F-C81E-4045-8D13-15997C8DED53}"/>
                </a:ext>
              </a:extLst>
            </p:cNvPr>
            <p:cNvSpPr/>
            <p:nvPr/>
          </p:nvSpPr>
          <p:spPr>
            <a:xfrm>
              <a:off x="5795433" y="2708737"/>
              <a:ext cx="601134" cy="535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spcBef>
                  <a:spcPts val="1900"/>
                </a:spcBef>
                <a:defRPr sz="32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2.</a:t>
              </a:r>
            </a:p>
          </p:txBody>
        </p:sp>
        <p:sp>
          <p:nvSpPr>
            <p:cNvPr id="21" name="Motivation">
              <a:extLst>
                <a:ext uri="{FF2B5EF4-FFF2-40B4-BE49-F238E27FC236}">
                  <a16:creationId xmlns:a16="http://schemas.microsoft.com/office/drawing/2014/main" id="{C0603827-533E-F849-AD5D-2A594AE1CF4A}"/>
                </a:ext>
              </a:extLst>
            </p:cNvPr>
            <p:cNvSpPr/>
            <p:nvPr/>
          </p:nvSpPr>
          <p:spPr>
            <a:xfrm>
              <a:off x="5010821" y="1973082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de-DE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Motivation</a:t>
              </a:r>
            </a:p>
          </p:txBody>
        </p:sp>
        <p:sp>
          <p:nvSpPr>
            <p:cNvPr id="22" name="Form">
              <a:extLst>
                <a:ext uri="{FF2B5EF4-FFF2-40B4-BE49-F238E27FC236}">
                  <a16:creationId xmlns:a16="http://schemas.microsoft.com/office/drawing/2014/main" id="{F7346200-DA76-E449-9FF0-3C2E2FD52F02}"/>
                </a:ext>
              </a:extLst>
            </p:cNvPr>
            <p:cNvSpPr/>
            <p:nvPr/>
          </p:nvSpPr>
          <p:spPr>
            <a:xfrm>
              <a:off x="8331197" y="1894039"/>
              <a:ext cx="2675473" cy="292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33"/>
                  </a:moveTo>
                  <a:cubicBezTo>
                    <a:pt x="0" y="955"/>
                    <a:pt x="4835" y="0"/>
                    <a:pt x="10800" y="0"/>
                  </a:cubicBezTo>
                  <a:cubicBezTo>
                    <a:pt x="16765" y="0"/>
                    <a:pt x="21600" y="955"/>
                    <a:pt x="21600" y="2133"/>
                  </a:cubicBezTo>
                  <a:lnTo>
                    <a:pt x="21600" y="19467"/>
                  </a:lnTo>
                  <a:cubicBezTo>
                    <a:pt x="21600" y="20645"/>
                    <a:pt x="16765" y="21600"/>
                    <a:pt x="10800" y="21600"/>
                  </a:cubicBezTo>
                  <a:cubicBezTo>
                    <a:pt x="4835" y="21600"/>
                    <a:pt x="0" y="20645"/>
                    <a:pt x="0" y="1946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18C54"/>
                </a:gs>
                <a:gs pos="50000">
                  <a:srgbClr val="F67B28"/>
                </a:gs>
                <a:gs pos="100000">
                  <a:srgbClr val="E46B19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Oval">
              <a:extLst>
                <a:ext uri="{FF2B5EF4-FFF2-40B4-BE49-F238E27FC236}">
                  <a16:creationId xmlns:a16="http://schemas.microsoft.com/office/drawing/2014/main" id="{C54AEDFC-7B1A-0544-B5FC-2CA35F034D54}"/>
                </a:ext>
              </a:extLst>
            </p:cNvPr>
            <p:cNvSpPr/>
            <p:nvPr/>
          </p:nvSpPr>
          <p:spPr>
            <a:xfrm>
              <a:off x="8331198" y="1894038"/>
              <a:ext cx="2675472" cy="577635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Linie">
              <a:extLst>
                <a:ext uri="{FF2B5EF4-FFF2-40B4-BE49-F238E27FC236}">
                  <a16:creationId xmlns:a16="http://schemas.microsoft.com/office/drawing/2014/main" id="{150ABC89-819D-404E-ABE9-C32679DB019B}"/>
                </a:ext>
              </a:extLst>
            </p:cNvPr>
            <p:cNvSpPr/>
            <p:nvPr/>
          </p:nvSpPr>
          <p:spPr>
            <a:xfrm>
              <a:off x="8331197" y="1894039"/>
              <a:ext cx="2675472" cy="292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33"/>
                  </a:moveTo>
                  <a:cubicBezTo>
                    <a:pt x="21600" y="3312"/>
                    <a:pt x="16765" y="4267"/>
                    <a:pt x="10800" y="4267"/>
                  </a:cubicBezTo>
                  <a:cubicBezTo>
                    <a:pt x="4835" y="4267"/>
                    <a:pt x="0" y="3312"/>
                    <a:pt x="0" y="2133"/>
                  </a:cubicBezTo>
                  <a:cubicBezTo>
                    <a:pt x="0" y="955"/>
                    <a:pt x="4835" y="0"/>
                    <a:pt x="10800" y="0"/>
                  </a:cubicBezTo>
                  <a:cubicBezTo>
                    <a:pt x="16765" y="0"/>
                    <a:pt x="21600" y="955"/>
                    <a:pt x="21600" y="2133"/>
                  </a:cubicBezTo>
                  <a:lnTo>
                    <a:pt x="21600" y="19467"/>
                  </a:lnTo>
                  <a:cubicBezTo>
                    <a:pt x="21600" y="20645"/>
                    <a:pt x="16765" y="21600"/>
                    <a:pt x="10800" y="21600"/>
                  </a:cubicBezTo>
                  <a:cubicBezTo>
                    <a:pt x="4835" y="21600"/>
                    <a:pt x="0" y="20645"/>
                    <a:pt x="0" y="19467"/>
                  </a:cubicBezTo>
                  <a:lnTo>
                    <a:pt x="0" y="2133"/>
                  </a:lnTo>
                </a:path>
              </a:pathLst>
            </a:custGeom>
            <a:noFill/>
            <a:ln w="3175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Identifikation">
              <a:extLst>
                <a:ext uri="{FF2B5EF4-FFF2-40B4-BE49-F238E27FC236}">
                  <a16:creationId xmlns:a16="http://schemas.microsoft.com/office/drawing/2014/main" id="{07958472-6E96-8646-AB9E-FD6AC7EA3A81}"/>
                </a:ext>
              </a:extLst>
            </p:cNvPr>
            <p:cNvSpPr txBox="1"/>
            <p:nvPr/>
          </p:nvSpPr>
          <p:spPr>
            <a:xfrm>
              <a:off x="8754742" y="3288169"/>
              <a:ext cx="1828383" cy="4247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Identifikation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Seelisches Wohlbefinden">
              <a:extLst>
                <a:ext uri="{FF2B5EF4-FFF2-40B4-BE49-F238E27FC236}">
                  <a16:creationId xmlns:a16="http://schemas.microsoft.com/office/drawing/2014/main" id="{CE20A3A4-D4C9-DB47-AC9F-AEEBF3AC53AA}"/>
                </a:ext>
              </a:extLst>
            </p:cNvPr>
            <p:cNvSpPr txBox="1"/>
            <p:nvPr/>
          </p:nvSpPr>
          <p:spPr>
            <a:xfrm>
              <a:off x="8703733" y="5020601"/>
              <a:ext cx="2453217" cy="5909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lnSpc>
                  <a:spcPct val="90000"/>
                </a:lnSpc>
                <a:spcBef>
                  <a:spcPts val="12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Seelisches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Wohlbefinden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3.">
              <a:extLst>
                <a:ext uri="{FF2B5EF4-FFF2-40B4-BE49-F238E27FC236}">
                  <a16:creationId xmlns:a16="http://schemas.microsoft.com/office/drawing/2014/main" id="{19809DF3-CBFF-3A43-8AFE-69A719CA4B12}"/>
                </a:ext>
              </a:extLst>
            </p:cNvPr>
            <p:cNvSpPr txBox="1"/>
            <p:nvPr/>
          </p:nvSpPr>
          <p:spPr>
            <a:xfrm>
              <a:off x="9559523" y="1915087"/>
              <a:ext cx="601134" cy="535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>
                <a:lnSpc>
                  <a:spcPct val="90000"/>
                </a:lnSpc>
                <a:spcBef>
                  <a:spcPts val="1900"/>
                </a:spcBef>
                <a:defRPr sz="32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3.</a:t>
              </a:r>
            </a:p>
          </p:txBody>
        </p:sp>
        <p:sp>
          <p:nvSpPr>
            <p:cNvPr id="28" name="Begeisterung">
              <a:extLst>
                <a:ext uri="{FF2B5EF4-FFF2-40B4-BE49-F238E27FC236}">
                  <a16:creationId xmlns:a16="http://schemas.microsoft.com/office/drawing/2014/main" id="{C44A1C96-3464-4F4E-A21D-0BE7772CDE99}"/>
                </a:ext>
              </a:extLst>
            </p:cNvPr>
            <p:cNvSpPr txBox="1"/>
            <p:nvPr/>
          </p:nvSpPr>
          <p:spPr>
            <a:xfrm>
              <a:off x="8840115" y="1278298"/>
              <a:ext cx="1769072" cy="4247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Begeisterung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15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9" grpId="1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7A26A82-380E-904C-A7A5-4DFB5FED7A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Einfach motiviert</a:t>
            </a:r>
          </a:p>
        </p:txBody>
      </p:sp>
      <p:sp>
        <p:nvSpPr>
          <p:cNvPr id="923" name="Klare Ziele, Aufgaben und gute Informationen…"/>
          <p:cNvSpPr txBox="1"/>
          <p:nvPr/>
        </p:nvSpPr>
        <p:spPr>
          <a:xfrm>
            <a:off x="612000" y="5138974"/>
            <a:ext cx="8026400" cy="1643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Klare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Aufgaben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Informationen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Führung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Vorbild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emotional und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fachlich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kompetent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Mitgestaltung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Anerkennung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gut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geleistete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Arbeit</a:t>
            </a: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Weiterbildungsangebot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Gutes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Betriebsklima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(Stimmung)</a:t>
            </a: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Sehr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Kundenresonanz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4C37DA9-71CE-7E43-B224-564EE0264146}"/>
              </a:ext>
            </a:extLst>
          </p:cNvPr>
          <p:cNvGrpSpPr/>
          <p:nvPr/>
        </p:nvGrpSpPr>
        <p:grpSpPr>
          <a:xfrm>
            <a:off x="974723" y="615741"/>
            <a:ext cx="10242553" cy="4333234"/>
            <a:chOff x="914397" y="1278298"/>
            <a:chExt cx="10242553" cy="4333234"/>
          </a:xfrm>
        </p:grpSpPr>
        <p:grpSp>
          <p:nvGrpSpPr>
            <p:cNvPr id="6" name="Gruppieren">
              <a:extLst>
                <a:ext uri="{FF2B5EF4-FFF2-40B4-BE49-F238E27FC236}">
                  <a16:creationId xmlns:a16="http://schemas.microsoft.com/office/drawing/2014/main" id="{03101BD8-929D-CA43-8108-0CF51F84B773}"/>
                </a:ext>
              </a:extLst>
            </p:cNvPr>
            <p:cNvGrpSpPr/>
            <p:nvPr/>
          </p:nvGrpSpPr>
          <p:grpSpPr>
            <a:xfrm>
              <a:off x="914397" y="3319113"/>
              <a:ext cx="2675473" cy="1447802"/>
              <a:chOff x="-2" y="-1"/>
              <a:chExt cx="2675471" cy="1447801"/>
            </a:xfrm>
          </p:grpSpPr>
          <p:sp>
            <p:nvSpPr>
              <p:cNvPr id="25" name="Form">
                <a:extLst>
                  <a:ext uri="{FF2B5EF4-FFF2-40B4-BE49-F238E27FC236}">
                    <a16:creationId xmlns:a16="http://schemas.microsoft.com/office/drawing/2014/main" id="{4CEED322-B150-0F49-957E-1175F89E9F29}"/>
                  </a:ext>
                </a:extLst>
              </p:cNvPr>
              <p:cNvSpPr/>
              <p:nvPr/>
            </p:nvSpPr>
            <p:spPr>
              <a:xfrm>
                <a:off x="-2" y="0"/>
                <a:ext cx="2675471" cy="1447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409"/>
                    </a:moveTo>
                    <a:cubicBezTo>
                      <a:pt x="0" y="1526"/>
                      <a:pt x="4835" y="0"/>
                      <a:pt x="10800" y="0"/>
                    </a:cubicBezTo>
                    <a:cubicBezTo>
                      <a:pt x="16765" y="0"/>
                      <a:pt x="21600" y="1526"/>
                      <a:pt x="21600" y="3409"/>
                    </a:cubicBezTo>
                    <a:lnTo>
                      <a:pt x="21600" y="18191"/>
                    </a:lnTo>
                    <a:cubicBezTo>
                      <a:pt x="21600" y="20074"/>
                      <a:pt x="16765" y="21600"/>
                      <a:pt x="10800" y="21600"/>
                    </a:cubicBezTo>
                    <a:cubicBezTo>
                      <a:pt x="4835" y="21600"/>
                      <a:pt x="0" y="20074"/>
                      <a:pt x="0" y="181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FAADC"/>
                  </a:gs>
                  <a:gs pos="100000">
                    <a:srgbClr val="688DCF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6" name="Oval">
                <a:extLst>
                  <a:ext uri="{FF2B5EF4-FFF2-40B4-BE49-F238E27FC236}">
                    <a16:creationId xmlns:a16="http://schemas.microsoft.com/office/drawing/2014/main" id="{22D19986-06FB-1E45-903F-12063202BF46}"/>
                  </a:ext>
                </a:extLst>
              </p:cNvPr>
              <p:cNvSpPr/>
              <p:nvPr/>
            </p:nvSpPr>
            <p:spPr>
              <a:xfrm>
                <a:off x="-1" y="-1"/>
                <a:ext cx="2675470" cy="456955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7" name="Rahmen">
                <a:extLst>
                  <a:ext uri="{FF2B5EF4-FFF2-40B4-BE49-F238E27FC236}">
                    <a16:creationId xmlns:a16="http://schemas.microsoft.com/office/drawing/2014/main" id="{A86BCC0B-3EFD-1846-931E-4D20FA24410B}"/>
                  </a:ext>
                </a:extLst>
              </p:cNvPr>
              <p:cNvSpPr txBox="1"/>
              <p:nvPr/>
            </p:nvSpPr>
            <p:spPr>
              <a:xfrm>
                <a:off x="760974" y="625773"/>
                <a:ext cx="1153518" cy="4247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ctr">
                <a:spAutoFit/>
              </a:bodyPr>
              <a:lstStyle>
                <a:lvl1pPr algn="ctr"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Rahmen</a:t>
                </a:r>
                <a:endParaRPr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7" name="Körperliches Wohlbefinden">
              <a:extLst>
                <a:ext uri="{FF2B5EF4-FFF2-40B4-BE49-F238E27FC236}">
                  <a16:creationId xmlns:a16="http://schemas.microsoft.com/office/drawing/2014/main" id="{F9A34F45-2387-A143-AEAB-20AE6871BEAE}"/>
                </a:ext>
              </a:extLst>
            </p:cNvPr>
            <p:cNvSpPr txBox="1"/>
            <p:nvPr/>
          </p:nvSpPr>
          <p:spPr>
            <a:xfrm>
              <a:off x="1035050" y="5008214"/>
              <a:ext cx="2453217" cy="5909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lnSpc>
                  <a:spcPct val="90000"/>
                </a:lnSpc>
                <a:spcBef>
                  <a:spcPts val="12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Körperliches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Wohlbefinden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1.">
              <a:extLst>
                <a:ext uri="{FF2B5EF4-FFF2-40B4-BE49-F238E27FC236}">
                  <a16:creationId xmlns:a16="http://schemas.microsoft.com/office/drawing/2014/main" id="{B6E71350-2A5E-874D-928A-2B1740479969}"/>
                </a:ext>
              </a:extLst>
            </p:cNvPr>
            <p:cNvSpPr txBox="1"/>
            <p:nvPr/>
          </p:nvSpPr>
          <p:spPr>
            <a:xfrm>
              <a:off x="2227759" y="3284730"/>
              <a:ext cx="601134" cy="535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>
                <a:lnSpc>
                  <a:spcPct val="90000"/>
                </a:lnSpc>
                <a:spcBef>
                  <a:spcPts val="1900"/>
                </a:spcBef>
                <a:defRPr sz="32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1.</a:t>
              </a:r>
            </a:p>
          </p:txBody>
        </p:sp>
        <p:sp>
          <p:nvSpPr>
            <p:cNvPr id="9" name="Zufriedenheit">
              <a:extLst>
                <a:ext uri="{FF2B5EF4-FFF2-40B4-BE49-F238E27FC236}">
                  <a16:creationId xmlns:a16="http://schemas.microsoft.com/office/drawing/2014/main" id="{C3341D0F-4205-6D41-8020-3404812C3531}"/>
                </a:ext>
              </a:extLst>
            </p:cNvPr>
            <p:cNvSpPr txBox="1"/>
            <p:nvPr/>
          </p:nvSpPr>
          <p:spPr>
            <a:xfrm>
              <a:off x="1405005" y="2682015"/>
              <a:ext cx="1831590" cy="4247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Zufriedenheit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0" name="Gruppieren">
              <a:extLst>
                <a:ext uri="{FF2B5EF4-FFF2-40B4-BE49-F238E27FC236}">
                  <a16:creationId xmlns:a16="http://schemas.microsoft.com/office/drawing/2014/main" id="{80A7202F-5581-E940-9072-C3A01B84C499}"/>
                </a:ext>
              </a:extLst>
            </p:cNvPr>
            <p:cNvGrpSpPr/>
            <p:nvPr/>
          </p:nvGrpSpPr>
          <p:grpSpPr>
            <a:xfrm>
              <a:off x="4572000" y="2709514"/>
              <a:ext cx="2675467" cy="2430545"/>
              <a:chOff x="0" y="0"/>
              <a:chExt cx="2675465" cy="2430542"/>
            </a:xfrm>
          </p:grpSpPr>
          <p:sp>
            <p:nvSpPr>
              <p:cNvPr id="21" name="Form">
                <a:extLst>
                  <a:ext uri="{FF2B5EF4-FFF2-40B4-BE49-F238E27FC236}">
                    <a16:creationId xmlns:a16="http://schemas.microsoft.com/office/drawing/2014/main" id="{1E283576-8B5D-1142-8F97-D1ECC969510B}"/>
                  </a:ext>
                </a:extLst>
              </p:cNvPr>
              <p:cNvSpPr/>
              <p:nvPr/>
            </p:nvSpPr>
            <p:spPr>
              <a:xfrm>
                <a:off x="0" y="-1"/>
                <a:ext cx="2675466" cy="2057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768"/>
                    </a:moveTo>
                    <a:cubicBezTo>
                      <a:pt x="0" y="1239"/>
                      <a:pt x="4835" y="0"/>
                      <a:pt x="10800" y="0"/>
                    </a:cubicBezTo>
                    <a:cubicBezTo>
                      <a:pt x="16765" y="0"/>
                      <a:pt x="21600" y="1239"/>
                      <a:pt x="21600" y="2768"/>
                    </a:cubicBezTo>
                    <a:lnTo>
                      <a:pt x="21600" y="18832"/>
                    </a:lnTo>
                    <a:cubicBezTo>
                      <a:pt x="21600" y="20361"/>
                      <a:pt x="16765" y="21600"/>
                      <a:pt x="10800" y="21600"/>
                    </a:cubicBezTo>
                    <a:cubicBezTo>
                      <a:pt x="4835" y="21600"/>
                      <a:pt x="0" y="20361"/>
                      <a:pt x="0" y="188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0B860"/>
                  </a:gs>
                  <a:gs pos="50000">
                    <a:srgbClr val="6FB242"/>
                  </a:gs>
                  <a:gs pos="100000">
                    <a:srgbClr val="61A236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2" name="Oval">
                <a:extLst>
                  <a:ext uri="{FF2B5EF4-FFF2-40B4-BE49-F238E27FC236}">
                    <a16:creationId xmlns:a16="http://schemas.microsoft.com/office/drawing/2014/main" id="{9897FE8E-9759-254F-B819-7D17364B5941}"/>
                  </a:ext>
                </a:extLst>
              </p:cNvPr>
              <p:cNvSpPr/>
              <p:nvPr/>
            </p:nvSpPr>
            <p:spPr>
              <a:xfrm>
                <a:off x="0" y="-1"/>
                <a:ext cx="2675466" cy="527375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3" name="Linie">
                <a:extLst>
                  <a:ext uri="{FF2B5EF4-FFF2-40B4-BE49-F238E27FC236}">
                    <a16:creationId xmlns:a16="http://schemas.microsoft.com/office/drawing/2014/main" id="{42028FE4-9478-384A-B1DB-D4C7382AD197}"/>
                  </a:ext>
                </a:extLst>
              </p:cNvPr>
              <p:cNvSpPr/>
              <p:nvPr/>
            </p:nvSpPr>
            <p:spPr>
              <a:xfrm>
                <a:off x="0" y="-1"/>
                <a:ext cx="2675466" cy="2057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768"/>
                    </a:moveTo>
                    <a:cubicBezTo>
                      <a:pt x="21600" y="4297"/>
                      <a:pt x="16765" y="5537"/>
                      <a:pt x="10800" y="5537"/>
                    </a:cubicBezTo>
                    <a:cubicBezTo>
                      <a:pt x="4835" y="5537"/>
                      <a:pt x="0" y="4297"/>
                      <a:pt x="0" y="2768"/>
                    </a:cubicBezTo>
                    <a:cubicBezTo>
                      <a:pt x="0" y="1239"/>
                      <a:pt x="4835" y="0"/>
                      <a:pt x="10800" y="0"/>
                    </a:cubicBezTo>
                    <a:cubicBezTo>
                      <a:pt x="16765" y="0"/>
                      <a:pt x="21600" y="1239"/>
                      <a:pt x="21600" y="2768"/>
                    </a:cubicBezTo>
                    <a:lnTo>
                      <a:pt x="21600" y="18832"/>
                    </a:lnTo>
                    <a:cubicBezTo>
                      <a:pt x="21600" y="20361"/>
                      <a:pt x="16765" y="21600"/>
                      <a:pt x="10800" y="21600"/>
                    </a:cubicBezTo>
                    <a:cubicBezTo>
                      <a:pt x="4835" y="21600"/>
                      <a:pt x="0" y="20361"/>
                      <a:pt x="0" y="18832"/>
                    </a:cubicBezTo>
                    <a:lnTo>
                      <a:pt x="0" y="2768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4" name="Gestaltung">
                <a:extLst>
                  <a:ext uri="{FF2B5EF4-FFF2-40B4-BE49-F238E27FC236}">
                    <a16:creationId xmlns:a16="http://schemas.microsoft.com/office/drawing/2014/main" id="{065C4223-959C-6C45-BCFA-1CCDE7F16526}"/>
                  </a:ext>
                </a:extLst>
              </p:cNvPr>
              <p:cNvSpPr/>
              <p:nvPr/>
            </p:nvSpPr>
            <p:spPr>
              <a:xfrm>
                <a:off x="1337732" y="1160542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ctr">
                <a:spAutoFit/>
              </a:bodyPr>
              <a:lstStyle>
                <a:lvl1pPr algn="ctr"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Gestaltung</a:t>
                </a:r>
                <a:endParaRPr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1" name="Geistiges Wohlbefinden">
              <a:extLst>
                <a:ext uri="{FF2B5EF4-FFF2-40B4-BE49-F238E27FC236}">
                  <a16:creationId xmlns:a16="http://schemas.microsoft.com/office/drawing/2014/main" id="{CFDEE0E9-831F-C545-B3BE-61C17C731DBB}"/>
                </a:ext>
              </a:extLst>
            </p:cNvPr>
            <p:cNvSpPr/>
            <p:nvPr/>
          </p:nvSpPr>
          <p:spPr>
            <a:xfrm>
              <a:off x="4683124" y="5127886"/>
              <a:ext cx="2453217" cy="341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90000"/>
                </a:lnSpc>
                <a:spcBef>
                  <a:spcPts val="12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Geistiges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Wohlbefinden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2.">
              <a:extLst>
                <a:ext uri="{FF2B5EF4-FFF2-40B4-BE49-F238E27FC236}">
                  <a16:creationId xmlns:a16="http://schemas.microsoft.com/office/drawing/2014/main" id="{F50CE783-5668-3D45-B3A0-1892DD86B5D8}"/>
                </a:ext>
              </a:extLst>
            </p:cNvPr>
            <p:cNvSpPr/>
            <p:nvPr/>
          </p:nvSpPr>
          <p:spPr>
            <a:xfrm>
              <a:off x="5795433" y="2708737"/>
              <a:ext cx="601134" cy="535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spcBef>
                  <a:spcPts val="1900"/>
                </a:spcBef>
                <a:defRPr sz="32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2.</a:t>
              </a:r>
            </a:p>
          </p:txBody>
        </p:sp>
        <p:sp>
          <p:nvSpPr>
            <p:cNvPr id="13" name="Motivation">
              <a:extLst>
                <a:ext uri="{FF2B5EF4-FFF2-40B4-BE49-F238E27FC236}">
                  <a16:creationId xmlns:a16="http://schemas.microsoft.com/office/drawing/2014/main" id="{E32971F8-6DA5-9B41-A233-24C419741B62}"/>
                </a:ext>
              </a:extLst>
            </p:cNvPr>
            <p:cNvSpPr/>
            <p:nvPr/>
          </p:nvSpPr>
          <p:spPr>
            <a:xfrm>
              <a:off x="5010821" y="1973082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de-DE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Motivation</a:t>
              </a:r>
            </a:p>
          </p:txBody>
        </p:sp>
        <p:sp>
          <p:nvSpPr>
            <p:cNvPr id="14" name="Form">
              <a:extLst>
                <a:ext uri="{FF2B5EF4-FFF2-40B4-BE49-F238E27FC236}">
                  <a16:creationId xmlns:a16="http://schemas.microsoft.com/office/drawing/2014/main" id="{B74C2D6F-79DE-1344-84FF-CC1562E62568}"/>
                </a:ext>
              </a:extLst>
            </p:cNvPr>
            <p:cNvSpPr/>
            <p:nvPr/>
          </p:nvSpPr>
          <p:spPr>
            <a:xfrm>
              <a:off x="8331197" y="1894039"/>
              <a:ext cx="2675473" cy="292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33"/>
                  </a:moveTo>
                  <a:cubicBezTo>
                    <a:pt x="0" y="955"/>
                    <a:pt x="4835" y="0"/>
                    <a:pt x="10800" y="0"/>
                  </a:cubicBezTo>
                  <a:cubicBezTo>
                    <a:pt x="16765" y="0"/>
                    <a:pt x="21600" y="955"/>
                    <a:pt x="21600" y="2133"/>
                  </a:cubicBezTo>
                  <a:lnTo>
                    <a:pt x="21600" y="19467"/>
                  </a:lnTo>
                  <a:cubicBezTo>
                    <a:pt x="21600" y="20645"/>
                    <a:pt x="16765" y="21600"/>
                    <a:pt x="10800" y="21600"/>
                  </a:cubicBezTo>
                  <a:cubicBezTo>
                    <a:pt x="4835" y="21600"/>
                    <a:pt x="0" y="20645"/>
                    <a:pt x="0" y="1946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18C54"/>
                </a:gs>
                <a:gs pos="50000">
                  <a:srgbClr val="F67B28"/>
                </a:gs>
                <a:gs pos="100000">
                  <a:srgbClr val="E46B19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Oval">
              <a:extLst>
                <a:ext uri="{FF2B5EF4-FFF2-40B4-BE49-F238E27FC236}">
                  <a16:creationId xmlns:a16="http://schemas.microsoft.com/office/drawing/2014/main" id="{06691B1E-A355-C94B-BB1B-FF870BAEECA9}"/>
                </a:ext>
              </a:extLst>
            </p:cNvPr>
            <p:cNvSpPr/>
            <p:nvPr/>
          </p:nvSpPr>
          <p:spPr>
            <a:xfrm>
              <a:off x="8331198" y="1894038"/>
              <a:ext cx="2675472" cy="577635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Linie">
              <a:extLst>
                <a:ext uri="{FF2B5EF4-FFF2-40B4-BE49-F238E27FC236}">
                  <a16:creationId xmlns:a16="http://schemas.microsoft.com/office/drawing/2014/main" id="{3822C2FD-EBCF-EF44-9F53-0F37A2714503}"/>
                </a:ext>
              </a:extLst>
            </p:cNvPr>
            <p:cNvSpPr/>
            <p:nvPr/>
          </p:nvSpPr>
          <p:spPr>
            <a:xfrm>
              <a:off x="8331197" y="1894039"/>
              <a:ext cx="2675472" cy="292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33"/>
                  </a:moveTo>
                  <a:cubicBezTo>
                    <a:pt x="21600" y="3312"/>
                    <a:pt x="16765" y="4267"/>
                    <a:pt x="10800" y="4267"/>
                  </a:cubicBezTo>
                  <a:cubicBezTo>
                    <a:pt x="4835" y="4267"/>
                    <a:pt x="0" y="3312"/>
                    <a:pt x="0" y="2133"/>
                  </a:cubicBezTo>
                  <a:cubicBezTo>
                    <a:pt x="0" y="955"/>
                    <a:pt x="4835" y="0"/>
                    <a:pt x="10800" y="0"/>
                  </a:cubicBezTo>
                  <a:cubicBezTo>
                    <a:pt x="16765" y="0"/>
                    <a:pt x="21600" y="955"/>
                    <a:pt x="21600" y="2133"/>
                  </a:cubicBezTo>
                  <a:lnTo>
                    <a:pt x="21600" y="19467"/>
                  </a:lnTo>
                  <a:cubicBezTo>
                    <a:pt x="21600" y="20645"/>
                    <a:pt x="16765" y="21600"/>
                    <a:pt x="10800" y="21600"/>
                  </a:cubicBezTo>
                  <a:cubicBezTo>
                    <a:pt x="4835" y="21600"/>
                    <a:pt x="0" y="20645"/>
                    <a:pt x="0" y="19467"/>
                  </a:cubicBezTo>
                  <a:lnTo>
                    <a:pt x="0" y="2133"/>
                  </a:lnTo>
                </a:path>
              </a:pathLst>
            </a:custGeom>
            <a:noFill/>
            <a:ln w="3175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Identifikation">
              <a:extLst>
                <a:ext uri="{FF2B5EF4-FFF2-40B4-BE49-F238E27FC236}">
                  <a16:creationId xmlns:a16="http://schemas.microsoft.com/office/drawing/2014/main" id="{9D7EF980-2852-F346-83F2-BD8B63FAE877}"/>
                </a:ext>
              </a:extLst>
            </p:cNvPr>
            <p:cNvSpPr txBox="1"/>
            <p:nvPr/>
          </p:nvSpPr>
          <p:spPr>
            <a:xfrm>
              <a:off x="8754742" y="3288169"/>
              <a:ext cx="1828383" cy="4247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Identifikation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Seelisches Wohlbefinden">
              <a:extLst>
                <a:ext uri="{FF2B5EF4-FFF2-40B4-BE49-F238E27FC236}">
                  <a16:creationId xmlns:a16="http://schemas.microsoft.com/office/drawing/2014/main" id="{C85828B1-1020-5541-AADC-C850F2835682}"/>
                </a:ext>
              </a:extLst>
            </p:cNvPr>
            <p:cNvSpPr txBox="1"/>
            <p:nvPr/>
          </p:nvSpPr>
          <p:spPr>
            <a:xfrm>
              <a:off x="8703733" y="5020601"/>
              <a:ext cx="2453217" cy="5909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lnSpc>
                  <a:spcPct val="90000"/>
                </a:lnSpc>
                <a:spcBef>
                  <a:spcPts val="12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Seelisches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Wohlbefinden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3.">
              <a:extLst>
                <a:ext uri="{FF2B5EF4-FFF2-40B4-BE49-F238E27FC236}">
                  <a16:creationId xmlns:a16="http://schemas.microsoft.com/office/drawing/2014/main" id="{5375B6CD-2EC4-ED4E-B611-A581B3BA7565}"/>
                </a:ext>
              </a:extLst>
            </p:cNvPr>
            <p:cNvSpPr txBox="1"/>
            <p:nvPr/>
          </p:nvSpPr>
          <p:spPr>
            <a:xfrm>
              <a:off x="9559523" y="1915087"/>
              <a:ext cx="601134" cy="535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>
                <a:lnSpc>
                  <a:spcPct val="90000"/>
                </a:lnSpc>
                <a:spcBef>
                  <a:spcPts val="1900"/>
                </a:spcBef>
                <a:defRPr sz="32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3.</a:t>
              </a:r>
            </a:p>
          </p:txBody>
        </p:sp>
        <p:sp>
          <p:nvSpPr>
            <p:cNvPr id="20" name="Begeisterung">
              <a:extLst>
                <a:ext uri="{FF2B5EF4-FFF2-40B4-BE49-F238E27FC236}">
                  <a16:creationId xmlns:a16="http://schemas.microsoft.com/office/drawing/2014/main" id="{D52E30F2-99F7-584D-B747-42921B1CA1D8}"/>
                </a:ext>
              </a:extLst>
            </p:cNvPr>
            <p:cNvSpPr txBox="1"/>
            <p:nvPr/>
          </p:nvSpPr>
          <p:spPr>
            <a:xfrm>
              <a:off x="8840115" y="1278298"/>
              <a:ext cx="1769072" cy="4247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Begeisterung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15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" grpId="1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2AF41CF-BB69-6F4E-8EE1-773C52B556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Einfach begeistert</a:t>
            </a:r>
          </a:p>
        </p:txBody>
      </p:sp>
      <p:sp>
        <p:nvSpPr>
          <p:cNvPr id="927" name="Sinnvolle Arbeit (lebende Vision)…"/>
          <p:cNvSpPr txBox="1"/>
          <p:nvPr/>
        </p:nvSpPr>
        <p:spPr>
          <a:xfrm>
            <a:off x="612000" y="5167928"/>
            <a:ext cx="6096001" cy="1643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Sinnvolle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Arbeit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lebende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Vision)</a:t>
            </a: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Freiheit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Entfaltung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eigenen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Talente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LebensBalance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fördert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alle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Lebensbereiche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Weiterentwicklung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persönlich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beruflich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Vertrauenskultur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5777" indent="-225777">
              <a:lnSpc>
                <a:spcPct val="90000"/>
              </a:lnSpc>
              <a:buSzPct val="100000"/>
              <a:buChar char="•"/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Freunden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3C29E9B-BDEA-B849-9FCF-3927CDC369CA}"/>
              </a:ext>
            </a:extLst>
          </p:cNvPr>
          <p:cNvGrpSpPr/>
          <p:nvPr/>
        </p:nvGrpSpPr>
        <p:grpSpPr>
          <a:xfrm>
            <a:off x="974723" y="615741"/>
            <a:ext cx="10242553" cy="4333234"/>
            <a:chOff x="914397" y="1278298"/>
            <a:chExt cx="10242553" cy="4333234"/>
          </a:xfrm>
        </p:grpSpPr>
        <p:grpSp>
          <p:nvGrpSpPr>
            <p:cNvPr id="29" name="Gruppieren">
              <a:extLst>
                <a:ext uri="{FF2B5EF4-FFF2-40B4-BE49-F238E27FC236}">
                  <a16:creationId xmlns:a16="http://schemas.microsoft.com/office/drawing/2014/main" id="{079A918C-922B-A444-8AFB-9528FD554DAA}"/>
                </a:ext>
              </a:extLst>
            </p:cNvPr>
            <p:cNvGrpSpPr/>
            <p:nvPr/>
          </p:nvGrpSpPr>
          <p:grpSpPr>
            <a:xfrm>
              <a:off x="914397" y="3319113"/>
              <a:ext cx="2675473" cy="1447802"/>
              <a:chOff x="-2" y="-1"/>
              <a:chExt cx="2675471" cy="1447801"/>
            </a:xfrm>
          </p:grpSpPr>
          <p:sp>
            <p:nvSpPr>
              <p:cNvPr id="48" name="Form">
                <a:extLst>
                  <a:ext uri="{FF2B5EF4-FFF2-40B4-BE49-F238E27FC236}">
                    <a16:creationId xmlns:a16="http://schemas.microsoft.com/office/drawing/2014/main" id="{BC8487FD-9C75-F048-B21A-EA6F98631215}"/>
                  </a:ext>
                </a:extLst>
              </p:cNvPr>
              <p:cNvSpPr/>
              <p:nvPr/>
            </p:nvSpPr>
            <p:spPr>
              <a:xfrm>
                <a:off x="-2" y="0"/>
                <a:ext cx="2675471" cy="1447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409"/>
                    </a:moveTo>
                    <a:cubicBezTo>
                      <a:pt x="0" y="1526"/>
                      <a:pt x="4835" y="0"/>
                      <a:pt x="10800" y="0"/>
                    </a:cubicBezTo>
                    <a:cubicBezTo>
                      <a:pt x="16765" y="0"/>
                      <a:pt x="21600" y="1526"/>
                      <a:pt x="21600" y="3409"/>
                    </a:cubicBezTo>
                    <a:lnTo>
                      <a:pt x="21600" y="18191"/>
                    </a:lnTo>
                    <a:cubicBezTo>
                      <a:pt x="21600" y="20074"/>
                      <a:pt x="16765" y="21600"/>
                      <a:pt x="10800" y="21600"/>
                    </a:cubicBezTo>
                    <a:cubicBezTo>
                      <a:pt x="4835" y="21600"/>
                      <a:pt x="0" y="20074"/>
                      <a:pt x="0" y="181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FAADC"/>
                  </a:gs>
                  <a:gs pos="100000">
                    <a:srgbClr val="688DCF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9" name="Oval">
                <a:extLst>
                  <a:ext uri="{FF2B5EF4-FFF2-40B4-BE49-F238E27FC236}">
                    <a16:creationId xmlns:a16="http://schemas.microsoft.com/office/drawing/2014/main" id="{869B408F-8DA5-D042-8F0D-CB3A4743DC6E}"/>
                  </a:ext>
                </a:extLst>
              </p:cNvPr>
              <p:cNvSpPr/>
              <p:nvPr/>
            </p:nvSpPr>
            <p:spPr>
              <a:xfrm>
                <a:off x="-1" y="-1"/>
                <a:ext cx="2675470" cy="456955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0" name="Rahmen">
                <a:extLst>
                  <a:ext uri="{FF2B5EF4-FFF2-40B4-BE49-F238E27FC236}">
                    <a16:creationId xmlns:a16="http://schemas.microsoft.com/office/drawing/2014/main" id="{79650B84-E7BA-5E4F-831E-F68530F5B192}"/>
                  </a:ext>
                </a:extLst>
              </p:cNvPr>
              <p:cNvSpPr txBox="1"/>
              <p:nvPr/>
            </p:nvSpPr>
            <p:spPr>
              <a:xfrm>
                <a:off x="760974" y="625773"/>
                <a:ext cx="1153518" cy="4247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ctr">
                <a:spAutoFit/>
              </a:bodyPr>
              <a:lstStyle>
                <a:lvl1pPr algn="ctr"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Rahmen</a:t>
                </a:r>
                <a:endParaRPr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0" name="Körperliches Wohlbefinden">
              <a:extLst>
                <a:ext uri="{FF2B5EF4-FFF2-40B4-BE49-F238E27FC236}">
                  <a16:creationId xmlns:a16="http://schemas.microsoft.com/office/drawing/2014/main" id="{1F32EE2F-66D1-264B-BE12-538917232BFF}"/>
                </a:ext>
              </a:extLst>
            </p:cNvPr>
            <p:cNvSpPr txBox="1"/>
            <p:nvPr/>
          </p:nvSpPr>
          <p:spPr>
            <a:xfrm>
              <a:off x="1035050" y="5008214"/>
              <a:ext cx="2453217" cy="5909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lnSpc>
                  <a:spcPct val="90000"/>
                </a:lnSpc>
                <a:spcBef>
                  <a:spcPts val="12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Körperliches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Wohlbefinden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1.">
              <a:extLst>
                <a:ext uri="{FF2B5EF4-FFF2-40B4-BE49-F238E27FC236}">
                  <a16:creationId xmlns:a16="http://schemas.microsoft.com/office/drawing/2014/main" id="{1909156A-C5CB-684E-AC9E-D538F0262934}"/>
                </a:ext>
              </a:extLst>
            </p:cNvPr>
            <p:cNvSpPr txBox="1"/>
            <p:nvPr/>
          </p:nvSpPr>
          <p:spPr>
            <a:xfrm>
              <a:off x="2227759" y="3284730"/>
              <a:ext cx="601134" cy="535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>
                <a:lnSpc>
                  <a:spcPct val="90000"/>
                </a:lnSpc>
                <a:spcBef>
                  <a:spcPts val="1900"/>
                </a:spcBef>
                <a:defRPr sz="32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1.</a:t>
              </a:r>
            </a:p>
          </p:txBody>
        </p:sp>
        <p:sp>
          <p:nvSpPr>
            <p:cNvPr id="32" name="Zufriedenheit">
              <a:extLst>
                <a:ext uri="{FF2B5EF4-FFF2-40B4-BE49-F238E27FC236}">
                  <a16:creationId xmlns:a16="http://schemas.microsoft.com/office/drawing/2014/main" id="{B84C2488-AB94-CB4E-9C14-877FBD8CC7B8}"/>
                </a:ext>
              </a:extLst>
            </p:cNvPr>
            <p:cNvSpPr txBox="1"/>
            <p:nvPr/>
          </p:nvSpPr>
          <p:spPr>
            <a:xfrm>
              <a:off x="1405005" y="2682015"/>
              <a:ext cx="1831590" cy="4247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Zufriedenheit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33" name="Gruppieren">
              <a:extLst>
                <a:ext uri="{FF2B5EF4-FFF2-40B4-BE49-F238E27FC236}">
                  <a16:creationId xmlns:a16="http://schemas.microsoft.com/office/drawing/2014/main" id="{E2C74F1D-FC48-D741-9605-D4EF061A42E0}"/>
                </a:ext>
              </a:extLst>
            </p:cNvPr>
            <p:cNvGrpSpPr/>
            <p:nvPr/>
          </p:nvGrpSpPr>
          <p:grpSpPr>
            <a:xfrm>
              <a:off x="4572000" y="2709514"/>
              <a:ext cx="2675467" cy="2430545"/>
              <a:chOff x="0" y="0"/>
              <a:chExt cx="2675465" cy="2430542"/>
            </a:xfrm>
          </p:grpSpPr>
          <p:sp>
            <p:nvSpPr>
              <p:cNvPr id="44" name="Form">
                <a:extLst>
                  <a:ext uri="{FF2B5EF4-FFF2-40B4-BE49-F238E27FC236}">
                    <a16:creationId xmlns:a16="http://schemas.microsoft.com/office/drawing/2014/main" id="{71C1C3A6-8290-8D4C-A11B-E0CE2876430A}"/>
                  </a:ext>
                </a:extLst>
              </p:cNvPr>
              <p:cNvSpPr/>
              <p:nvPr/>
            </p:nvSpPr>
            <p:spPr>
              <a:xfrm>
                <a:off x="0" y="-1"/>
                <a:ext cx="2675466" cy="2057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768"/>
                    </a:moveTo>
                    <a:cubicBezTo>
                      <a:pt x="0" y="1239"/>
                      <a:pt x="4835" y="0"/>
                      <a:pt x="10800" y="0"/>
                    </a:cubicBezTo>
                    <a:cubicBezTo>
                      <a:pt x="16765" y="0"/>
                      <a:pt x="21600" y="1239"/>
                      <a:pt x="21600" y="2768"/>
                    </a:cubicBezTo>
                    <a:lnTo>
                      <a:pt x="21600" y="18832"/>
                    </a:lnTo>
                    <a:cubicBezTo>
                      <a:pt x="21600" y="20361"/>
                      <a:pt x="16765" y="21600"/>
                      <a:pt x="10800" y="21600"/>
                    </a:cubicBezTo>
                    <a:cubicBezTo>
                      <a:pt x="4835" y="21600"/>
                      <a:pt x="0" y="20361"/>
                      <a:pt x="0" y="188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0B860"/>
                  </a:gs>
                  <a:gs pos="50000">
                    <a:srgbClr val="6FB242"/>
                  </a:gs>
                  <a:gs pos="100000">
                    <a:srgbClr val="61A236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5" name="Oval">
                <a:extLst>
                  <a:ext uri="{FF2B5EF4-FFF2-40B4-BE49-F238E27FC236}">
                    <a16:creationId xmlns:a16="http://schemas.microsoft.com/office/drawing/2014/main" id="{61D75B7B-F032-8F42-8C70-0D48DF076A06}"/>
                  </a:ext>
                </a:extLst>
              </p:cNvPr>
              <p:cNvSpPr/>
              <p:nvPr/>
            </p:nvSpPr>
            <p:spPr>
              <a:xfrm>
                <a:off x="0" y="-1"/>
                <a:ext cx="2675466" cy="527375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6" name="Linie">
                <a:extLst>
                  <a:ext uri="{FF2B5EF4-FFF2-40B4-BE49-F238E27FC236}">
                    <a16:creationId xmlns:a16="http://schemas.microsoft.com/office/drawing/2014/main" id="{28E43171-6DB7-E944-A009-A093210989C4}"/>
                  </a:ext>
                </a:extLst>
              </p:cNvPr>
              <p:cNvSpPr/>
              <p:nvPr/>
            </p:nvSpPr>
            <p:spPr>
              <a:xfrm>
                <a:off x="0" y="-1"/>
                <a:ext cx="2675466" cy="2057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768"/>
                    </a:moveTo>
                    <a:cubicBezTo>
                      <a:pt x="21600" y="4297"/>
                      <a:pt x="16765" y="5537"/>
                      <a:pt x="10800" y="5537"/>
                    </a:cubicBezTo>
                    <a:cubicBezTo>
                      <a:pt x="4835" y="5537"/>
                      <a:pt x="0" y="4297"/>
                      <a:pt x="0" y="2768"/>
                    </a:cubicBezTo>
                    <a:cubicBezTo>
                      <a:pt x="0" y="1239"/>
                      <a:pt x="4835" y="0"/>
                      <a:pt x="10800" y="0"/>
                    </a:cubicBezTo>
                    <a:cubicBezTo>
                      <a:pt x="16765" y="0"/>
                      <a:pt x="21600" y="1239"/>
                      <a:pt x="21600" y="2768"/>
                    </a:cubicBezTo>
                    <a:lnTo>
                      <a:pt x="21600" y="18832"/>
                    </a:lnTo>
                    <a:cubicBezTo>
                      <a:pt x="21600" y="20361"/>
                      <a:pt x="16765" y="21600"/>
                      <a:pt x="10800" y="21600"/>
                    </a:cubicBezTo>
                    <a:cubicBezTo>
                      <a:pt x="4835" y="21600"/>
                      <a:pt x="0" y="20361"/>
                      <a:pt x="0" y="18832"/>
                    </a:cubicBezTo>
                    <a:lnTo>
                      <a:pt x="0" y="2768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pPr>
                <a:endParaRPr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7" name="Gestaltung">
                <a:extLst>
                  <a:ext uri="{FF2B5EF4-FFF2-40B4-BE49-F238E27FC236}">
                    <a16:creationId xmlns:a16="http://schemas.microsoft.com/office/drawing/2014/main" id="{0213F163-0291-A54E-BB18-0C9F2A02211C}"/>
                  </a:ext>
                </a:extLst>
              </p:cNvPr>
              <p:cNvSpPr/>
              <p:nvPr/>
            </p:nvSpPr>
            <p:spPr>
              <a:xfrm>
                <a:off x="1337732" y="1160542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ctr">
                <a:spAutoFit/>
              </a:bodyPr>
              <a:lstStyle>
                <a:lvl1pPr algn="ctr">
                  <a:lnSpc>
                    <a:spcPct val="90000"/>
                  </a:lnSpc>
                  <a:defRPr sz="2400" b="1">
                    <a:solidFill>
                      <a:srgbClr val="FFFFFF"/>
                    </a:solidFill>
                    <a:latin typeface="Century Gothic"/>
                    <a:ea typeface="Century Gothic"/>
                    <a:cs typeface="Century Gothic"/>
                    <a:sym typeface="Century Gothic"/>
                  </a:defRPr>
                </a:lvl1pPr>
              </a:lstStyle>
              <a:p>
                <a:r>
                  <a:rPr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Gestaltung</a:t>
                </a:r>
                <a:endParaRPr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4" name="Geistiges Wohlbefinden">
              <a:extLst>
                <a:ext uri="{FF2B5EF4-FFF2-40B4-BE49-F238E27FC236}">
                  <a16:creationId xmlns:a16="http://schemas.microsoft.com/office/drawing/2014/main" id="{715BC545-28D8-324B-B93B-0469B349455C}"/>
                </a:ext>
              </a:extLst>
            </p:cNvPr>
            <p:cNvSpPr/>
            <p:nvPr/>
          </p:nvSpPr>
          <p:spPr>
            <a:xfrm>
              <a:off x="4683124" y="5127886"/>
              <a:ext cx="2453217" cy="341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90000"/>
                </a:lnSpc>
                <a:spcBef>
                  <a:spcPts val="12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Geistiges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Wohlbefinden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5" name="2.">
              <a:extLst>
                <a:ext uri="{FF2B5EF4-FFF2-40B4-BE49-F238E27FC236}">
                  <a16:creationId xmlns:a16="http://schemas.microsoft.com/office/drawing/2014/main" id="{7D80C92E-69B7-DC4A-80B9-5D6BE1D1AE6C}"/>
                </a:ext>
              </a:extLst>
            </p:cNvPr>
            <p:cNvSpPr/>
            <p:nvPr/>
          </p:nvSpPr>
          <p:spPr>
            <a:xfrm>
              <a:off x="5795433" y="2708737"/>
              <a:ext cx="601134" cy="535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spcBef>
                  <a:spcPts val="1900"/>
                </a:spcBef>
                <a:defRPr sz="32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2.</a:t>
              </a:r>
            </a:p>
          </p:txBody>
        </p:sp>
        <p:sp>
          <p:nvSpPr>
            <p:cNvPr id="36" name="Motivation">
              <a:extLst>
                <a:ext uri="{FF2B5EF4-FFF2-40B4-BE49-F238E27FC236}">
                  <a16:creationId xmlns:a16="http://schemas.microsoft.com/office/drawing/2014/main" id="{D8F555D1-5711-DE46-92C7-AA8FCB70B6DC}"/>
                </a:ext>
              </a:extLst>
            </p:cNvPr>
            <p:cNvSpPr/>
            <p:nvPr/>
          </p:nvSpPr>
          <p:spPr>
            <a:xfrm>
              <a:off x="5010821" y="1973082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de-DE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Motivation</a:t>
              </a:r>
            </a:p>
          </p:txBody>
        </p:sp>
        <p:sp>
          <p:nvSpPr>
            <p:cNvPr id="37" name="Form">
              <a:extLst>
                <a:ext uri="{FF2B5EF4-FFF2-40B4-BE49-F238E27FC236}">
                  <a16:creationId xmlns:a16="http://schemas.microsoft.com/office/drawing/2014/main" id="{72CE61FC-7FE8-8848-B211-BFD9EA4B3BC2}"/>
                </a:ext>
              </a:extLst>
            </p:cNvPr>
            <p:cNvSpPr/>
            <p:nvPr/>
          </p:nvSpPr>
          <p:spPr>
            <a:xfrm>
              <a:off x="8331197" y="1894039"/>
              <a:ext cx="2675473" cy="292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33"/>
                  </a:moveTo>
                  <a:cubicBezTo>
                    <a:pt x="0" y="955"/>
                    <a:pt x="4835" y="0"/>
                    <a:pt x="10800" y="0"/>
                  </a:cubicBezTo>
                  <a:cubicBezTo>
                    <a:pt x="16765" y="0"/>
                    <a:pt x="21600" y="955"/>
                    <a:pt x="21600" y="2133"/>
                  </a:cubicBezTo>
                  <a:lnTo>
                    <a:pt x="21600" y="19467"/>
                  </a:lnTo>
                  <a:cubicBezTo>
                    <a:pt x="21600" y="20645"/>
                    <a:pt x="16765" y="21600"/>
                    <a:pt x="10800" y="21600"/>
                  </a:cubicBezTo>
                  <a:cubicBezTo>
                    <a:pt x="4835" y="21600"/>
                    <a:pt x="0" y="20645"/>
                    <a:pt x="0" y="1946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18C54"/>
                </a:gs>
                <a:gs pos="50000">
                  <a:srgbClr val="F67B28"/>
                </a:gs>
                <a:gs pos="100000">
                  <a:srgbClr val="E46B19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Oval">
              <a:extLst>
                <a:ext uri="{FF2B5EF4-FFF2-40B4-BE49-F238E27FC236}">
                  <a16:creationId xmlns:a16="http://schemas.microsoft.com/office/drawing/2014/main" id="{E7EB2618-379D-014F-B3AE-759D465D145E}"/>
                </a:ext>
              </a:extLst>
            </p:cNvPr>
            <p:cNvSpPr/>
            <p:nvPr/>
          </p:nvSpPr>
          <p:spPr>
            <a:xfrm>
              <a:off x="8331198" y="1894038"/>
              <a:ext cx="2675472" cy="577635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Linie">
              <a:extLst>
                <a:ext uri="{FF2B5EF4-FFF2-40B4-BE49-F238E27FC236}">
                  <a16:creationId xmlns:a16="http://schemas.microsoft.com/office/drawing/2014/main" id="{8009659F-A317-BF4D-8719-366D58100C6D}"/>
                </a:ext>
              </a:extLst>
            </p:cNvPr>
            <p:cNvSpPr/>
            <p:nvPr/>
          </p:nvSpPr>
          <p:spPr>
            <a:xfrm>
              <a:off x="8331197" y="1894039"/>
              <a:ext cx="2675472" cy="292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33"/>
                  </a:moveTo>
                  <a:cubicBezTo>
                    <a:pt x="21600" y="3312"/>
                    <a:pt x="16765" y="4267"/>
                    <a:pt x="10800" y="4267"/>
                  </a:cubicBezTo>
                  <a:cubicBezTo>
                    <a:pt x="4835" y="4267"/>
                    <a:pt x="0" y="3312"/>
                    <a:pt x="0" y="2133"/>
                  </a:cubicBezTo>
                  <a:cubicBezTo>
                    <a:pt x="0" y="955"/>
                    <a:pt x="4835" y="0"/>
                    <a:pt x="10800" y="0"/>
                  </a:cubicBezTo>
                  <a:cubicBezTo>
                    <a:pt x="16765" y="0"/>
                    <a:pt x="21600" y="955"/>
                    <a:pt x="21600" y="2133"/>
                  </a:cubicBezTo>
                  <a:lnTo>
                    <a:pt x="21600" y="19467"/>
                  </a:lnTo>
                  <a:cubicBezTo>
                    <a:pt x="21600" y="20645"/>
                    <a:pt x="16765" y="21600"/>
                    <a:pt x="10800" y="21600"/>
                  </a:cubicBezTo>
                  <a:cubicBezTo>
                    <a:pt x="4835" y="21600"/>
                    <a:pt x="0" y="20645"/>
                    <a:pt x="0" y="19467"/>
                  </a:cubicBezTo>
                  <a:lnTo>
                    <a:pt x="0" y="2133"/>
                  </a:lnTo>
                </a:path>
              </a:pathLst>
            </a:custGeom>
            <a:noFill/>
            <a:ln w="3175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Identifikation">
              <a:extLst>
                <a:ext uri="{FF2B5EF4-FFF2-40B4-BE49-F238E27FC236}">
                  <a16:creationId xmlns:a16="http://schemas.microsoft.com/office/drawing/2014/main" id="{33E966DC-1681-3844-980D-1F0DFA07FB08}"/>
                </a:ext>
              </a:extLst>
            </p:cNvPr>
            <p:cNvSpPr txBox="1"/>
            <p:nvPr/>
          </p:nvSpPr>
          <p:spPr>
            <a:xfrm>
              <a:off x="8754742" y="3288169"/>
              <a:ext cx="1828383" cy="4247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latin typeface="Calibri" panose="020F0502020204030204" pitchFamily="34" charset="0"/>
                  <a:cs typeface="Calibri" panose="020F0502020204030204" pitchFamily="34" charset="0"/>
                </a:rPr>
                <a:t>Identifikation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1" name="Seelisches Wohlbefinden">
              <a:extLst>
                <a:ext uri="{FF2B5EF4-FFF2-40B4-BE49-F238E27FC236}">
                  <a16:creationId xmlns:a16="http://schemas.microsoft.com/office/drawing/2014/main" id="{6F87F1BC-8CED-3947-A82D-67C338193F8D}"/>
                </a:ext>
              </a:extLst>
            </p:cNvPr>
            <p:cNvSpPr txBox="1"/>
            <p:nvPr/>
          </p:nvSpPr>
          <p:spPr>
            <a:xfrm>
              <a:off x="8703733" y="5020601"/>
              <a:ext cx="2453217" cy="5909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lnSpc>
                  <a:spcPct val="90000"/>
                </a:lnSpc>
                <a:spcBef>
                  <a:spcPts val="1200"/>
                </a:spcBef>
                <a:defRPr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Seelisches</a:t>
              </a:r>
              <a:r>
                <a:rPr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Wohlbefinden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" name="3.">
              <a:extLst>
                <a:ext uri="{FF2B5EF4-FFF2-40B4-BE49-F238E27FC236}">
                  <a16:creationId xmlns:a16="http://schemas.microsoft.com/office/drawing/2014/main" id="{B0B40684-9858-6D4D-9522-E79BD0802A00}"/>
                </a:ext>
              </a:extLst>
            </p:cNvPr>
            <p:cNvSpPr txBox="1"/>
            <p:nvPr/>
          </p:nvSpPr>
          <p:spPr>
            <a:xfrm>
              <a:off x="9559523" y="1915087"/>
              <a:ext cx="601134" cy="535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>
                <a:lnSpc>
                  <a:spcPct val="90000"/>
                </a:lnSpc>
                <a:spcBef>
                  <a:spcPts val="1900"/>
                </a:spcBef>
                <a:defRPr sz="32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3.</a:t>
              </a:r>
            </a:p>
          </p:txBody>
        </p:sp>
        <p:sp>
          <p:nvSpPr>
            <p:cNvPr id="43" name="Begeisterung">
              <a:extLst>
                <a:ext uri="{FF2B5EF4-FFF2-40B4-BE49-F238E27FC236}">
                  <a16:creationId xmlns:a16="http://schemas.microsoft.com/office/drawing/2014/main" id="{8E1DFE2A-DC8D-D743-8EA5-115401CE7CFE}"/>
                </a:ext>
              </a:extLst>
            </p:cNvPr>
            <p:cNvSpPr txBox="1"/>
            <p:nvPr/>
          </p:nvSpPr>
          <p:spPr>
            <a:xfrm>
              <a:off x="8840115" y="1278298"/>
              <a:ext cx="1769072" cy="4247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90000"/>
                </a:lnSpc>
                <a:defRPr sz="2400" b="1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Begeisterung</a:t>
              </a:r>
              <a:endPara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15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7" grpId="1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Führung"/>
          <p:cNvSpPr txBox="1"/>
          <p:nvPr/>
        </p:nvSpPr>
        <p:spPr>
          <a:xfrm>
            <a:off x="3902647" y="2448775"/>
            <a:ext cx="4186400" cy="1523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9300" b="1">
                <a:solidFill>
                  <a:srgbClr val="FF260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Führung</a:t>
            </a:r>
          </a:p>
        </p:txBody>
      </p:sp>
      <p:sp>
        <p:nvSpPr>
          <p:cNvPr id="932" name="Mut"/>
          <p:cNvSpPr txBox="1"/>
          <p:nvPr/>
        </p:nvSpPr>
        <p:spPr>
          <a:xfrm>
            <a:off x="2150180" y="1684235"/>
            <a:ext cx="1103826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Mut</a:t>
            </a:r>
          </a:p>
        </p:txBody>
      </p:sp>
      <p:sp>
        <p:nvSpPr>
          <p:cNvPr id="933" name="Umsicht"/>
          <p:cNvSpPr txBox="1"/>
          <p:nvPr/>
        </p:nvSpPr>
        <p:spPr>
          <a:xfrm>
            <a:off x="4312775" y="1206715"/>
            <a:ext cx="2623473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Umsicht</a:t>
            </a:r>
          </a:p>
        </p:txBody>
      </p:sp>
      <p:sp>
        <p:nvSpPr>
          <p:cNvPr id="934" name="Empathie"/>
          <p:cNvSpPr txBox="1"/>
          <p:nvPr/>
        </p:nvSpPr>
        <p:spPr>
          <a:xfrm>
            <a:off x="2150180" y="4160520"/>
            <a:ext cx="3025826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Empathie</a:t>
            </a:r>
          </a:p>
        </p:txBody>
      </p:sp>
      <p:sp>
        <p:nvSpPr>
          <p:cNvPr id="935" name="Vorbild"/>
          <p:cNvSpPr txBox="1"/>
          <p:nvPr/>
        </p:nvSpPr>
        <p:spPr>
          <a:xfrm>
            <a:off x="8586433" y="2066505"/>
            <a:ext cx="1831590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Vorbild</a:t>
            </a:r>
          </a:p>
        </p:txBody>
      </p:sp>
      <p:sp>
        <p:nvSpPr>
          <p:cNvPr id="936" name="Glaubwürdigkeit"/>
          <p:cNvSpPr txBox="1"/>
          <p:nvPr/>
        </p:nvSpPr>
        <p:spPr>
          <a:xfrm>
            <a:off x="6289005" y="5598771"/>
            <a:ext cx="3537185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Glaubwürdigkeit</a:t>
            </a:r>
          </a:p>
        </p:txBody>
      </p:sp>
      <p:sp>
        <p:nvSpPr>
          <p:cNvPr id="937" name="Klarheit"/>
          <p:cNvSpPr txBox="1"/>
          <p:nvPr/>
        </p:nvSpPr>
        <p:spPr>
          <a:xfrm>
            <a:off x="8171336" y="517473"/>
            <a:ext cx="2485615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Klarheit</a:t>
            </a:r>
          </a:p>
        </p:txBody>
      </p:sp>
      <p:sp>
        <p:nvSpPr>
          <p:cNvPr id="938" name="Flexibilität"/>
          <p:cNvSpPr txBox="1"/>
          <p:nvPr/>
        </p:nvSpPr>
        <p:spPr>
          <a:xfrm>
            <a:off x="7921579" y="4160520"/>
            <a:ext cx="3275895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Flexibilität</a:t>
            </a:r>
          </a:p>
        </p:txBody>
      </p:sp>
      <p:sp>
        <p:nvSpPr>
          <p:cNvPr id="939" name="Achtsamkeit"/>
          <p:cNvSpPr txBox="1"/>
          <p:nvPr/>
        </p:nvSpPr>
        <p:spPr>
          <a:xfrm>
            <a:off x="2329871" y="5732121"/>
            <a:ext cx="2677975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Achtsamkeit</a:t>
            </a:r>
          </a:p>
        </p:txBody>
      </p:sp>
      <p:sp>
        <p:nvSpPr>
          <p:cNvPr id="940" name="Energie"/>
          <p:cNvSpPr txBox="1"/>
          <p:nvPr/>
        </p:nvSpPr>
        <p:spPr>
          <a:xfrm>
            <a:off x="477537" y="2588917"/>
            <a:ext cx="2405465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41" name="Vertrauen"/>
          <p:cNvSpPr txBox="1"/>
          <p:nvPr/>
        </p:nvSpPr>
        <p:spPr>
          <a:xfrm>
            <a:off x="447491" y="344702"/>
            <a:ext cx="3214981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Vertrauen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15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5" name="Picture 1" descr="Picture 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84206" y="315097"/>
            <a:ext cx="8315299" cy="6227806"/>
          </a:xfrm>
          <a:prstGeom prst="rect">
            <a:avLst/>
          </a:prstGeom>
          <a:ln w="12700">
            <a:miter lim="400000"/>
          </a:ln>
        </p:spPr>
      </p:pic>
      <p:sp>
        <p:nvSpPr>
          <p:cNvPr id="946" name="Geld als Bindung"/>
          <p:cNvSpPr txBox="1"/>
          <p:nvPr/>
        </p:nvSpPr>
        <p:spPr>
          <a:xfrm>
            <a:off x="9290093" y="1357973"/>
            <a:ext cx="2314093" cy="4770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500" b="1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Geld als Bindung</a:t>
            </a:r>
          </a:p>
        </p:txBody>
      </p:sp>
      <p:sp>
        <p:nvSpPr>
          <p:cNvPr id="947" name="Gemeinschaft…"/>
          <p:cNvSpPr txBox="1"/>
          <p:nvPr/>
        </p:nvSpPr>
        <p:spPr>
          <a:xfrm>
            <a:off x="9290093" y="3059773"/>
            <a:ext cx="2282354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marL="185738" indent="-185738">
              <a:buSzPct val="60000"/>
              <a:buFont typeface="Arial" panose="020B0604020202020204" pitchFamily="34" charset="0"/>
              <a:buChar char="•"/>
              <a:defRPr sz="2500" b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Gemeinschaft</a:t>
            </a:r>
          </a:p>
          <a:p>
            <a:pPr marL="185738" indent="-185738">
              <a:buSzPct val="60000"/>
              <a:buFont typeface="Arial" panose="020B0604020202020204" pitchFamily="34" charset="0"/>
              <a:buChar char="•"/>
              <a:defRPr sz="2500" b="1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Wertschätzung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5738" indent="-185738">
              <a:buSzPct val="60000"/>
              <a:buFont typeface="Arial" panose="020B0604020202020204" pitchFamily="34" charset="0"/>
              <a:buChar char="•"/>
              <a:defRPr sz="2500" b="1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Dankbarkeit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5738" indent="-185738">
              <a:buSzPct val="60000"/>
              <a:buFont typeface="Arial" panose="020B0604020202020204" pitchFamily="34" charset="0"/>
              <a:buChar char="•"/>
              <a:defRPr sz="2500" b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Sinn</a:t>
            </a:r>
          </a:p>
        </p:txBody>
      </p:sp>
      <p:pic>
        <p:nvPicPr>
          <p:cNvPr id="948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722265" y="2148908"/>
            <a:ext cx="1225966" cy="5635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2A598DE-8832-7C49-880D-6544AEC736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811739" cy="804333"/>
          </a:xfrm>
        </p:spPr>
        <p:txBody>
          <a:bodyPr/>
          <a:lstStyle/>
          <a:p>
            <a:r>
              <a:rPr lang="de-DE" dirty="0"/>
              <a:t>Die 7 Tugenden der Führung </a:t>
            </a:r>
            <a:r>
              <a:rPr lang="de-DE" sz="1600" dirty="0"/>
              <a:t>(Kardinaltugenden)</a:t>
            </a:r>
          </a:p>
          <a:p>
            <a:endParaRPr lang="de-DE" dirty="0"/>
          </a:p>
        </p:txBody>
      </p:sp>
      <p:sp>
        <p:nvSpPr>
          <p:cNvPr id="953" name="Rectangle 4"/>
          <p:cNvSpPr txBox="1"/>
          <p:nvPr/>
        </p:nvSpPr>
        <p:spPr>
          <a:xfrm>
            <a:off x="659703" y="2074784"/>
            <a:ext cx="5941513" cy="34071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457200" indent="-457200" defTabSz="1219200">
              <a:lnSpc>
                <a:spcPts val="3680"/>
              </a:lnSpc>
              <a:buSzPct val="100000"/>
              <a:buAutoNum type="arabicPeriod"/>
              <a:defRPr sz="4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Gemeinschaft (Weisheit)</a:t>
            </a:r>
            <a:endParaRPr sz="24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219200">
              <a:lnSpc>
                <a:spcPts val="3680"/>
              </a:lnSpc>
              <a:buSzPct val="100000"/>
              <a:buAutoNum type="arabicPeriod"/>
              <a:defRPr sz="4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Willenskraft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Tapferkeit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24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219200">
              <a:lnSpc>
                <a:spcPts val="3680"/>
              </a:lnSpc>
              <a:buSzPct val="100000"/>
              <a:buAutoNum type="arabicPeriod"/>
              <a:defRPr sz="4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Ruhe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Besonnenheit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24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219200">
              <a:lnSpc>
                <a:spcPts val="3680"/>
              </a:lnSpc>
              <a:buSzPct val="100000"/>
              <a:buAutoNum type="arabicPeriod"/>
              <a:defRPr sz="4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Gerechtigkeit</a:t>
            </a:r>
            <a:endParaRPr sz="24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219200">
              <a:lnSpc>
                <a:spcPts val="3680"/>
              </a:lnSpc>
              <a:buSzPct val="100000"/>
              <a:buAutoNum type="arabicPeriod"/>
              <a:defRPr sz="4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Vertrauen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Glaube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24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219200">
              <a:lnSpc>
                <a:spcPts val="3680"/>
              </a:lnSpc>
              <a:buSzPct val="100000"/>
              <a:buAutoNum type="arabicPeriod"/>
              <a:defRPr sz="4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Optimismus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Hoffnung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24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57200" indent="-457200" defTabSz="1219200">
              <a:lnSpc>
                <a:spcPts val="3680"/>
              </a:lnSpc>
              <a:buSzPct val="100000"/>
              <a:buAutoNum type="arabicPeriod"/>
              <a:defRPr sz="48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400" dirty="0" err="1">
                <a:latin typeface="Calibri" panose="020F0502020204030204" pitchFamily="34" charset="0"/>
                <a:cs typeface="Calibri" panose="020F0502020204030204" pitchFamily="34" charset="0"/>
              </a:rPr>
              <a:t>Wertschätzung</a:t>
            </a:r>
            <a:r>
              <a:rPr sz="2400" dirty="0">
                <a:latin typeface="Calibri" panose="020F0502020204030204" pitchFamily="34" charset="0"/>
                <a:cs typeface="Calibri" panose="020F0502020204030204" pitchFamily="34" charset="0"/>
              </a:rPr>
              <a:t> (Liebe)</a:t>
            </a:r>
          </a:p>
        </p:txBody>
      </p:sp>
      <p:grpSp>
        <p:nvGrpSpPr>
          <p:cNvPr id="956" name="Object 2"/>
          <p:cNvGrpSpPr/>
          <p:nvPr/>
        </p:nvGrpSpPr>
        <p:grpSpPr>
          <a:xfrm>
            <a:off x="6946995" y="1474960"/>
            <a:ext cx="3666379" cy="4606795"/>
            <a:chOff x="0" y="0"/>
            <a:chExt cx="3666378" cy="4606793"/>
          </a:xfrm>
        </p:grpSpPr>
        <p:pic>
          <p:nvPicPr>
            <p:cNvPr id="955" name="Object 2" descr="Object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200" y="203200"/>
              <a:ext cx="3259979" cy="416229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54" name="Object 2" descr="Object 2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666379" cy="4606794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ewinn…"/>
          <p:cNvSpPr txBox="1"/>
          <p:nvPr/>
        </p:nvSpPr>
        <p:spPr>
          <a:xfrm>
            <a:off x="929407" y="2199473"/>
            <a:ext cx="2590949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63" name="Shareholder…"/>
          <p:cNvSpPr txBox="1"/>
          <p:nvPr/>
        </p:nvSpPr>
        <p:spPr>
          <a:xfrm>
            <a:off x="881642" y="5357659"/>
            <a:ext cx="1697488" cy="890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Shareholder</a:t>
            </a:r>
          </a:p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964" name="Wachstum…"/>
          <p:cNvSpPr txBox="1"/>
          <p:nvPr/>
        </p:nvSpPr>
        <p:spPr>
          <a:xfrm>
            <a:off x="937455" y="4565870"/>
            <a:ext cx="1160816" cy="647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Wachstum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Risiko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</a:p>
        </p:txBody>
      </p:sp>
      <p:sp>
        <p:nvSpPr>
          <p:cNvPr id="965" name="Management…"/>
          <p:cNvSpPr txBox="1"/>
          <p:nvPr/>
        </p:nvSpPr>
        <p:spPr>
          <a:xfrm>
            <a:off x="564090" y="423805"/>
            <a:ext cx="2483697" cy="1747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 defTabSz="1219200">
              <a:defRPr sz="7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1.0</a:t>
            </a:r>
          </a:p>
        </p:txBody>
      </p:sp>
      <p:sp>
        <p:nvSpPr>
          <p:cNvPr id="966" name="Community…"/>
          <p:cNvSpPr txBox="1"/>
          <p:nvPr/>
        </p:nvSpPr>
        <p:spPr>
          <a:xfrm>
            <a:off x="8935206" y="5357659"/>
            <a:ext cx="1675558" cy="800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 </a:t>
            </a:r>
          </a:p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967" name="Werte…"/>
          <p:cNvSpPr txBox="1"/>
          <p:nvPr/>
        </p:nvSpPr>
        <p:spPr>
          <a:xfrm>
            <a:off x="8918164" y="2199473"/>
            <a:ext cx="2590950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</p:txBody>
      </p:sp>
      <p:sp>
        <p:nvSpPr>
          <p:cNvPr id="968" name="Persönlichkeit…"/>
          <p:cNvSpPr txBox="1"/>
          <p:nvPr/>
        </p:nvSpPr>
        <p:spPr>
          <a:xfrm>
            <a:off x="8941303" y="4565870"/>
            <a:ext cx="1462874" cy="647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Persönlichkeit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Gemeinschaft</a:t>
            </a:r>
          </a:p>
        </p:txBody>
      </p:sp>
      <p:sp>
        <p:nvSpPr>
          <p:cNvPr id="969" name="Management…"/>
          <p:cNvSpPr txBox="1"/>
          <p:nvPr/>
        </p:nvSpPr>
        <p:spPr>
          <a:xfrm>
            <a:off x="8456787" y="423805"/>
            <a:ext cx="2431905" cy="1775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 defTabSz="1219200">
              <a:defRPr sz="7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4.0</a:t>
            </a:r>
          </a:p>
        </p:txBody>
      </p:sp>
      <p:sp>
        <p:nvSpPr>
          <p:cNvPr id="970" name="Mitarbeiter…"/>
          <p:cNvSpPr txBox="1"/>
          <p:nvPr/>
        </p:nvSpPr>
        <p:spPr>
          <a:xfrm>
            <a:off x="6304082" y="2199473"/>
            <a:ext cx="2590949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</p:txBody>
      </p:sp>
      <p:sp>
        <p:nvSpPr>
          <p:cNvPr id="971" name="Employer…"/>
          <p:cNvSpPr txBox="1"/>
          <p:nvPr/>
        </p:nvSpPr>
        <p:spPr>
          <a:xfrm>
            <a:off x="6564375" y="5357659"/>
            <a:ext cx="1352985" cy="890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Employer</a:t>
            </a:r>
          </a:p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972" name="Mitarbeiternutzen…"/>
          <p:cNvSpPr txBox="1"/>
          <p:nvPr/>
        </p:nvSpPr>
        <p:spPr>
          <a:xfrm>
            <a:off x="6350349" y="4565870"/>
            <a:ext cx="1781035" cy="647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Mitarbeiternutzen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Stärkenorientierung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</p:txBody>
      </p:sp>
      <p:sp>
        <p:nvSpPr>
          <p:cNvPr id="973" name="Management…"/>
          <p:cNvSpPr txBox="1"/>
          <p:nvPr/>
        </p:nvSpPr>
        <p:spPr>
          <a:xfrm>
            <a:off x="5704431" y="356072"/>
            <a:ext cx="2431905" cy="1882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 defTabSz="1219200">
              <a:defRPr sz="7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3.0</a:t>
            </a:r>
          </a:p>
        </p:txBody>
      </p:sp>
      <p:sp>
        <p:nvSpPr>
          <p:cNvPr id="974" name="Customer…"/>
          <p:cNvSpPr txBox="1"/>
          <p:nvPr/>
        </p:nvSpPr>
        <p:spPr>
          <a:xfrm>
            <a:off x="3670508" y="5357659"/>
            <a:ext cx="1697488" cy="800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Customer</a:t>
            </a:r>
          </a:p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975" name="Kunde…"/>
          <p:cNvSpPr txBox="1"/>
          <p:nvPr/>
        </p:nvSpPr>
        <p:spPr>
          <a:xfrm>
            <a:off x="3613147" y="2199473"/>
            <a:ext cx="2569941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76" name="Kundennutzen…"/>
          <p:cNvSpPr txBox="1"/>
          <p:nvPr/>
        </p:nvSpPr>
        <p:spPr>
          <a:xfrm>
            <a:off x="3633929" y="4565870"/>
            <a:ext cx="1428389" cy="647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Kundennutzen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Prozesse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</a:p>
        </p:txBody>
      </p:sp>
      <p:sp>
        <p:nvSpPr>
          <p:cNvPr id="977" name="Management…"/>
          <p:cNvSpPr txBox="1"/>
          <p:nvPr/>
        </p:nvSpPr>
        <p:spPr>
          <a:xfrm>
            <a:off x="3292245" y="356072"/>
            <a:ext cx="2412187" cy="1882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 defTabSz="1219200">
              <a:defRPr sz="7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2.0</a:t>
            </a:r>
          </a:p>
        </p:txBody>
      </p:sp>
      <p:sp>
        <p:nvSpPr>
          <p:cNvPr id="978" name="Linie"/>
          <p:cNvSpPr/>
          <p:nvPr/>
        </p:nvSpPr>
        <p:spPr>
          <a:xfrm>
            <a:off x="906363" y="2005639"/>
            <a:ext cx="9865187" cy="1"/>
          </a:xfrm>
          <a:prstGeom prst="line">
            <a:avLst/>
          </a:prstGeom>
          <a:ln w="6350">
            <a:solidFill>
              <a:schemeClr val="tx1"/>
            </a:solidFill>
            <a:miter/>
          </a:ln>
        </p:spPr>
        <p:txBody>
          <a:bodyPr lIns="45719" rIns="45719"/>
          <a:lstStyle/>
          <a:p>
            <a:endParaRPr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9" name="Linie"/>
          <p:cNvSpPr/>
          <p:nvPr/>
        </p:nvSpPr>
        <p:spPr>
          <a:xfrm>
            <a:off x="906363" y="4484825"/>
            <a:ext cx="9865187" cy="1"/>
          </a:xfrm>
          <a:prstGeom prst="line">
            <a:avLst/>
          </a:prstGeom>
          <a:ln w="6350">
            <a:solidFill>
              <a:schemeClr val="tx1"/>
            </a:solidFill>
            <a:miter/>
          </a:ln>
        </p:spPr>
        <p:txBody>
          <a:bodyPr lIns="45719" rIns="45719"/>
          <a:lstStyle/>
          <a:p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0" name="Linie"/>
          <p:cNvSpPr/>
          <p:nvPr/>
        </p:nvSpPr>
        <p:spPr>
          <a:xfrm>
            <a:off x="906363" y="5331190"/>
            <a:ext cx="9865187" cy="1"/>
          </a:xfrm>
          <a:prstGeom prst="line">
            <a:avLst/>
          </a:prstGeom>
          <a:ln w="6350">
            <a:solidFill>
              <a:schemeClr val="tx1"/>
            </a:solidFill>
            <a:miter/>
          </a:ln>
        </p:spPr>
        <p:txBody>
          <a:bodyPr lIns="45719" rIns="45719"/>
          <a:lstStyle/>
          <a:p>
            <a:endParaRPr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E418F3E0-7B81-0C4D-9F6C-C0B060FCD518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7394332D-F63A-8840-9E7F-D58D31926303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" name="UE_Grafik_NEU14-1.pdf">
            <a:extLst>
              <a:ext uri="{FF2B5EF4-FFF2-40B4-BE49-F238E27FC236}">
                <a16:creationId xmlns:a16="http://schemas.microsoft.com/office/drawing/2014/main" id="{29559D0F-7074-D04F-B6CF-BDA76A1A6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VERÄNDERUNG">
            <a:extLst>
              <a:ext uri="{FF2B5EF4-FFF2-40B4-BE49-F238E27FC236}">
                <a16:creationId xmlns:a16="http://schemas.microsoft.com/office/drawing/2014/main" id="{C4033DD0-BC01-C548-A356-93B9919D9746}"/>
              </a:ext>
            </a:extLst>
          </p:cNvPr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9BE0727-03D5-3444-9B1B-35CE9AC14FD1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7240703C-E3B6-AB43-B6DD-AB37FFF2EB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68086AD1-8E0E-2C47-88D4-55D9D1F9FA4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323F5A8B-B90B-374D-B020-E62F1877F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51" name="Rechteck 50">
            <a:extLst>
              <a:ext uri="{FF2B5EF4-FFF2-40B4-BE49-F238E27FC236}">
                <a16:creationId xmlns:a16="http://schemas.microsoft.com/office/drawing/2014/main" id="{A0DDA8F6-83C9-BE4E-B77A-5D7E2B02CF82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56" name="VERÄNDERUNG">
            <a:extLst>
              <a:ext uri="{FF2B5EF4-FFF2-40B4-BE49-F238E27FC236}">
                <a16:creationId xmlns:a16="http://schemas.microsoft.com/office/drawing/2014/main" id="{6064B572-D356-BC45-93A6-40821631E551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VERÄNDERUNG">
            <a:extLst>
              <a:ext uri="{FF2B5EF4-FFF2-40B4-BE49-F238E27FC236}">
                <a16:creationId xmlns:a16="http://schemas.microsoft.com/office/drawing/2014/main" id="{2390723E-E443-3846-8CBA-43534594AAB8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VERÄNDERUNG">
            <a:extLst>
              <a:ext uri="{FF2B5EF4-FFF2-40B4-BE49-F238E27FC236}">
                <a16:creationId xmlns:a16="http://schemas.microsoft.com/office/drawing/2014/main" id="{36F8311C-EA87-134B-A621-5A90111C42E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7981CC8-2CFE-794E-B12B-602AE9A99038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0F74A9DC-5690-B943-B835-DAE891DCD60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  <p:sp>
        <p:nvSpPr>
          <p:cNvPr id="61" name="VERÄNDERUNG">
            <a:extLst>
              <a:ext uri="{FF2B5EF4-FFF2-40B4-BE49-F238E27FC236}">
                <a16:creationId xmlns:a16="http://schemas.microsoft.com/office/drawing/2014/main" id="{A085440E-01A1-5541-BA61-95A659699419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691C45-EC63-B144-B714-D4A00D8BDBF5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00A5F284-A5A4-7C4B-8213-F46A731D74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50EC5C2E-DCA3-1145-A5C6-0D0CDD339AA9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4DC5595C-138E-0C4C-A684-D51FD25CD7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  <p:sp>
        <p:nvSpPr>
          <p:cNvPr id="80" name="Rechteck 79">
            <a:extLst>
              <a:ext uri="{FF2B5EF4-FFF2-40B4-BE49-F238E27FC236}">
                <a16:creationId xmlns:a16="http://schemas.microsoft.com/office/drawing/2014/main" id="{E8A9C7C2-DDB0-B14E-B1F8-0EC69D060791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051D1099-AA06-1844-B332-8C86144136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F8142D57-0744-1949-88FB-5FC17FCCA7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  <p:sp>
        <p:nvSpPr>
          <p:cNvPr id="87" name="Bogen 86">
            <a:extLst>
              <a:ext uri="{FF2B5EF4-FFF2-40B4-BE49-F238E27FC236}">
                <a16:creationId xmlns:a16="http://schemas.microsoft.com/office/drawing/2014/main" id="{52053BEF-47F2-F941-899E-771C9C78CF36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8" name="Bogen 87">
            <a:extLst>
              <a:ext uri="{FF2B5EF4-FFF2-40B4-BE49-F238E27FC236}">
                <a16:creationId xmlns:a16="http://schemas.microsoft.com/office/drawing/2014/main" id="{D5CA7114-0DAC-7C4B-A76B-818FCB80EB1E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1" name="Bogen 90">
            <a:extLst>
              <a:ext uri="{FF2B5EF4-FFF2-40B4-BE49-F238E27FC236}">
                <a16:creationId xmlns:a16="http://schemas.microsoft.com/office/drawing/2014/main" id="{F22CB915-BD2B-FB46-B3BE-F3A737F5DC17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2" name="Bogen 91">
            <a:extLst>
              <a:ext uri="{FF2B5EF4-FFF2-40B4-BE49-F238E27FC236}">
                <a16:creationId xmlns:a16="http://schemas.microsoft.com/office/drawing/2014/main" id="{5F1773E5-D7F1-7E42-BD08-00536FD07F9B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4C8F93C-9B09-544A-A79B-CA63CFBD7D36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C3476CE-CEF0-5D46-95EA-F20930561BB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93" name="Rechteck 92">
            <a:extLst>
              <a:ext uri="{FF2B5EF4-FFF2-40B4-BE49-F238E27FC236}">
                <a16:creationId xmlns:a16="http://schemas.microsoft.com/office/drawing/2014/main" id="{BC6287C8-3B17-8647-BC15-1AF5A4FC8D7C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B19D52BF-5453-6743-8AF9-5F29CECAC997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AA370A15-0E45-4044-A971-E900066223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72" name="Rechteck 71">
            <a:extLst>
              <a:ext uri="{FF2B5EF4-FFF2-40B4-BE49-F238E27FC236}">
                <a16:creationId xmlns:a16="http://schemas.microsoft.com/office/drawing/2014/main" id="{EF71653D-EA06-C746-B501-61380D5B5CB4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F1194E2B-5488-1F42-9F18-BB60600BD26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  <p:sp>
        <p:nvSpPr>
          <p:cNvPr id="52" name="Rechteck 51">
            <a:extLst>
              <a:ext uri="{FF2B5EF4-FFF2-40B4-BE49-F238E27FC236}">
                <a16:creationId xmlns:a16="http://schemas.microsoft.com/office/drawing/2014/main" id="{BE76536D-5D38-B34D-88DD-7CF92189FE40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D63AEB35-853A-CB48-AD3D-CE7C380F1009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A09AE885-0E9A-6840-8F1D-379AB5D82A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>
                  <a:alpha val="53000"/>
                </a:srgbClr>
              </a:gs>
              <a:gs pos="100000">
                <a:srgbClr val="D7E0E6">
                  <a:alpha val="51715"/>
                </a:srgb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5C865C37-72F0-4445-A9E6-014FFA04C55C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1F20DC4-72E5-8748-9519-12DF381E050F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Text Box 3"/>
          <p:cNvSpPr txBox="1"/>
          <p:nvPr/>
        </p:nvSpPr>
        <p:spPr>
          <a:xfrm>
            <a:off x="1245440" y="1006617"/>
            <a:ext cx="2874183" cy="5663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510117" indent="-510117" defTabSz="1219200">
              <a:defRPr sz="3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800" b="1" dirty="0" err="1">
                <a:latin typeface="+mn-lt"/>
              </a:rPr>
              <a:t>Führung</a:t>
            </a:r>
            <a:r>
              <a:rPr dirty="0">
                <a:latin typeface="+mn-lt"/>
              </a:rPr>
              <a:t> </a:t>
            </a:r>
            <a:r>
              <a:rPr sz="2000" dirty="0">
                <a:latin typeface="+mn-lt"/>
              </a:rPr>
              <a:t>(</a:t>
            </a:r>
            <a:r>
              <a:rPr sz="2000" dirty="0" err="1">
                <a:latin typeface="+mn-lt"/>
              </a:rPr>
              <a:t>Seele</a:t>
            </a:r>
            <a:r>
              <a:rPr sz="2000" dirty="0">
                <a:latin typeface="+mn-lt"/>
              </a:rPr>
              <a:t>)</a:t>
            </a:r>
            <a:endParaRPr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+mn-lt"/>
              </a:rPr>
              <a:t>Geist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Werte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+mn-lt"/>
              </a:rPr>
              <a:t>Sinn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Ethik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+mn-lt"/>
              </a:rPr>
              <a:t>Tugend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Charakter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Ganzheitlichkeit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Verantwortung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Freiheit</a:t>
            </a:r>
            <a:r>
              <a:rPr dirty="0">
                <a:latin typeface="+mn-lt"/>
              </a:rPr>
              <a:t> &amp; </a:t>
            </a:r>
            <a:r>
              <a:rPr dirty="0" err="1">
                <a:latin typeface="+mn-lt"/>
              </a:rPr>
              <a:t>Befähigung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+mn-lt"/>
              </a:rPr>
              <a:t>Kunst</a:t>
            </a:r>
            <a:endParaRPr lang="de-DE" dirty="0">
              <a:latin typeface="+mn-lt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latin typeface="+mn-lt"/>
            </a:endParaRPr>
          </a:p>
          <a:p>
            <a:r>
              <a:rPr lang="de-DE" sz="2800" b="1" dirty="0">
                <a:latin typeface="Calibri" panose="020F0502020204030204" pitchFamily="34" charset="0"/>
                <a:cs typeface="Calibri" panose="020F0502020204030204" pitchFamily="34" charset="0"/>
              </a:rPr>
              <a:t>Wirkt auf:</a:t>
            </a: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+mn-lt"/>
              </a:rPr>
              <a:t>Menschen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+mn-lt"/>
              </a:rPr>
              <a:t>Motivation 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+mn-lt"/>
              </a:rPr>
              <a:t>Stimmung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+mn-lt"/>
              </a:rPr>
              <a:t>Kultur</a:t>
            </a:r>
          </a:p>
        </p:txBody>
      </p:sp>
      <p:sp>
        <p:nvSpPr>
          <p:cNvPr id="983" name="Text Box 4"/>
          <p:cNvSpPr txBox="1"/>
          <p:nvPr/>
        </p:nvSpPr>
        <p:spPr>
          <a:xfrm>
            <a:off x="7336821" y="986099"/>
            <a:ext cx="3369190" cy="6155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marL="510117" indent="-510117" defTabSz="1219200">
              <a:defRPr sz="3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b="1" dirty="0">
                <a:latin typeface="+mn-lt"/>
              </a:rPr>
              <a:t>Management</a:t>
            </a:r>
            <a:r>
              <a:rPr dirty="0">
                <a:latin typeface="+mn-lt"/>
              </a:rPr>
              <a:t> </a:t>
            </a:r>
            <a:r>
              <a:rPr sz="2000" dirty="0">
                <a:latin typeface="+mn-lt"/>
              </a:rPr>
              <a:t>(</a:t>
            </a:r>
            <a:r>
              <a:rPr sz="2000" dirty="0" err="1">
                <a:latin typeface="+mn-lt"/>
              </a:rPr>
              <a:t>Körper</a:t>
            </a:r>
            <a:r>
              <a:rPr sz="2000" dirty="0">
                <a:latin typeface="+mn-lt"/>
              </a:rPr>
              <a:t>)</a:t>
            </a:r>
            <a:endParaRPr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Materie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+mn-lt"/>
              </a:rPr>
              <a:t>Wert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Ziel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Ökonomie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Methode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Kompetenz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Spezialisierung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Auftrag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Kontrolle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Handwerk</a:t>
            </a:r>
            <a:endParaRPr lang="de-DE" dirty="0">
              <a:latin typeface="+mn-lt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latin typeface="+mn-lt"/>
            </a:endParaRPr>
          </a:p>
          <a:p>
            <a:r>
              <a:rPr lang="de-DE" sz="2800" b="1" dirty="0">
                <a:latin typeface="Calibri" panose="020F0502020204030204" pitchFamily="34" charset="0"/>
                <a:cs typeface="Calibri" panose="020F0502020204030204" pitchFamily="34" charset="0"/>
              </a:rPr>
              <a:t>Wirkt auf:</a:t>
            </a: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Projekte</a:t>
            </a:r>
            <a:r>
              <a:rPr dirty="0">
                <a:latin typeface="+mn-lt"/>
              </a:rPr>
              <a:t> &amp; Dinge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Aktion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Ergebnisse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>
                <a:latin typeface="+mn-lt"/>
              </a:rPr>
              <a:t>Produktion</a:t>
            </a:r>
            <a:endParaRPr sz="3200" dirty="0">
              <a:latin typeface="+mn-lt"/>
              <a:ea typeface="Arial"/>
              <a:cs typeface="Arial"/>
              <a:sym typeface="Arial"/>
            </a:endParaRPr>
          </a:p>
          <a:p>
            <a:pPr marL="478235" indent="-478235" defTabSz="1219200">
              <a:buSzPct val="100000"/>
              <a:buChar char="✓"/>
              <a:defRPr sz="20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3200" dirty="0"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984" name="Text Box 5"/>
          <p:cNvSpPr txBox="1"/>
          <p:nvPr/>
        </p:nvSpPr>
        <p:spPr>
          <a:xfrm>
            <a:off x="1245440" y="118143"/>
            <a:ext cx="4789852" cy="92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5000"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lang="de-DE" b="1" i="1" dirty="0">
                <a:solidFill>
                  <a:srgbClr val="C00000"/>
                </a:solidFill>
                <a:latin typeface="+mn-lt"/>
              </a:rPr>
              <a:t>EFFEKTIV</a:t>
            </a:r>
          </a:p>
        </p:txBody>
      </p:sp>
      <p:sp>
        <p:nvSpPr>
          <p:cNvPr id="985" name="Text Box 6"/>
          <p:cNvSpPr txBox="1"/>
          <p:nvPr/>
        </p:nvSpPr>
        <p:spPr>
          <a:xfrm>
            <a:off x="7336821" y="118143"/>
            <a:ext cx="3562233" cy="92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5000"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lang="de-DE" b="1" i="1" dirty="0">
                <a:solidFill>
                  <a:srgbClr val="C00000"/>
                </a:solidFill>
                <a:latin typeface="+mn-lt"/>
              </a:rPr>
              <a:t>EFFIZIENT</a:t>
            </a:r>
          </a:p>
        </p:txBody>
      </p:sp>
      <p:sp>
        <p:nvSpPr>
          <p:cNvPr id="2" name="Pfeil nach links und rechts 1">
            <a:extLst>
              <a:ext uri="{FF2B5EF4-FFF2-40B4-BE49-F238E27FC236}">
                <a16:creationId xmlns:a16="http://schemas.microsoft.com/office/drawing/2014/main" id="{4B2D81A9-F936-F84A-AEB6-9698DBC233E8}"/>
              </a:ext>
            </a:extLst>
          </p:cNvPr>
          <p:cNvSpPr/>
          <p:nvPr/>
        </p:nvSpPr>
        <p:spPr>
          <a:xfrm>
            <a:off x="4119623" y="2543936"/>
            <a:ext cx="2853649" cy="609491"/>
          </a:xfrm>
          <a:prstGeom prst="leftRightArrow">
            <a:avLst/>
          </a:prstGeom>
          <a:solidFill>
            <a:srgbClr val="C00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" name="Pfeil nach links und rechts 14">
            <a:extLst>
              <a:ext uri="{FF2B5EF4-FFF2-40B4-BE49-F238E27FC236}">
                <a16:creationId xmlns:a16="http://schemas.microsoft.com/office/drawing/2014/main" id="{1EB4297F-A0AF-1943-8293-8A997EF64662}"/>
              </a:ext>
            </a:extLst>
          </p:cNvPr>
          <p:cNvSpPr/>
          <p:nvPr/>
        </p:nvSpPr>
        <p:spPr>
          <a:xfrm>
            <a:off x="4119623" y="5387345"/>
            <a:ext cx="2853649" cy="609491"/>
          </a:xfrm>
          <a:prstGeom prst="leftRightArrow">
            <a:avLst/>
          </a:prstGeom>
          <a:solidFill>
            <a:srgbClr val="C00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0" name="Energie"/>
          <p:cNvGrpSpPr/>
          <p:nvPr/>
        </p:nvGrpSpPr>
        <p:grpSpPr>
          <a:xfrm>
            <a:off x="314975" y="2625189"/>
            <a:ext cx="2341451" cy="954426"/>
            <a:chOff x="0" y="0"/>
            <a:chExt cx="2258734" cy="954424"/>
          </a:xfrm>
        </p:grpSpPr>
        <p:sp>
          <p:nvSpPr>
            <p:cNvPr id="999" name="Energie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>
                  <a:solidFill>
                    <a:srgbClr val="FF26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Energie</a:t>
              </a:r>
            </a:p>
          </p:txBody>
        </p:sp>
        <p:pic>
          <p:nvPicPr>
            <p:cNvPr id="998" name="Energie Energie" descr="Energie Energi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003" name="Werte"/>
          <p:cNvGrpSpPr/>
          <p:nvPr/>
        </p:nvGrpSpPr>
        <p:grpSpPr>
          <a:xfrm>
            <a:off x="2573709" y="2625189"/>
            <a:ext cx="2341451" cy="954426"/>
            <a:chOff x="0" y="0"/>
            <a:chExt cx="2258734" cy="954424"/>
          </a:xfrm>
        </p:grpSpPr>
        <p:sp>
          <p:nvSpPr>
            <p:cNvPr id="1002" name="Werte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Werte</a:t>
              </a:r>
            </a:p>
          </p:txBody>
        </p:sp>
        <p:pic>
          <p:nvPicPr>
            <p:cNvPr id="1001" name="Werte Werte" descr="Werte Wert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006" name="Mindset"/>
          <p:cNvGrpSpPr/>
          <p:nvPr/>
        </p:nvGrpSpPr>
        <p:grpSpPr>
          <a:xfrm>
            <a:off x="4832443" y="2625189"/>
            <a:ext cx="2341451" cy="954426"/>
            <a:chOff x="0" y="0"/>
            <a:chExt cx="2258734" cy="954424"/>
          </a:xfrm>
        </p:grpSpPr>
        <p:sp>
          <p:nvSpPr>
            <p:cNvPr id="1005" name="Mindset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chemeClr val="accent4">
                <a:lumOff val="25000"/>
              </a:schemeClr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Mindset</a:t>
              </a:r>
            </a:p>
          </p:txBody>
        </p:sp>
        <p:pic>
          <p:nvPicPr>
            <p:cNvPr id="1004" name="Mindset Mindset" descr="Mindset Mindset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009" name="Abgerundetes Rechteck"/>
          <p:cNvGrpSpPr/>
          <p:nvPr/>
        </p:nvGrpSpPr>
        <p:grpSpPr>
          <a:xfrm>
            <a:off x="7091177" y="2625189"/>
            <a:ext cx="2341452" cy="954426"/>
            <a:chOff x="0" y="0"/>
            <a:chExt cx="2258734" cy="954424"/>
          </a:xfrm>
        </p:grpSpPr>
        <p:sp>
          <p:nvSpPr>
            <p:cNvPr id="1008" name="Abgerundetes Rechteck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007" name="Abgerundetes Rechteck Abgerundetes Rechteck" descr="Abgerundetes Rechteck Abgerundetes Rechteck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012" name="Ziele"/>
          <p:cNvGrpSpPr/>
          <p:nvPr/>
        </p:nvGrpSpPr>
        <p:grpSpPr>
          <a:xfrm>
            <a:off x="9349912" y="2625189"/>
            <a:ext cx="2341451" cy="954426"/>
            <a:chOff x="0" y="0"/>
            <a:chExt cx="2258734" cy="954424"/>
          </a:xfrm>
        </p:grpSpPr>
        <p:sp>
          <p:nvSpPr>
            <p:cNvPr id="1011" name="Ziele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28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Ziele</a:t>
              </a:r>
            </a:p>
          </p:txBody>
        </p:sp>
        <p:pic>
          <p:nvPicPr>
            <p:cNvPr id="1010" name="Ziele Ziele" descr="Ziele Ziel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pic>
        <p:nvPicPr>
          <p:cNvPr id="1013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914417" y="4048835"/>
            <a:ext cx="1212584" cy="105322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014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3139541" y="4048834"/>
            <a:ext cx="1212583" cy="105322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015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398275" y="4048834"/>
            <a:ext cx="1212583" cy="105322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016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657009" y="4048834"/>
            <a:ext cx="1212583" cy="105322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017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0083817" y="4048834"/>
            <a:ext cx="1212583" cy="105322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018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132259" y="4635137"/>
            <a:ext cx="9610509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019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5747015" y="4840027"/>
            <a:ext cx="515103" cy="105322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grpSp>
        <p:nvGrpSpPr>
          <p:cNvPr id="1022" name="Motivation"/>
          <p:cNvGrpSpPr/>
          <p:nvPr/>
        </p:nvGrpSpPr>
        <p:grpSpPr>
          <a:xfrm>
            <a:off x="4547197" y="4892688"/>
            <a:ext cx="2866482" cy="954426"/>
            <a:chOff x="0" y="0"/>
            <a:chExt cx="2765217" cy="954424"/>
          </a:xfrm>
        </p:grpSpPr>
        <p:sp>
          <p:nvSpPr>
            <p:cNvPr id="1021" name="Motivation"/>
            <p:cNvSpPr/>
            <p:nvPr/>
          </p:nvSpPr>
          <p:spPr>
            <a:xfrm>
              <a:off x="50800" y="50800"/>
              <a:ext cx="2663618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2400" b="1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Motivation</a:t>
              </a:r>
            </a:p>
          </p:txBody>
        </p:sp>
        <p:pic>
          <p:nvPicPr>
            <p:cNvPr id="1020" name="Motivation Motivation" descr="Motivation Motivation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765218" cy="954425"/>
            </a:xfrm>
            <a:prstGeom prst="rect">
              <a:avLst/>
            </a:prstGeom>
            <a:effectLst/>
          </p:spPr>
        </p:pic>
      </p:grpSp>
      <p:sp>
        <p:nvSpPr>
          <p:cNvPr id="1023" name="Visionskraft"/>
          <p:cNvSpPr txBox="1"/>
          <p:nvPr/>
        </p:nvSpPr>
        <p:spPr>
          <a:xfrm>
            <a:off x="7464047" y="2872531"/>
            <a:ext cx="1621158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Visionskraft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F141B07-5245-F14F-AE73-93D3C461BC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Die motivierende Führungskraft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252113" y="2903462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029" name="Leitbild…"/>
          <p:cNvSpPr/>
          <p:nvPr/>
        </p:nvSpPr>
        <p:spPr>
          <a:xfrm>
            <a:off x="4699000" y="1189566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3600"/>
            </a:pP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Leitbild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Sinnhaftigkeit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bieten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0" name="Männlich"/>
          <p:cNvSpPr/>
          <p:nvPr/>
        </p:nvSpPr>
        <p:spPr>
          <a:xfrm>
            <a:off x="5478883" y="3692469"/>
            <a:ext cx="33499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1" name="Weiblich"/>
          <p:cNvSpPr/>
          <p:nvPr/>
        </p:nvSpPr>
        <p:spPr>
          <a:xfrm>
            <a:off x="5902844" y="3692469"/>
            <a:ext cx="40867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2" name="Mensch"/>
          <p:cNvSpPr txBox="1"/>
          <p:nvPr/>
        </p:nvSpPr>
        <p:spPr>
          <a:xfrm>
            <a:off x="5250877" y="4506153"/>
            <a:ext cx="1288171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9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Mensch</a:t>
            </a:r>
          </a:p>
        </p:txBody>
      </p:sp>
      <p:pic>
        <p:nvPicPr>
          <p:cNvPr id="1033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9967596">
            <a:off x="6704258" y="3555577"/>
            <a:ext cx="1939764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034" name="Begeisterung…"/>
          <p:cNvSpPr/>
          <p:nvPr/>
        </p:nvSpPr>
        <p:spPr>
          <a:xfrm>
            <a:off x="7332133" y="1976966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Begeisterung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Produkte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</a:t>
            </a: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Dienstleistung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5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127827">
            <a:off x="6759893" y="4734658"/>
            <a:ext cx="1828495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036" name="Kultur…"/>
          <p:cNvSpPr/>
          <p:nvPr/>
        </p:nvSpPr>
        <p:spPr>
          <a:xfrm>
            <a:off x="7332133" y="5071208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800" b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Wertschätzung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7" name="Mitarbeiter…"/>
          <p:cNvSpPr/>
          <p:nvPr/>
        </p:nvSpPr>
        <p:spPr>
          <a:xfrm>
            <a:off x="4699000" y="5108136"/>
            <a:ext cx="2395009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algn="ctr"/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Gemeinschaft</a:t>
            </a: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8" name="Verantwortung…"/>
          <p:cNvSpPr/>
          <p:nvPr/>
        </p:nvSpPr>
        <p:spPr>
          <a:xfrm>
            <a:off x="1878228" y="5108136"/>
            <a:ext cx="2582648" cy="1301146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500"/>
            </a:pPr>
            <a:r>
              <a:rPr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Gesunder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Neue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Technologien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9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9672167">
            <a:off x="3204627" y="4734658"/>
            <a:ext cx="1828489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040" name="Linie Linie" descr="Linie Linie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12152203">
            <a:off x="3027538" y="3620780"/>
            <a:ext cx="1954059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041" name="Einfachheit…"/>
          <p:cNvSpPr/>
          <p:nvPr/>
        </p:nvSpPr>
        <p:spPr>
          <a:xfrm>
            <a:off x="1989666" y="2107375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800" b="1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Einfachheit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Prozessen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</a:t>
            </a:r>
          </a:p>
          <a:p>
            <a:pPr algn="ctr"/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Digitalisierung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43" name="Menschenbild…"/>
          <p:cNvSpPr txBox="1"/>
          <p:nvPr/>
        </p:nvSpPr>
        <p:spPr>
          <a:xfrm>
            <a:off x="8462385" y="860256"/>
            <a:ext cx="2697211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29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Menschenbild</a:t>
            </a:r>
            <a:endParaRPr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 sz="29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Freiheit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Bildung</a:t>
            </a:r>
            <a:endParaRPr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44" name="Zukunftsgestaltung"/>
          <p:cNvSpPr txBox="1"/>
          <p:nvPr/>
        </p:nvSpPr>
        <p:spPr>
          <a:xfrm>
            <a:off x="494386" y="1438396"/>
            <a:ext cx="2990560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9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Zukunftsgestaltung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DC8760C-B005-D746-9FCF-19CF5E7288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Die motivierende Organisation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Inhaltsplatzhalter 2"/>
          <p:cNvSpPr txBox="1"/>
          <p:nvPr/>
        </p:nvSpPr>
        <p:spPr>
          <a:xfrm>
            <a:off x="643467" y="1341146"/>
            <a:ext cx="9180156" cy="4991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457200" indent="-800100" defTabSz="1219200">
              <a:spcBef>
                <a:spcPts val="1000"/>
              </a:spcBef>
              <a:defRPr sz="5400" i="1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lang="de-DE" sz="4400" b="1" dirty="0"/>
              <a:t>„WENN DAS LEBEN KEINE VISION HAT, NACH DER MAN STREBT, NACH DER MAN SICH SEHNT, DIE MAN VERWIRKLICHEN MÖCHTE, DANN GIBT ES AUCH KEIN MOTIV, SICH ANZUSTRENGEN.“ </a:t>
            </a:r>
          </a:p>
          <a:p>
            <a:pPr marL="457200" indent="-800100" defTabSz="1219200">
              <a:spcBef>
                <a:spcPts val="1000"/>
              </a:spcBef>
              <a:defRPr sz="5400" i="1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lang="de-DE" sz="4400" b="1" dirty="0"/>
          </a:p>
        </p:txBody>
      </p:sp>
      <p:sp>
        <p:nvSpPr>
          <p:cNvPr id="1049" name="Rechteck 5"/>
          <p:cNvSpPr txBox="1"/>
          <p:nvPr/>
        </p:nvSpPr>
        <p:spPr>
          <a:xfrm>
            <a:off x="647074" y="5617921"/>
            <a:ext cx="1721303" cy="4555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marL="457200" indent="-457200" defTabSz="1219200">
              <a:lnSpc>
                <a:spcPct val="90000"/>
              </a:lnSpc>
              <a:spcBef>
                <a:spcPts val="800"/>
              </a:spcBef>
              <a:defRPr sz="2400" b="1" i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Erich Fromm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Motivation…"/>
          <p:cNvSpPr txBox="1"/>
          <p:nvPr/>
        </p:nvSpPr>
        <p:spPr>
          <a:xfrm>
            <a:off x="753979" y="1638339"/>
            <a:ext cx="8855242" cy="247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457200">
              <a:defRPr sz="3100">
                <a:solidFill>
                  <a:srgbClr val="222222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bezeichnet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Gesamtheit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aller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solidFill>
                  <a:srgbClr val="0645A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Motive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Beweggründe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),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solidFill>
                  <a:srgbClr val="0645A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Handlungsbereitschaft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führen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und das auf </a:t>
            </a:r>
            <a:r>
              <a:rPr dirty="0">
                <a:solidFill>
                  <a:srgbClr val="0645A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emotionaler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>
                <a:solidFill>
                  <a:srgbClr val="0645A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neuronaler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solidFill>
                  <a:srgbClr val="0645A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Aktivität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beruhende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Streben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dirty="0">
                <a:solidFill>
                  <a:srgbClr val="0B008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Menschen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nach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wünschenswerten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Zielobjekten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sz="2866" baseline="31999" dirty="0">
                <a:solidFill>
                  <a:srgbClr val="0645A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[1][2]</a:t>
            </a:r>
          </a:p>
        </p:txBody>
      </p:sp>
      <p:pic>
        <p:nvPicPr>
          <p:cNvPr id="1053" name="Bild" descr="Bild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89125" y="398622"/>
            <a:ext cx="1892301" cy="189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054" name="Aber tuen wir es dann auch?…"/>
          <p:cNvSpPr txBox="1"/>
          <p:nvPr/>
        </p:nvSpPr>
        <p:spPr>
          <a:xfrm>
            <a:off x="753979" y="4780613"/>
            <a:ext cx="952600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3400" b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Aber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tuen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dann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>
              <a:defRPr sz="30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Bequemlichkeit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Gewohnheiten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Muster /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Glaubenssätze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11D48D1-394F-A44B-89EE-66322A8694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Motivation</a:t>
            </a:r>
            <a:endParaRPr lang="de-DE" dirty="0">
              <a:solidFill>
                <a:srgbClr val="000000"/>
              </a:solidFill>
            </a:endParaRP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Münzen"/>
          <p:cNvSpPr/>
          <p:nvPr/>
        </p:nvSpPr>
        <p:spPr>
          <a:xfrm>
            <a:off x="4680844" y="3232150"/>
            <a:ext cx="2068312" cy="207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58" name="Break-out"/>
          <p:cNvSpPr txBox="1"/>
          <p:nvPr/>
        </p:nvSpPr>
        <p:spPr>
          <a:xfrm>
            <a:off x="4565968" y="5204554"/>
            <a:ext cx="2298063" cy="75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300" i="1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Break-out</a:t>
            </a:r>
          </a:p>
        </p:txBody>
      </p:sp>
      <p:sp>
        <p:nvSpPr>
          <p:cNvPr id="1059" name="Welche Mechanismen habt Ihr,…"/>
          <p:cNvSpPr txBox="1"/>
          <p:nvPr/>
        </p:nvSpPr>
        <p:spPr>
          <a:xfrm>
            <a:off x="966615" y="1220624"/>
            <a:ext cx="9955607" cy="1969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6100" i="1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Mechanismen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habt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ctr">
              <a:defRPr sz="6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um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Euch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motivieren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Motivierende Führung…"/>
          <p:cNvSpPr txBox="1"/>
          <p:nvPr/>
        </p:nvSpPr>
        <p:spPr>
          <a:xfrm>
            <a:off x="879680" y="2160429"/>
            <a:ext cx="4657571" cy="357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Motivierende Führung </a:t>
            </a: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Motive sind noch keine Motivation Das persönliche Leitbild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Gute Energie / Schlechte Energie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Motivation und Leistung 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Motivation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auf einer Seite</a:t>
            </a:r>
          </a:p>
        </p:txBody>
      </p:sp>
      <p:sp>
        <p:nvSpPr>
          <p:cNvPr id="1067" name="0.…"/>
          <p:cNvSpPr txBox="1"/>
          <p:nvPr/>
        </p:nvSpPr>
        <p:spPr>
          <a:xfrm>
            <a:off x="435180" y="2160429"/>
            <a:ext cx="497325" cy="357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</p:txBody>
      </p:sp>
      <p:sp>
        <p:nvSpPr>
          <p:cNvPr id="1068" name="Rechteck"/>
          <p:cNvSpPr/>
          <p:nvPr/>
        </p:nvSpPr>
        <p:spPr>
          <a:xfrm>
            <a:off x="296235" y="3421923"/>
            <a:ext cx="5304213" cy="585220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D25A0F5-36C8-1F47-8733-0D32344DB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74" y="1075371"/>
            <a:ext cx="5278323" cy="5278323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9B90448-F6DC-BC46-AA1C-27D8599F7B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4105653" cy="804333"/>
          </a:xfrm>
        </p:spPr>
        <p:txBody>
          <a:bodyPr/>
          <a:lstStyle/>
          <a:p>
            <a:r>
              <a:rPr lang="de-DE" dirty="0"/>
              <a:t>Erfolgreich</a:t>
            </a:r>
            <a:r>
              <a:rPr lang="de-DE" dirty="0">
                <a:ea typeface="Klavika Regular"/>
                <a:sym typeface="Klavika Regular"/>
              </a:rPr>
              <a:t> in der Krise Modul 8 - </a:t>
            </a:r>
            <a:r>
              <a:rPr lang="de-DE" dirty="0">
                <a:ea typeface="Klavika Bold"/>
                <a:sym typeface="Klavika Bold"/>
              </a:rPr>
              <a:t>Motivation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2" name="Energiekreis_rot.jpg" descr="Energiekreis_r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2700" y="6076291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32B11917-86AB-AD43-B4C6-2C832B182F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b="13120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" name="Bild 4" descr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267" y="228599"/>
            <a:ext cx="6551465" cy="6400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Wert 1: ____________…"/>
          <p:cNvSpPr txBox="1"/>
          <p:nvPr/>
        </p:nvSpPr>
        <p:spPr>
          <a:xfrm>
            <a:off x="5094057" y="2038366"/>
            <a:ext cx="6823248" cy="26776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1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Wert 1: ____________</a:t>
            </a: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1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Wert 2: ____________</a:t>
            </a: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1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Wert 3: ____________</a:t>
            </a: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21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79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43" y="225857"/>
            <a:ext cx="4331368" cy="6229476"/>
          </a:xfrm>
          <a:prstGeom prst="rect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80" name="Lebensphilosophie"/>
          <p:cNvSpPr txBox="1"/>
          <p:nvPr/>
        </p:nvSpPr>
        <p:spPr>
          <a:xfrm>
            <a:off x="5094057" y="1071896"/>
            <a:ext cx="1147929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Lebensphilosophie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81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1990" y="2199498"/>
            <a:ext cx="4009640" cy="36446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15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Modul 1: „Alles bleibt anders“       —&gt; DigitalEnergie…"/>
          <p:cNvSpPr txBox="1"/>
          <p:nvPr/>
        </p:nvSpPr>
        <p:spPr>
          <a:xfrm>
            <a:off x="364707" y="685988"/>
            <a:ext cx="11326657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1: „Alles bleibt anders“ 						—&gt; Digital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2: „Jeder denkt anders“ 						—&gt; Das optimale Team</a:t>
            </a:r>
          </a:p>
        </p:txBody>
      </p:sp>
      <p:sp>
        <p:nvSpPr>
          <p:cNvPr id="844" name="Modul 3: „Sich selbst führen“       —&gt; LebensEnergie"/>
          <p:cNvSpPr txBox="1"/>
          <p:nvPr/>
        </p:nvSpPr>
        <p:spPr>
          <a:xfrm>
            <a:off x="364707" y="1409501"/>
            <a:ext cx="1132665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3: „Sich selbst führen“ 						—&gt; Lebens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845" name="Modul 4a: „Die richtige Strategie finden“ -  VISION - Ziele - Erfolg"/>
          <p:cNvSpPr txBox="1"/>
          <p:nvPr/>
        </p:nvSpPr>
        <p:spPr>
          <a:xfrm>
            <a:off x="364706" y="1997087"/>
            <a:ext cx="733167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4a: „Die richtige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Strategie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finden“ - 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VISION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- Ziele - Erfolg </a:t>
            </a:r>
          </a:p>
        </p:txBody>
      </p:sp>
      <p:sp>
        <p:nvSpPr>
          <p:cNvPr id="846" name="Modul 5a: „Das optimale Team“ - Führung, VERTRAUEN , VERBUNDENHEIT  —&gt; Das optimale Team"/>
          <p:cNvSpPr txBox="1"/>
          <p:nvPr/>
        </p:nvSpPr>
        <p:spPr>
          <a:xfrm>
            <a:off x="364707" y="3149919"/>
            <a:ext cx="1132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5a: „Das optimale Team“ -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Führung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VERTRAUEN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,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VERBUNDENHEIT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	—&gt; Das optimale Team</a:t>
            </a:r>
          </a:p>
        </p:txBody>
      </p:sp>
      <p:sp>
        <p:nvSpPr>
          <p:cNvPr id="847" name="Modul 6: „Einfach machen“ - Wirksames Management VERANTWORTUNG"/>
          <p:cNvSpPr txBox="1"/>
          <p:nvPr/>
        </p:nvSpPr>
        <p:spPr>
          <a:xfrm>
            <a:off x="364707" y="4051941"/>
            <a:ext cx="864149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6: „Einfach machen“ - Wirksames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Management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VERANTWORTUNG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48" name="Modul 7: „Steuerung leicht gemacht“ - Das profitable Unternehmen VERSTÄNDNIS"/>
          <p:cNvSpPr txBox="1"/>
          <p:nvPr/>
        </p:nvSpPr>
        <p:spPr>
          <a:xfrm>
            <a:off x="364707" y="4736893"/>
            <a:ext cx="1132665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7: „Steuerung leicht gemacht“ - Das profitable Unternehmen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VERSTÄNDNIS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49" name="Modul 8: „Erfolgreich in der Krise“"/>
          <p:cNvSpPr txBox="1"/>
          <p:nvPr/>
        </p:nvSpPr>
        <p:spPr>
          <a:xfrm>
            <a:off x="364707" y="5484324"/>
            <a:ext cx="448029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8: „Erfolgreich in der Krise“</a:t>
            </a:r>
          </a:p>
        </p:txBody>
      </p:sp>
      <p:sp>
        <p:nvSpPr>
          <p:cNvPr id="850" name="Modul 4b: „Positionierung und Geschäftsmodell     —&gt; NachfolgeEnergie"/>
          <p:cNvSpPr txBox="1"/>
          <p:nvPr/>
        </p:nvSpPr>
        <p:spPr>
          <a:xfrm>
            <a:off x="364707" y="2310376"/>
            <a:ext cx="1132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4b: „Positionierung und Geschäftsmodell 				</a:t>
            </a:r>
            <a:r>
              <a:rPr sz="1600">
                <a:latin typeface="Calibri" panose="020F0502020204030204" pitchFamily="34" charset="0"/>
                <a:cs typeface="Calibri" panose="020F0502020204030204" pitchFamily="34" charset="0"/>
              </a:rPr>
              <a:t>—&gt; Nachfolge</a:t>
            </a:r>
            <a:r>
              <a:rPr sz="1600"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851" name="Modul 4c: „Klarheit durch Ziele“ —&gt; ZMK / VERÄNDERUNG"/>
          <p:cNvSpPr txBox="1"/>
          <p:nvPr/>
        </p:nvSpPr>
        <p:spPr>
          <a:xfrm>
            <a:off x="364707" y="2619558"/>
            <a:ext cx="691765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4c: „Klarheit durch Ziele“ —&gt; ZMK /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VERÄNDERUNG</a:t>
            </a:r>
          </a:p>
        </p:txBody>
      </p:sp>
      <p:sp>
        <p:nvSpPr>
          <p:cNvPr id="852" name="Modul 5b:  „Souverän führen“       —&gt; FührungsEnergie"/>
          <p:cNvSpPr txBox="1"/>
          <p:nvPr/>
        </p:nvSpPr>
        <p:spPr>
          <a:xfrm>
            <a:off x="364707" y="3546159"/>
            <a:ext cx="1132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5b:  „Souverän führen“ 						—&gt; Führungs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853" name="Modul 9: „Nur die Umsetzung zählt“      —&gt; BusinessCoach…"/>
          <p:cNvSpPr txBox="1"/>
          <p:nvPr/>
        </p:nvSpPr>
        <p:spPr>
          <a:xfrm>
            <a:off x="364707" y="5973347"/>
            <a:ext cx="11326657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9: „Nur die Umsetzung zählt“ 					—&gt; Business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Coach 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								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—&gt; Digital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Coach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2" descr="Bild 2">
            <a:extLst>
              <a:ext uri="{FF2B5EF4-FFF2-40B4-BE49-F238E27FC236}">
                <a16:creationId xmlns:a16="http://schemas.microsoft.com/office/drawing/2014/main" id="{642D1338-0612-CC4B-B1C2-A8092E04B7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-9677" t="-1" r="-11061" b="1050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3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205" y="249764"/>
            <a:ext cx="5322686" cy="6533836"/>
          </a:xfrm>
          <a:prstGeom prst="rect">
            <a:avLst/>
          </a:prstGeom>
          <a:ln w="12700">
            <a:miter lim="400000"/>
          </a:ln>
        </p:spPr>
      </p:pic>
      <p:sp>
        <p:nvSpPr>
          <p:cNvPr id="1094" name="Schreibt Euere eigene Lebensphilosophie."/>
          <p:cNvSpPr txBox="1"/>
          <p:nvPr/>
        </p:nvSpPr>
        <p:spPr>
          <a:xfrm>
            <a:off x="6096000" y="427636"/>
            <a:ext cx="5021565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2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Schreibt Euere eigene </a:t>
            </a:r>
            <a:r>
              <a:rPr sz="2300" b="1">
                <a:latin typeface="Calibri" panose="020F0502020204030204" pitchFamily="34" charset="0"/>
                <a:cs typeface="Calibri" panose="020F0502020204030204" pitchFamily="34" charset="0"/>
              </a:rPr>
              <a:t>Lebensphilosophie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95" name="Nutzt das Lehrwerk bis Seite 110.…"/>
          <p:cNvSpPr txBox="1"/>
          <p:nvPr/>
        </p:nvSpPr>
        <p:spPr>
          <a:xfrm>
            <a:off x="6096000" y="986825"/>
            <a:ext cx="4660889" cy="19851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200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das </a:t>
            </a:r>
            <a:r>
              <a:rPr sz="27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Lehrwerk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bis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Seite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110.</a:t>
            </a:r>
          </a:p>
          <a:p>
            <a:pPr>
              <a:defRPr sz="22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Besonders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107-110)</a:t>
            </a:r>
          </a:p>
          <a:p>
            <a:pPr>
              <a:defRPr sz="2200"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3000" b="1"/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defRPr sz="22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Entscheidungen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Prioritäten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Zeitdiebe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09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5583795" cy="26409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Shape 2560"/>
          <p:cNvSpPr txBox="1"/>
          <p:nvPr/>
        </p:nvSpPr>
        <p:spPr>
          <a:xfrm>
            <a:off x="704205" y="1151194"/>
            <a:ext cx="8552978" cy="53860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273050" lvl="1" indent="-261938">
              <a:buSzPct val="60000"/>
              <a:defRPr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Freude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:  </a:t>
            </a:r>
          </a:p>
          <a:p>
            <a:pPr marL="534988" lvl="2" indent="-2619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Wann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habe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ich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Freude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an der Arbeit?</a:t>
            </a:r>
          </a:p>
          <a:p>
            <a:pPr marL="534988" lvl="2" indent="-2619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Situation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hatte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ich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besondere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Erfolgserlebnisse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34988" lvl="2" indent="-2619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möchte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ich sein?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Persönlichkeit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534988" lvl="2" indent="-2619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motiviert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wirklich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Motive)</a:t>
            </a:r>
          </a:p>
          <a:p>
            <a:pPr marL="534988" lvl="2" indent="-2619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Kenne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ich die Motive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meiner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Familie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/ Mitarbeiter? (Balance)</a:t>
            </a:r>
          </a:p>
          <a:p>
            <a:pPr marL="534988" lvl="2" indent="-261938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Quellen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Motivation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habe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ich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noch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720725" indent="-447675"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73050" lvl="1" indent="-261938">
              <a:buSzPct val="60000"/>
              <a:defRPr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Spaß</a:t>
            </a:r>
            <a:r>
              <a:rPr sz="28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584200" lvl="2" indent="-31115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mir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Spaß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 (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Unterschied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Freude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klären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584200" lvl="2" indent="-31115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bedeuten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materielle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Wünsche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84200" lvl="2" indent="-31115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möchte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ich gerne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noch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erleben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584200" lvl="2" indent="-31115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Wann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macht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mir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Umsetzung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richtig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Spaß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</a:p>
          <a:p>
            <a:pPr marL="584200" lvl="2" indent="-31115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möchte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ich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unbedingt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noch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lernen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E3ECC70-97DE-6345-91B6-B4E0EF70F4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800" dirty="0"/>
              <a:t>Quellen der Motivation 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1C82A82-47FC-A34F-B92A-C8909EC186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Haben Sie eine Vision?</a:t>
            </a:r>
          </a:p>
        </p:txBody>
      </p:sp>
      <p:pic>
        <p:nvPicPr>
          <p:cNvPr id="6" name="Bild 2" descr="Bild 2">
            <a:extLst>
              <a:ext uri="{FF2B5EF4-FFF2-40B4-BE49-F238E27FC236}">
                <a16:creationId xmlns:a16="http://schemas.microsoft.com/office/drawing/2014/main" id="{4E8C6E8D-09E8-0945-80AF-CB36938B3EE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/>
          <a:srcRect l="-28838" t="-14455" r="-28838" b="-2570"/>
          <a:stretch/>
        </p:blipFill>
        <p:spPr>
          <a:xfrm>
            <a:off x="-162838" y="0"/>
            <a:ext cx="12192000" cy="67865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Picture 4">
            <a:extLst>
              <a:ext uri="{FF2B5EF4-FFF2-40B4-BE49-F238E27FC236}">
                <a16:creationId xmlns:a16="http://schemas.microsoft.com/office/drawing/2014/main" id="{FB8F42CA-7E2A-4448-BD40-9619545E17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2929" b="12929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109" name="Rectangle 3"/>
          <p:cNvSpPr txBox="1"/>
          <p:nvPr/>
        </p:nvSpPr>
        <p:spPr>
          <a:xfrm>
            <a:off x="3438358" y="878327"/>
            <a:ext cx="8636000" cy="1051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58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Ellen MacArthur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Weiblich"/>
          <p:cNvSpPr/>
          <p:nvPr/>
        </p:nvSpPr>
        <p:spPr>
          <a:xfrm>
            <a:off x="2171066" y="2392926"/>
            <a:ext cx="40867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13" name="Auszeiten…"/>
          <p:cNvSpPr/>
          <p:nvPr/>
        </p:nvSpPr>
        <p:spPr>
          <a:xfrm>
            <a:off x="9290004" y="3507674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Auszeiten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Urlaub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Seminare</a:t>
            </a:r>
          </a:p>
        </p:txBody>
      </p:sp>
      <p:sp>
        <p:nvSpPr>
          <p:cNvPr id="1114" name="Tägliche…"/>
          <p:cNvSpPr/>
          <p:nvPr/>
        </p:nvSpPr>
        <p:spPr>
          <a:xfrm>
            <a:off x="5762865" y="2218429"/>
            <a:ext cx="3371814" cy="3879637"/>
          </a:xfrm>
          <a:prstGeom prst="roundRect">
            <a:avLst>
              <a:gd name="adj" fmla="val 8149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Tägliche</a:t>
            </a:r>
          </a:p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- ARBEIT - 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Balance / </a:t>
            </a:r>
            <a:r>
              <a:rPr b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Gesundheit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Rituale / </a:t>
            </a:r>
            <a:r>
              <a:rPr b="1">
                <a:latin typeface="Calibri" panose="020F0502020204030204" pitchFamily="34" charset="0"/>
                <a:cs typeface="Calibri" panose="020F0502020204030204" pitchFamily="34" charset="0"/>
              </a:rPr>
              <a:t>Gewohnheiten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„20h neue Zeit“</a:t>
            </a:r>
          </a:p>
          <a:p>
            <a:pPr algn="ctr"/>
            <a:r>
              <a:rPr sz="2000" b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Gute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Gesellschaft</a:t>
            </a:r>
          </a:p>
        </p:txBody>
      </p:sp>
      <p:sp>
        <p:nvSpPr>
          <p:cNvPr id="1115" name="Leitbild…"/>
          <p:cNvSpPr/>
          <p:nvPr/>
        </p:nvSpPr>
        <p:spPr>
          <a:xfrm>
            <a:off x="3117310" y="3507674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Leitbild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Werte / Motive</a:t>
            </a:r>
          </a:p>
          <a:p>
            <a:pPr algn="ctr">
              <a:defRPr>
                <a:solidFill>
                  <a:srgbClr val="FF2600"/>
                </a:solidFill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Vision </a:t>
            </a:r>
          </a:p>
        </p:txBody>
      </p:sp>
      <p:sp>
        <p:nvSpPr>
          <p:cNvPr id="1116" name="Mindset…"/>
          <p:cNvSpPr/>
          <p:nvPr/>
        </p:nvSpPr>
        <p:spPr>
          <a:xfrm>
            <a:off x="471755" y="3507674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FF2600"/>
            </a:solidFill>
            <a:miter/>
          </a:ln>
          <a:effectLst>
            <a:outerShdw blurRad="101600" dist="254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algn="ctr">
              <a:defRPr sz="2800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Mindset</a:t>
            </a:r>
          </a:p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Einstellung</a:t>
            </a:r>
          </a:p>
          <a:p>
            <a:pPr algn="ctr"/>
            <a:r>
              <a:rPr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Energie +/-</a:t>
            </a:r>
          </a:p>
        </p:txBody>
      </p:sp>
      <p:sp>
        <p:nvSpPr>
          <p:cNvPr id="1118" name="Männlich"/>
          <p:cNvSpPr/>
          <p:nvPr/>
        </p:nvSpPr>
        <p:spPr>
          <a:xfrm>
            <a:off x="840755" y="2392926"/>
            <a:ext cx="334998" cy="903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19" name="Kreis"/>
          <p:cNvSpPr/>
          <p:nvPr/>
        </p:nvSpPr>
        <p:spPr>
          <a:xfrm>
            <a:off x="1505230" y="3070562"/>
            <a:ext cx="328059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0" name="1"/>
          <p:cNvSpPr txBox="1"/>
          <p:nvPr/>
        </p:nvSpPr>
        <p:spPr>
          <a:xfrm>
            <a:off x="1571978" y="3032760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121" name="Kreis"/>
          <p:cNvSpPr/>
          <p:nvPr/>
        </p:nvSpPr>
        <p:spPr>
          <a:xfrm>
            <a:off x="4150786" y="3070562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2" name="2"/>
          <p:cNvSpPr txBox="1"/>
          <p:nvPr/>
        </p:nvSpPr>
        <p:spPr>
          <a:xfrm>
            <a:off x="4204833" y="3032760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123" name="Kreis"/>
          <p:cNvSpPr/>
          <p:nvPr/>
        </p:nvSpPr>
        <p:spPr>
          <a:xfrm>
            <a:off x="7256277" y="2647587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4" name="3"/>
          <p:cNvSpPr txBox="1"/>
          <p:nvPr/>
        </p:nvSpPr>
        <p:spPr>
          <a:xfrm>
            <a:off x="7310325" y="2622484"/>
            <a:ext cx="22783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125" name="Dreieck"/>
          <p:cNvSpPr/>
          <p:nvPr/>
        </p:nvSpPr>
        <p:spPr>
          <a:xfrm rot="10800000">
            <a:off x="7101408" y="1837009"/>
            <a:ext cx="593128" cy="7501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2600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6" name="Reflexion"/>
          <p:cNvSpPr txBox="1"/>
          <p:nvPr/>
        </p:nvSpPr>
        <p:spPr>
          <a:xfrm>
            <a:off x="6723735" y="1339169"/>
            <a:ext cx="1450074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28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Reflexion</a:t>
            </a:r>
          </a:p>
        </p:txBody>
      </p:sp>
      <p:sp>
        <p:nvSpPr>
          <p:cNvPr id="1127" name="Kreis"/>
          <p:cNvSpPr/>
          <p:nvPr/>
        </p:nvSpPr>
        <p:spPr>
          <a:xfrm>
            <a:off x="7260215" y="968031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8" name="4"/>
          <p:cNvSpPr txBox="1"/>
          <p:nvPr/>
        </p:nvSpPr>
        <p:spPr>
          <a:xfrm>
            <a:off x="7301562" y="942929"/>
            <a:ext cx="2221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129" name="Kreis"/>
          <p:cNvSpPr/>
          <p:nvPr/>
        </p:nvSpPr>
        <p:spPr>
          <a:xfrm>
            <a:off x="10323479" y="3095665"/>
            <a:ext cx="328058" cy="328058"/>
          </a:xfrm>
          <a:prstGeom prst="ellipse">
            <a:avLst/>
          </a:prstGeom>
          <a:solidFill>
            <a:srgbClr val="EB1C1F"/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30" name="5"/>
          <p:cNvSpPr txBox="1"/>
          <p:nvPr/>
        </p:nvSpPr>
        <p:spPr>
          <a:xfrm>
            <a:off x="10377527" y="3070562"/>
            <a:ext cx="23063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49580">
              <a:defRPr sz="2000">
                <a:solidFill>
                  <a:srgbClr val="FFFFFF"/>
                </a:solidFill>
                <a:latin typeface="Klavika Bold"/>
                <a:ea typeface="Klavika Bold"/>
                <a:cs typeface="Klavika Bold"/>
                <a:sym typeface="Klavika Bold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pic>
        <p:nvPicPr>
          <p:cNvPr id="1131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47" y="5017575"/>
            <a:ext cx="1789773" cy="1626831"/>
          </a:xfrm>
          <a:prstGeom prst="rect">
            <a:avLst/>
          </a:prstGeom>
          <a:ln w="12700">
            <a:miter lim="400000"/>
          </a:ln>
        </p:spPr>
      </p:pic>
      <p:sp>
        <p:nvSpPr>
          <p:cNvPr id="1132" name="Geöffnetes Buch"/>
          <p:cNvSpPr/>
          <p:nvPr/>
        </p:nvSpPr>
        <p:spPr>
          <a:xfrm>
            <a:off x="7831919" y="370855"/>
            <a:ext cx="1241880" cy="1149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2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4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7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4" y="5127"/>
                </a:lnTo>
                <a:lnTo>
                  <a:pt x="10544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2600"/>
          </a:solidFill>
          <a:ln w="12700">
            <a:solidFill>
              <a:schemeClr val="accent1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33" name="Tagebuch"/>
          <p:cNvSpPr txBox="1"/>
          <p:nvPr/>
        </p:nvSpPr>
        <p:spPr>
          <a:xfrm rot="16200000">
            <a:off x="8046080" y="966995"/>
            <a:ext cx="80085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4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Tagebuch</a:t>
            </a:r>
          </a:p>
        </p:txBody>
      </p:sp>
      <p:sp>
        <p:nvSpPr>
          <p:cNvPr id="1134" name="Tachometer"/>
          <p:cNvSpPr/>
          <p:nvPr/>
        </p:nvSpPr>
        <p:spPr>
          <a:xfrm>
            <a:off x="8351516" y="3186619"/>
            <a:ext cx="484624" cy="484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600" extrusionOk="0">
                <a:moveTo>
                  <a:pt x="10800" y="0"/>
                </a:moveTo>
                <a:cubicBezTo>
                  <a:pt x="10692" y="0"/>
                  <a:pt x="10584" y="5"/>
                  <a:pt x="10476" y="10"/>
                </a:cubicBezTo>
                <a:cubicBezTo>
                  <a:pt x="8754" y="64"/>
                  <a:pt x="7135" y="517"/>
                  <a:pt x="5704" y="1284"/>
                </a:cubicBezTo>
                <a:cubicBezTo>
                  <a:pt x="5510" y="1386"/>
                  <a:pt x="5327" y="1495"/>
                  <a:pt x="5138" y="1614"/>
                </a:cubicBezTo>
                <a:cubicBezTo>
                  <a:pt x="3718" y="2489"/>
                  <a:pt x="2520" y="3686"/>
                  <a:pt x="1634" y="5101"/>
                </a:cubicBezTo>
                <a:cubicBezTo>
                  <a:pt x="1521" y="5284"/>
                  <a:pt x="1408" y="5473"/>
                  <a:pt x="1305" y="5662"/>
                </a:cubicBezTo>
                <a:cubicBezTo>
                  <a:pt x="528" y="7093"/>
                  <a:pt x="69" y="8717"/>
                  <a:pt x="10" y="10439"/>
                </a:cubicBezTo>
                <a:cubicBezTo>
                  <a:pt x="5" y="10558"/>
                  <a:pt x="0" y="10676"/>
                  <a:pt x="0" y="10800"/>
                </a:cubicBezTo>
                <a:cubicBezTo>
                  <a:pt x="0" y="10897"/>
                  <a:pt x="5" y="10995"/>
                  <a:pt x="5" y="11092"/>
                </a:cubicBezTo>
                <a:cubicBezTo>
                  <a:pt x="54" y="12819"/>
                  <a:pt x="502" y="14448"/>
                  <a:pt x="1273" y="15884"/>
                </a:cubicBezTo>
                <a:cubicBezTo>
                  <a:pt x="1376" y="16078"/>
                  <a:pt x="1484" y="16262"/>
                  <a:pt x="1597" y="16450"/>
                </a:cubicBezTo>
                <a:cubicBezTo>
                  <a:pt x="2477" y="17875"/>
                  <a:pt x="3681" y="19085"/>
                  <a:pt x="5101" y="19971"/>
                </a:cubicBezTo>
                <a:cubicBezTo>
                  <a:pt x="5284" y="20084"/>
                  <a:pt x="5472" y="20197"/>
                  <a:pt x="5661" y="20300"/>
                </a:cubicBezTo>
                <a:cubicBezTo>
                  <a:pt x="7096" y="21077"/>
                  <a:pt x="8727" y="21536"/>
                  <a:pt x="10459" y="21590"/>
                </a:cubicBezTo>
                <a:cubicBezTo>
                  <a:pt x="10567" y="21595"/>
                  <a:pt x="10675" y="21600"/>
                  <a:pt x="10783" y="21600"/>
                </a:cubicBezTo>
                <a:cubicBezTo>
                  <a:pt x="10891" y="21600"/>
                  <a:pt x="10999" y="21595"/>
                  <a:pt x="11107" y="21590"/>
                </a:cubicBezTo>
                <a:cubicBezTo>
                  <a:pt x="12839" y="21536"/>
                  <a:pt x="14470" y="21077"/>
                  <a:pt x="15905" y="20300"/>
                </a:cubicBezTo>
                <a:cubicBezTo>
                  <a:pt x="16094" y="20197"/>
                  <a:pt x="16284" y="20084"/>
                  <a:pt x="16467" y="19971"/>
                </a:cubicBezTo>
                <a:cubicBezTo>
                  <a:pt x="17887" y="19085"/>
                  <a:pt x="19091" y="17875"/>
                  <a:pt x="19970" y="16450"/>
                </a:cubicBezTo>
                <a:cubicBezTo>
                  <a:pt x="20084" y="16267"/>
                  <a:pt x="20192" y="16078"/>
                  <a:pt x="20294" y="15884"/>
                </a:cubicBezTo>
                <a:cubicBezTo>
                  <a:pt x="21066" y="14448"/>
                  <a:pt x="21514" y="12819"/>
                  <a:pt x="21563" y="11092"/>
                </a:cubicBezTo>
                <a:cubicBezTo>
                  <a:pt x="21563" y="10995"/>
                  <a:pt x="21568" y="10897"/>
                  <a:pt x="21568" y="10800"/>
                </a:cubicBezTo>
                <a:cubicBezTo>
                  <a:pt x="21600" y="10681"/>
                  <a:pt x="21595" y="10563"/>
                  <a:pt x="21590" y="10439"/>
                </a:cubicBezTo>
                <a:cubicBezTo>
                  <a:pt x="21530" y="8717"/>
                  <a:pt x="21071" y="7093"/>
                  <a:pt x="20294" y="5662"/>
                </a:cubicBezTo>
                <a:cubicBezTo>
                  <a:pt x="20192" y="5473"/>
                  <a:pt x="20077" y="5284"/>
                  <a:pt x="19964" y="5101"/>
                </a:cubicBezTo>
                <a:cubicBezTo>
                  <a:pt x="19078" y="3686"/>
                  <a:pt x="17882" y="2489"/>
                  <a:pt x="16462" y="1614"/>
                </a:cubicBezTo>
                <a:cubicBezTo>
                  <a:pt x="16279" y="1501"/>
                  <a:pt x="16090" y="1392"/>
                  <a:pt x="15895" y="1284"/>
                </a:cubicBezTo>
                <a:cubicBezTo>
                  <a:pt x="14465" y="517"/>
                  <a:pt x="12845" y="64"/>
                  <a:pt x="11124" y="10"/>
                </a:cubicBezTo>
                <a:cubicBezTo>
                  <a:pt x="11016" y="5"/>
                  <a:pt x="10908" y="0"/>
                  <a:pt x="10800" y="0"/>
                </a:cubicBezTo>
                <a:close/>
                <a:moveTo>
                  <a:pt x="10805" y="1306"/>
                </a:moveTo>
                <a:cubicBezTo>
                  <a:pt x="10913" y="1306"/>
                  <a:pt x="11021" y="1312"/>
                  <a:pt x="11129" y="1317"/>
                </a:cubicBezTo>
                <a:lnTo>
                  <a:pt x="11129" y="2223"/>
                </a:lnTo>
                <a:cubicBezTo>
                  <a:pt x="11129" y="2401"/>
                  <a:pt x="10983" y="2547"/>
                  <a:pt x="10805" y="2547"/>
                </a:cubicBezTo>
                <a:cubicBezTo>
                  <a:pt x="10627" y="2547"/>
                  <a:pt x="10481" y="2401"/>
                  <a:pt x="10481" y="2223"/>
                </a:cubicBezTo>
                <a:lnTo>
                  <a:pt x="10481" y="1317"/>
                </a:lnTo>
                <a:cubicBezTo>
                  <a:pt x="10589" y="1312"/>
                  <a:pt x="10697" y="1306"/>
                  <a:pt x="10805" y="1306"/>
                </a:cubicBezTo>
                <a:close/>
                <a:moveTo>
                  <a:pt x="15248" y="2417"/>
                </a:moveTo>
                <a:cubicBezTo>
                  <a:pt x="15442" y="2520"/>
                  <a:pt x="15625" y="2628"/>
                  <a:pt x="15814" y="2741"/>
                </a:cubicBezTo>
                <a:lnTo>
                  <a:pt x="15361" y="3530"/>
                </a:lnTo>
                <a:cubicBezTo>
                  <a:pt x="15301" y="3633"/>
                  <a:pt x="15192" y="3692"/>
                  <a:pt x="15079" y="3692"/>
                </a:cubicBezTo>
                <a:cubicBezTo>
                  <a:pt x="15025" y="3692"/>
                  <a:pt x="14966" y="3675"/>
                  <a:pt x="14917" y="3648"/>
                </a:cubicBezTo>
                <a:cubicBezTo>
                  <a:pt x="14755" y="3562"/>
                  <a:pt x="14702" y="3363"/>
                  <a:pt x="14794" y="3206"/>
                </a:cubicBezTo>
                <a:lnTo>
                  <a:pt x="15248" y="2417"/>
                </a:lnTo>
                <a:close/>
                <a:moveTo>
                  <a:pt x="6369" y="2424"/>
                </a:moveTo>
                <a:lnTo>
                  <a:pt x="6821" y="3211"/>
                </a:lnTo>
                <a:cubicBezTo>
                  <a:pt x="6907" y="3363"/>
                  <a:pt x="6854" y="3562"/>
                  <a:pt x="6698" y="3653"/>
                </a:cubicBezTo>
                <a:cubicBezTo>
                  <a:pt x="6644" y="3686"/>
                  <a:pt x="6590" y="3697"/>
                  <a:pt x="6536" y="3697"/>
                </a:cubicBezTo>
                <a:cubicBezTo>
                  <a:pt x="6423" y="3697"/>
                  <a:pt x="6314" y="3638"/>
                  <a:pt x="6254" y="3535"/>
                </a:cubicBezTo>
                <a:lnTo>
                  <a:pt x="5802" y="2748"/>
                </a:lnTo>
                <a:cubicBezTo>
                  <a:pt x="5986" y="2634"/>
                  <a:pt x="6175" y="2526"/>
                  <a:pt x="6369" y="2424"/>
                </a:cubicBezTo>
                <a:close/>
                <a:moveTo>
                  <a:pt x="10810" y="3249"/>
                </a:moveTo>
                <a:cubicBezTo>
                  <a:pt x="10875" y="3249"/>
                  <a:pt x="10903" y="3373"/>
                  <a:pt x="10903" y="3373"/>
                </a:cubicBezTo>
                <a:lnTo>
                  <a:pt x="11771" y="10660"/>
                </a:lnTo>
                <a:cubicBezTo>
                  <a:pt x="11777" y="10703"/>
                  <a:pt x="11781" y="10747"/>
                  <a:pt x="11781" y="10790"/>
                </a:cubicBezTo>
                <a:cubicBezTo>
                  <a:pt x="11771" y="11324"/>
                  <a:pt x="11339" y="11755"/>
                  <a:pt x="10805" y="11755"/>
                </a:cubicBezTo>
                <a:cubicBezTo>
                  <a:pt x="10271" y="11755"/>
                  <a:pt x="9838" y="11324"/>
                  <a:pt x="9838" y="10790"/>
                </a:cubicBezTo>
                <a:cubicBezTo>
                  <a:pt x="9838" y="10747"/>
                  <a:pt x="9845" y="10703"/>
                  <a:pt x="9850" y="10660"/>
                </a:cubicBezTo>
                <a:lnTo>
                  <a:pt x="10719" y="3373"/>
                </a:lnTo>
                <a:cubicBezTo>
                  <a:pt x="10719" y="3373"/>
                  <a:pt x="10745" y="3249"/>
                  <a:pt x="10810" y="3249"/>
                </a:cubicBezTo>
                <a:close/>
                <a:moveTo>
                  <a:pt x="2773" y="5753"/>
                </a:moveTo>
                <a:lnTo>
                  <a:pt x="3572" y="6212"/>
                </a:lnTo>
                <a:cubicBezTo>
                  <a:pt x="3729" y="6304"/>
                  <a:pt x="3782" y="6504"/>
                  <a:pt x="3690" y="6661"/>
                </a:cubicBezTo>
                <a:cubicBezTo>
                  <a:pt x="3631" y="6763"/>
                  <a:pt x="3524" y="6823"/>
                  <a:pt x="3410" y="6823"/>
                </a:cubicBezTo>
                <a:cubicBezTo>
                  <a:pt x="3356" y="6823"/>
                  <a:pt x="3297" y="6806"/>
                  <a:pt x="3249" y="6779"/>
                </a:cubicBezTo>
                <a:lnTo>
                  <a:pt x="2444" y="6315"/>
                </a:lnTo>
                <a:cubicBezTo>
                  <a:pt x="2547" y="6121"/>
                  <a:pt x="2660" y="5937"/>
                  <a:pt x="2773" y="5753"/>
                </a:cubicBezTo>
                <a:close/>
                <a:moveTo>
                  <a:pt x="18837" y="5753"/>
                </a:moveTo>
                <a:cubicBezTo>
                  <a:pt x="18950" y="5937"/>
                  <a:pt x="19063" y="6126"/>
                  <a:pt x="19166" y="6315"/>
                </a:cubicBezTo>
                <a:lnTo>
                  <a:pt x="18361" y="6779"/>
                </a:lnTo>
                <a:cubicBezTo>
                  <a:pt x="18307" y="6811"/>
                  <a:pt x="18253" y="6823"/>
                  <a:pt x="18199" y="6823"/>
                </a:cubicBezTo>
                <a:cubicBezTo>
                  <a:pt x="18086" y="6823"/>
                  <a:pt x="17979" y="6763"/>
                  <a:pt x="17919" y="6661"/>
                </a:cubicBezTo>
                <a:cubicBezTo>
                  <a:pt x="17828" y="6504"/>
                  <a:pt x="17881" y="6304"/>
                  <a:pt x="18037" y="6212"/>
                </a:cubicBezTo>
                <a:lnTo>
                  <a:pt x="18837" y="5753"/>
                </a:lnTo>
                <a:close/>
                <a:moveTo>
                  <a:pt x="10805" y="10304"/>
                </a:moveTo>
                <a:cubicBezTo>
                  <a:pt x="10682" y="10304"/>
                  <a:pt x="10560" y="10350"/>
                  <a:pt x="10466" y="10444"/>
                </a:cubicBezTo>
                <a:cubicBezTo>
                  <a:pt x="10278" y="10632"/>
                  <a:pt x="10278" y="10936"/>
                  <a:pt x="10466" y="11124"/>
                </a:cubicBezTo>
                <a:cubicBezTo>
                  <a:pt x="10653" y="11311"/>
                  <a:pt x="10956" y="11311"/>
                  <a:pt x="11144" y="11124"/>
                </a:cubicBezTo>
                <a:cubicBezTo>
                  <a:pt x="11332" y="10936"/>
                  <a:pt x="11332" y="10632"/>
                  <a:pt x="11144" y="10444"/>
                </a:cubicBezTo>
                <a:cubicBezTo>
                  <a:pt x="11050" y="10350"/>
                  <a:pt x="10928" y="10304"/>
                  <a:pt x="10805" y="10304"/>
                </a:cubicBezTo>
                <a:close/>
                <a:moveTo>
                  <a:pt x="1327" y="10439"/>
                </a:moveTo>
                <a:lnTo>
                  <a:pt x="2267" y="10439"/>
                </a:lnTo>
                <a:cubicBezTo>
                  <a:pt x="2445" y="10439"/>
                  <a:pt x="2591" y="10585"/>
                  <a:pt x="2591" y="10763"/>
                </a:cubicBezTo>
                <a:cubicBezTo>
                  <a:pt x="2591" y="10941"/>
                  <a:pt x="2445" y="11087"/>
                  <a:pt x="2267" y="11087"/>
                </a:cubicBezTo>
                <a:lnTo>
                  <a:pt x="1322" y="11087"/>
                </a:lnTo>
                <a:cubicBezTo>
                  <a:pt x="1317" y="10991"/>
                  <a:pt x="1316" y="10895"/>
                  <a:pt x="1316" y="10800"/>
                </a:cubicBezTo>
                <a:cubicBezTo>
                  <a:pt x="1316" y="10681"/>
                  <a:pt x="1322" y="10558"/>
                  <a:pt x="1327" y="10439"/>
                </a:cubicBezTo>
                <a:close/>
                <a:moveTo>
                  <a:pt x="19343" y="10444"/>
                </a:moveTo>
                <a:lnTo>
                  <a:pt x="20282" y="10444"/>
                </a:lnTo>
                <a:cubicBezTo>
                  <a:pt x="20288" y="10563"/>
                  <a:pt x="20294" y="10681"/>
                  <a:pt x="20294" y="10805"/>
                </a:cubicBezTo>
                <a:cubicBezTo>
                  <a:pt x="20294" y="10897"/>
                  <a:pt x="20287" y="10995"/>
                  <a:pt x="20287" y="11092"/>
                </a:cubicBezTo>
                <a:lnTo>
                  <a:pt x="19343" y="11092"/>
                </a:lnTo>
                <a:cubicBezTo>
                  <a:pt x="19165" y="11092"/>
                  <a:pt x="19019" y="10946"/>
                  <a:pt x="19019" y="10768"/>
                </a:cubicBezTo>
                <a:cubicBezTo>
                  <a:pt x="19019" y="10590"/>
                  <a:pt x="19165" y="10444"/>
                  <a:pt x="19343" y="10444"/>
                </a:cubicBezTo>
                <a:close/>
                <a:moveTo>
                  <a:pt x="3367" y="14708"/>
                </a:moveTo>
                <a:cubicBezTo>
                  <a:pt x="3493" y="14692"/>
                  <a:pt x="3622" y="14753"/>
                  <a:pt x="3690" y="14870"/>
                </a:cubicBezTo>
                <a:cubicBezTo>
                  <a:pt x="3782" y="15032"/>
                  <a:pt x="3729" y="15231"/>
                  <a:pt x="3572" y="15317"/>
                </a:cubicBezTo>
                <a:lnTo>
                  <a:pt x="2741" y="15798"/>
                </a:lnTo>
                <a:cubicBezTo>
                  <a:pt x="2628" y="15614"/>
                  <a:pt x="2520" y="15425"/>
                  <a:pt x="2417" y="15231"/>
                </a:cubicBezTo>
                <a:lnTo>
                  <a:pt x="3243" y="14750"/>
                </a:lnTo>
                <a:cubicBezTo>
                  <a:pt x="3283" y="14727"/>
                  <a:pt x="3324" y="14713"/>
                  <a:pt x="3367" y="14708"/>
                </a:cubicBezTo>
                <a:close/>
                <a:moveTo>
                  <a:pt x="18243" y="14708"/>
                </a:moveTo>
                <a:cubicBezTo>
                  <a:pt x="18285" y="14714"/>
                  <a:pt x="18327" y="14727"/>
                  <a:pt x="18366" y="14750"/>
                </a:cubicBezTo>
                <a:lnTo>
                  <a:pt x="19193" y="15231"/>
                </a:lnTo>
                <a:cubicBezTo>
                  <a:pt x="19090" y="15425"/>
                  <a:pt x="18982" y="15614"/>
                  <a:pt x="18869" y="15798"/>
                </a:cubicBezTo>
                <a:lnTo>
                  <a:pt x="18037" y="15317"/>
                </a:lnTo>
                <a:cubicBezTo>
                  <a:pt x="17881" y="15225"/>
                  <a:pt x="17828" y="15027"/>
                  <a:pt x="17919" y="14870"/>
                </a:cubicBezTo>
                <a:cubicBezTo>
                  <a:pt x="17988" y="14753"/>
                  <a:pt x="18117" y="14692"/>
                  <a:pt x="18243" y="14708"/>
                </a:cubicBezTo>
                <a:close/>
                <a:moveTo>
                  <a:pt x="15035" y="17834"/>
                </a:moveTo>
                <a:cubicBezTo>
                  <a:pt x="15162" y="17817"/>
                  <a:pt x="15292" y="17878"/>
                  <a:pt x="15361" y="17996"/>
                </a:cubicBezTo>
                <a:lnTo>
                  <a:pt x="15846" y="18832"/>
                </a:lnTo>
                <a:cubicBezTo>
                  <a:pt x="15657" y="18956"/>
                  <a:pt x="15469" y="19064"/>
                  <a:pt x="15280" y="19166"/>
                </a:cubicBezTo>
                <a:lnTo>
                  <a:pt x="14794" y="18324"/>
                </a:lnTo>
                <a:cubicBezTo>
                  <a:pt x="14702" y="18168"/>
                  <a:pt x="14755" y="17967"/>
                  <a:pt x="14912" y="17876"/>
                </a:cubicBezTo>
                <a:cubicBezTo>
                  <a:pt x="14951" y="17853"/>
                  <a:pt x="14993" y="17839"/>
                  <a:pt x="15035" y="17834"/>
                </a:cubicBezTo>
                <a:close/>
                <a:moveTo>
                  <a:pt x="6580" y="17839"/>
                </a:moveTo>
                <a:cubicBezTo>
                  <a:pt x="6622" y="17844"/>
                  <a:pt x="6664" y="17858"/>
                  <a:pt x="6703" y="17881"/>
                </a:cubicBezTo>
                <a:cubicBezTo>
                  <a:pt x="6854" y="17967"/>
                  <a:pt x="6908" y="18168"/>
                  <a:pt x="6816" y="18324"/>
                </a:cubicBezTo>
                <a:lnTo>
                  <a:pt x="6330" y="19166"/>
                </a:lnTo>
                <a:cubicBezTo>
                  <a:pt x="6136" y="19064"/>
                  <a:pt x="5952" y="18951"/>
                  <a:pt x="5768" y="18837"/>
                </a:cubicBezTo>
                <a:lnTo>
                  <a:pt x="6254" y="18001"/>
                </a:lnTo>
                <a:cubicBezTo>
                  <a:pt x="6323" y="17883"/>
                  <a:pt x="6453" y="17822"/>
                  <a:pt x="6580" y="17839"/>
                </a:cubicBezTo>
                <a:close/>
                <a:moveTo>
                  <a:pt x="10805" y="18982"/>
                </a:moveTo>
                <a:cubicBezTo>
                  <a:pt x="10983" y="18982"/>
                  <a:pt x="11129" y="19128"/>
                  <a:pt x="11129" y="19306"/>
                </a:cubicBezTo>
                <a:lnTo>
                  <a:pt x="11129" y="20283"/>
                </a:lnTo>
                <a:cubicBezTo>
                  <a:pt x="11021" y="20288"/>
                  <a:pt x="10913" y="20294"/>
                  <a:pt x="10805" y="20294"/>
                </a:cubicBezTo>
                <a:cubicBezTo>
                  <a:pt x="10697" y="20294"/>
                  <a:pt x="10589" y="20288"/>
                  <a:pt x="10481" y="20283"/>
                </a:cubicBezTo>
                <a:lnTo>
                  <a:pt x="10481" y="19306"/>
                </a:lnTo>
                <a:cubicBezTo>
                  <a:pt x="10481" y="19128"/>
                  <a:pt x="10627" y="18982"/>
                  <a:pt x="10805" y="18982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BFD6279-5EE6-6849-93AE-BFCC299E1E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9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263" y="609445"/>
            <a:ext cx="8145379" cy="56391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5" name="Menschen"/>
          <p:cNvGrpSpPr/>
          <p:nvPr/>
        </p:nvGrpSpPr>
        <p:grpSpPr>
          <a:xfrm>
            <a:off x="397691" y="2625189"/>
            <a:ext cx="2258735" cy="954426"/>
            <a:chOff x="0" y="0"/>
            <a:chExt cx="2258734" cy="954424"/>
          </a:xfrm>
        </p:grpSpPr>
        <p:sp>
          <p:nvSpPr>
            <p:cNvPr id="1144" name="Menschen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2700">
                  <a:solidFill>
                    <a:srgbClr val="FF26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Menschen</a:t>
              </a:r>
            </a:p>
          </p:txBody>
        </p:sp>
        <p:pic>
          <p:nvPicPr>
            <p:cNvPr id="1143" name="Menschen Menschen" descr="Menschen Menschen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148" name="Werte"/>
          <p:cNvGrpSpPr/>
          <p:nvPr/>
        </p:nvGrpSpPr>
        <p:grpSpPr>
          <a:xfrm>
            <a:off x="2656425" y="2625189"/>
            <a:ext cx="2258735" cy="954426"/>
            <a:chOff x="0" y="0"/>
            <a:chExt cx="2258734" cy="954424"/>
          </a:xfrm>
        </p:grpSpPr>
        <p:sp>
          <p:nvSpPr>
            <p:cNvPr id="1147" name="Werte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Werte</a:t>
              </a:r>
            </a:p>
          </p:txBody>
        </p:sp>
        <p:pic>
          <p:nvPicPr>
            <p:cNvPr id="1146" name="Werte Werte" descr="Werte Wert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151" name="Mindset"/>
          <p:cNvGrpSpPr/>
          <p:nvPr/>
        </p:nvGrpSpPr>
        <p:grpSpPr>
          <a:xfrm>
            <a:off x="4915159" y="2625189"/>
            <a:ext cx="2258735" cy="954426"/>
            <a:chOff x="0" y="0"/>
            <a:chExt cx="2258734" cy="954424"/>
          </a:xfrm>
        </p:grpSpPr>
        <p:sp>
          <p:nvSpPr>
            <p:cNvPr id="1150" name="Mindset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chemeClr val="accent4">
                <a:lumOff val="25000"/>
              </a:schemeClr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Mindset</a:t>
              </a:r>
            </a:p>
          </p:txBody>
        </p:sp>
        <p:pic>
          <p:nvPicPr>
            <p:cNvPr id="1149" name="Mindset Mindset" descr="Mindset Mindset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154" name="Abgerundetes Rechteck"/>
          <p:cNvGrpSpPr/>
          <p:nvPr/>
        </p:nvGrpSpPr>
        <p:grpSpPr>
          <a:xfrm>
            <a:off x="7173893" y="2625189"/>
            <a:ext cx="2258736" cy="954426"/>
            <a:chOff x="0" y="0"/>
            <a:chExt cx="2258734" cy="954424"/>
          </a:xfrm>
        </p:grpSpPr>
        <p:sp>
          <p:nvSpPr>
            <p:cNvPr id="1153" name="Abgerundetes Rechteck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152" name="Abgerundetes Rechteck Abgerundetes Rechteck" descr="Abgerundetes Rechteck Abgerundetes Rechteck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157" name="Medien"/>
          <p:cNvGrpSpPr/>
          <p:nvPr/>
        </p:nvGrpSpPr>
        <p:grpSpPr>
          <a:xfrm>
            <a:off x="9432628" y="2625189"/>
            <a:ext cx="2258735" cy="954426"/>
            <a:chOff x="0" y="0"/>
            <a:chExt cx="2258734" cy="954424"/>
          </a:xfrm>
        </p:grpSpPr>
        <p:sp>
          <p:nvSpPr>
            <p:cNvPr id="1156" name="Medien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28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Medien</a:t>
              </a:r>
            </a:p>
          </p:txBody>
        </p:sp>
        <p:pic>
          <p:nvPicPr>
            <p:cNvPr id="1155" name="Medien Medien" descr="Medien Medien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pic>
        <p:nvPicPr>
          <p:cNvPr id="1158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916276" y="4050695"/>
            <a:ext cx="1212584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159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3141401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160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400135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161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658869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162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0085677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163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471768" y="4635138"/>
            <a:ext cx="9271001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164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5748875" y="4841888"/>
            <a:ext cx="51510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grpSp>
        <p:nvGrpSpPr>
          <p:cNvPr id="1167" name="Energie"/>
          <p:cNvGrpSpPr/>
          <p:nvPr/>
        </p:nvGrpSpPr>
        <p:grpSpPr>
          <a:xfrm>
            <a:off x="4648459" y="4892688"/>
            <a:ext cx="2765219" cy="954426"/>
            <a:chOff x="0" y="0"/>
            <a:chExt cx="2765217" cy="954424"/>
          </a:xfrm>
        </p:grpSpPr>
        <p:sp>
          <p:nvSpPr>
            <p:cNvPr id="1166" name="Energie"/>
            <p:cNvSpPr/>
            <p:nvPr/>
          </p:nvSpPr>
          <p:spPr>
            <a:xfrm>
              <a:off x="50800" y="50800"/>
              <a:ext cx="2663618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 i="1">
                  <a:solidFill>
                    <a:srgbClr val="FF26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>
                <a:defRPr i="0">
                  <a:solidFill>
                    <a:srgbClr val="000000"/>
                  </a:solidFill>
                </a:defRPr>
              </a:pPr>
              <a:r>
                <a:rPr i="1">
                  <a:solidFill>
                    <a:srgbClr val="FF26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Energie</a:t>
              </a:r>
            </a:p>
          </p:txBody>
        </p:sp>
        <p:pic>
          <p:nvPicPr>
            <p:cNvPr id="1165" name="Energie Energie" descr="Energie Energie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765218" cy="954425"/>
            </a:xfrm>
            <a:prstGeom prst="rect">
              <a:avLst/>
            </a:prstGeom>
            <a:effectLst/>
          </p:spPr>
        </p:pic>
      </p:grpSp>
      <p:sp>
        <p:nvSpPr>
          <p:cNvPr id="1168" name="Kommunikation"/>
          <p:cNvSpPr txBox="1"/>
          <p:nvPr/>
        </p:nvSpPr>
        <p:spPr>
          <a:xfrm>
            <a:off x="7442769" y="2872531"/>
            <a:ext cx="1720982" cy="384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19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</a:p>
        </p:txBody>
      </p:sp>
      <p:pic>
        <p:nvPicPr>
          <p:cNvPr id="1169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386677" y="2119077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grpSp>
        <p:nvGrpSpPr>
          <p:cNvPr id="1172" name="Einstellung"/>
          <p:cNvGrpSpPr/>
          <p:nvPr/>
        </p:nvGrpSpPr>
        <p:grpSpPr>
          <a:xfrm>
            <a:off x="4648459" y="727088"/>
            <a:ext cx="2765219" cy="954426"/>
            <a:chOff x="0" y="0"/>
            <a:chExt cx="2765217" cy="954424"/>
          </a:xfrm>
        </p:grpSpPr>
        <p:sp>
          <p:nvSpPr>
            <p:cNvPr id="1171" name="Einstellung"/>
            <p:cNvSpPr/>
            <p:nvPr/>
          </p:nvSpPr>
          <p:spPr>
            <a:xfrm>
              <a:off x="50800" y="50800"/>
              <a:ext cx="2663618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300" b="1" i="1">
                  <a:solidFill>
                    <a:srgbClr val="FF260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>
                <a:defRPr sz="3600" i="0">
                  <a:solidFill>
                    <a:srgbClr val="000000"/>
                  </a:solidFill>
                </a:defRPr>
              </a:pPr>
              <a:r>
                <a:rPr sz="3300" i="1">
                  <a:solidFill>
                    <a:srgbClr val="FF26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Einstellung</a:t>
              </a:r>
            </a:p>
          </p:txBody>
        </p:sp>
        <p:pic>
          <p:nvPicPr>
            <p:cNvPr id="1170" name="Einstellung Einstellung" descr="Einstellung Einstellung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765218" cy="954425"/>
            </a:xfrm>
            <a:prstGeom prst="rect">
              <a:avLst/>
            </a:prstGeom>
            <a:effectLst/>
          </p:spPr>
        </p:pic>
      </p:grp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B150BC9-2463-A14D-8191-550571C2B6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Gute Energie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37" y="416566"/>
            <a:ext cx="5851563" cy="60248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8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675039"/>
            <a:ext cx="5346700" cy="51666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34517FCC-7707-CC4A-8018-2C78466FD5EF}"/>
              </a:ext>
            </a:extLst>
          </p:cNvPr>
          <p:cNvGrpSpPr/>
          <p:nvPr/>
        </p:nvGrpSpPr>
        <p:grpSpPr>
          <a:xfrm>
            <a:off x="1404868" y="376117"/>
            <a:ext cx="7871554" cy="6105765"/>
            <a:chOff x="1019858" y="282510"/>
            <a:chExt cx="7871554" cy="6105765"/>
          </a:xfrm>
        </p:grpSpPr>
        <p:sp>
          <p:nvSpPr>
            <p:cNvPr id="1181" name="Linie"/>
            <p:cNvSpPr/>
            <p:nvPr/>
          </p:nvSpPr>
          <p:spPr>
            <a:xfrm>
              <a:off x="1460500" y="5567291"/>
              <a:ext cx="6830881" cy="1"/>
            </a:xfrm>
            <a:prstGeom prst="line">
              <a:avLst/>
            </a:prstGeom>
            <a:ln w="12700">
              <a:solidFill>
                <a:schemeClr val="accent1"/>
              </a:solidFill>
              <a:miter/>
              <a:tailEnd type="triangle"/>
            </a:ln>
          </p:spPr>
          <p:txBody>
            <a:bodyPr lIns="45719" rIns="45719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82" name="Linie"/>
            <p:cNvSpPr/>
            <p:nvPr/>
          </p:nvSpPr>
          <p:spPr>
            <a:xfrm flipV="1">
              <a:off x="1460499" y="900643"/>
              <a:ext cx="2" cy="4666649"/>
            </a:xfrm>
            <a:prstGeom prst="line">
              <a:avLst/>
            </a:prstGeom>
            <a:ln w="12700">
              <a:solidFill>
                <a:schemeClr val="accent1"/>
              </a:solidFill>
              <a:miter/>
              <a:tailEnd type="triangle"/>
            </a:ln>
          </p:spPr>
          <p:txBody>
            <a:bodyPr lIns="45719" rIns="45719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198" name="Verbindungslinie" descr="Verbindungslini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9193" y="2685883"/>
              <a:ext cx="4369802" cy="2154530"/>
            </a:xfrm>
            <a:prstGeom prst="rect">
              <a:avLst/>
            </a:prstGeom>
          </p:spPr>
        </p:pic>
        <p:pic>
          <p:nvPicPr>
            <p:cNvPr id="1200" name="Verbindungslinie" descr="Verbindungslinie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03519" y="605685"/>
              <a:ext cx="3187840" cy="2258827"/>
            </a:xfrm>
            <a:prstGeom prst="rect">
              <a:avLst/>
            </a:prstGeom>
          </p:spPr>
        </p:pic>
        <p:sp>
          <p:nvSpPr>
            <p:cNvPr id="1185" name="I"/>
            <p:cNvSpPr txBox="1"/>
            <p:nvPr/>
          </p:nvSpPr>
          <p:spPr>
            <a:xfrm>
              <a:off x="3907760" y="4118294"/>
              <a:ext cx="150039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I</a:t>
              </a:r>
            </a:p>
          </p:txBody>
        </p:sp>
        <p:sp>
          <p:nvSpPr>
            <p:cNvPr id="1186" name="Linie"/>
            <p:cNvSpPr/>
            <p:nvPr/>
          </p:nvSpPr>
          <p:spPr>
            <a:xfrm>
              <a:off x="2926056" y="5109189"/>
              <a:ext cx="1963409" cy="1"/>
            </a:xfrm>
            <a:prstGeom prst="line">
              <a:avLst/>
            </a:prstGeom>
            <a:ln w="50800">
              <a:solidFill>
                <a:schemeClr val="accent1"/>
              </a:solidFill>
              <a:miter/>
              <a:tailEnd type="triangle"/>
            </a:ln>
          </p:spPr>
          <p:txBody>
            <a:bodyPr lIns="45719" rIns="45719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87" name="Selbstmotivation…"/>
            <p:cNvSpPr txBox="1"/>
            <p:nvPr/>
          </p:nvSpPr>
          <p:spPr>
            <a:xfrm>
              <a:off x="2926056" y="5718151"/>
              <a:ext cx="1785102" cy="6463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Selbstmotivation  </a:t>
              </a:r>
            </a:p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Rahmen schaffen</a:t>
              </a:r>
            </a:p>
          </p:txBody>
        </p:sp>
        <p:sp>
          <p:nvSpPr>
            <p:cNvPr id="1188" name="II"/>
            <p:cNvSpPr txBox="1"/>
            <p:nvPr/>
          </p:nvSpPr>
          <p:spPr>
            <a:xfrm>
              <a:off x="5928235" y="4118294"/>
              <a:ext cx="207747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II</a:t>
              </a:r>
            </a:p>
          </p:txBody>
        </p:sp>
        <p:sp>
          <p:nvSpPr>
            <p:cNvPr id="1189" name="Linie"/>
            <p:cNvSpPr/>
            <p:nvPr/>
          </p:nvSpPr>
          <p:spPr>
            <a:xfrm>
              <a:off x="5062225" y="5109189"/>
              <a:ext cx="1963410" cy="1"/>
            </a:xfrm>
            <a:prstGeom prst="line">
              <a:avLst/>
            </a:prstGeom>
            <a:ln w="50800">
              <a:solidFill>
                <a:schemeClr val="accent2"/>
              </a:solidFill>
              <a:miter/>
              <a:tailEnd type="triangle"/>
            </a:ln>
          </p:spPr>
          <p:txBody>
            <a:bodyPr lIns="45719" rIns="45719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90" name="Druck / Pflicht…"/>
            <p:cNvSpPr txBox="1"/>
            <p:nvPr/>
          </p:nvSpPr>
          <p:spPr>
            <a:xfrm>
              <a:off x="5062225" y="5741944"/>
              <a:ext cx="1712967" cy="6463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Druck / Pflicht</a:t>
              </a:r>
            </a:p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Notwendigkeiten</a:t>
              </a:r>
            </a:p>
          </p:txBody>
        </p:sp>
        <p:sp>
          <p:nvSpPr>
            <p:cNvPr id="1191" name="Linie"/>
            <p:cNvSpPr/>
            <p:nvPr/>
          </p:nvSpPr>
          <p:spPr>
            <a:xfrm>
              <a:off x="6697448" y="3429000"/>
              <a:ext cx="1963410" cy="0"/>
            </a:xfrm>
            <a:prstGeom prst="line">
              <a:avLst/>
            </a:prstGeom>
            <a:ln w="50800">
              <a:solidFill>
                <a:srgbClr val="FF2600"/>
              </a:solidFill>
              <a:miter/>
              <a:tailEnd type="triangle"/>
            </a:ln>
          </p:spPr>
          <p:txBody>
            <a:bodyPr lIns="45719" rIns="45719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92" name="III"/>
            <p:cNvSpPr txBox="1"/>
            <p:nvPr/>
          </p:nvSpPr>
          <p:spPr>
            <a:xfrm>
              <a:off x="7498843" y="2864514"/>
              <a:ext cx="265455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III</a:t>
              </a:r>
            </a:p>
          </p:txBody>
        </p:sp>
        <p:sp>
          <p:nvSpPr>
            <p:cNvPr id="1193" name="Vision / Leitbild…"/>
            <p:cNvSpPr txBox="1"/>
            <p:nvPr/>
          </p:nvSpPr>
          <p:spPr>
            <a:xfrm>
              <a:off x="7340348" y="3635345"/>
              <a:ext cx="1551064" cy="6463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Vision / Leitbild</a:t>
              </a:r>
            </a:p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Leidenschaft</a:t>
              </a:r>
            </a:p>
          </p:txBody>
        </p:sp>
        <p:sp>
          <p:nvSpPr>
            <p:cNvPr id="1194" name="LUST"/>
            <p:cNvSpPr txBox="1"/>
            <p:nvPr/>
          </p:nvSpPr>
          <p:spPr>
            <a:xfrm>
              <a:off x="7945414" y="282510"/>
              <a:ext cx="555599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FF2600"/>
                  </a:solidFill>
                  <a:latin typeface="Chalkduster"/>
                  <a:ea typeface="Chalkduster"/>
                  <a:cs typeface="Chalkduster"/>
                  <a:sym typeface="Chalkduster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LUST</a:t>
              </a:r>
            </a:p>
          </p:txBody>
        </p:sp>
        <p:sp>
          <p:nvSpPr>
            <p:cNvPr id="1195" name="LEID"/>
            <p:cNvSpPr txBox="1"/>
            <p:nvPr/>
          </p:nvSpPr>
          <p:spPr>
            <a:xfrm>
              <a:off x="7036623" y="4753324"/>
              <a:ext cx="502700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chemeClr val="accent2"/>
                  </a:solidFill>
                  <a:latin typeface="Chalkduster"/>
                  <a:ea typeface="Chalkduster"/>
                  <a:cs typeface="Chalkduster"/>
                  <a:sym typeface="Chalkduster"/>
                </a:defRPr>
              </a:lvl1pPr>
            </a:lstStyle>
            <a:p>
              <a:r>
                <a:rPr dirty="0">
                  <a:latin typeface="Calibri" panose="020F0502020204030204" pitchFamily="34" charset="0"/>
                  <a:cs typeface="Calibri" panose="020F0502020204030204" pitchFamily="34" charset="0"/>
                </a:rPr>
                <a:t>LEID</a:t>
              </a:r>
            </a:p>
          </p:txBody>
        </p:sp>
        <p:sp>
          <p:nvSpPr>
            <p:cNvPr id="1196" name="t"/>
            <p:cNvSpPr txBox="1"/>
            <p:nvPr/>
          </p:nvSpPr>
          <p:spPr>
            <a:xfrm>
              <a:off x="8193992" y="5672432"/>
              <a:ext cx="169275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t</a:t>
              </a:r>
            </a:p>
          </p:txBody>
        </p:sp>
        <p:sp>
          <p:nvSpPr>
            <p:cNvPr id="1197" name="Leistung"/>
            <p:cNvSpPr txBox="1"/>
            <p:nvPr/>
          </p:nvSpPr>
          <p:spPr>
            <a:xfrm>
              <a:off x="1019858" y="426594"/>
              <a:ext cx="877802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Leistung</a:t>
              </a:r>
            </a:p>
          </p:txBody>
        </p:sp>
      </p:grpSp>
      <p:sp>
        <p:nvSpPr>
          <p:cNvPr id="21" name="Parallelogramm 20">
            <a:extLst>
              <a:ext uri="{FF2B5EF4-FFF2-40B4-BE49-F238E27FC236}">
                <a16:creationId xmlns:a16="http://schemas.microsoft.com/office/drawing/2014/main" id="{8DE83CCB-CD40-6F4D-BCAF-2F85E9C016DF}"/>
              </a:ext>
            </a:extLst>
          </p:cNvPr>
          <p:cNvSpPr/>
          <p:nvPr/>
        </p:nvSpPr>
        <p:spPr>
          <a:xfrm>
            <a:off x="319337" y="6381689"/>
            <a:ext cx="3353277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22" name="Die 6P der Positionierung">
            <a:extLst>
              <a:ext uri="{FF2B5EF4-FFF2-40B4-BE49-F238E27FC236}">
                <a16:creationId xmlns:a16="http://schemas.microsoft.com/office/drawing/2014/main" id="{9FB9B95D-269F-D449-8975-9DFD09CCF255}"/>
              </a:ext>
            </a:extLst>
          </p:cNvPr>
          <p:cNvSpPr txBox="1"/>
          <p:nvPr/>
        </p:nvSpPr>
        <p:spPr>
          <a:xfrm>
            <a:off x="645703" y="6444357"/>
            <a:ext cx="334624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Bitte ergänzen</a:t>
            </a: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2" descr="Bild 2">
            <a:extLst>
              <a:ext uri="{FF2B5EF4-FFF2-40B4-BE49-F238E27FC236}">
                <a16:creationId xmlns:a16="http://schemas.microsoft.com/office/drawing/2014/main" id="{1D6DC5C7-A82E-A948-AB29-80E8EED432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8082" r="8082"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Münzen"/>
          <p:cNvSpPr/>
          <p:nvPr/>
        </p:nvSpPr>
        <p:spPr>
          <a:xfrm>
            <a:off x="4680844" y="3232150"/>
            <a:ext cx="2068312" cy="207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7" name="Break-out"/>
          <p:cNvSpPr txBox="1"/>
          <p:nvPr/>
        </p:nvSpPr>
        <p:spPr>
          <a:xfrm>
            <a:off x="4565968" y="5306672"/>
            <a:ext cx="2298063" cy="75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300" i="1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Break-out</a:t>
            </a:r>
          </a:p>
        </p:txBody>
      </p:sp>
      <p:sp>
        <p:nvSpPr>
          <p:cNvPr id="1208" name="Wie motiviert Ihr Eure…"/>
          <p:cNvSpPr txBox="1"/>
          <p:nvPr/>
        </p:nvSpPr>
        <p:spPr>
          <a:xfrm>
            <a:off x="2329166" y="1351041"/>
            <a:ext cx="7230504" cy="1969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6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motiviert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Eure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defRPr sz="6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Mitarbeiter?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Motivierende Führung…"/>
          <p:cNvSpPr txBox="1"/>
          <p:nvPr/>
        </p:nvSpPr>
        <p:spPr>
          <a:xfrm>
            <a:off x="1032404" y="1451139"/>
            <a:ext cx="4657571" cy="357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Motivierende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Führung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 indent="0">
              <a:lnSpc>
                <a:spcPct val="160000"/>
              </a:lnSpc>
              <a:defRPr sz="2400"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Motive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noch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Motivation Das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Leitbild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Gute</a:t>
            </a: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</a:t>
            </a: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Energie</a:t>
            </a: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/ </a:t>
            </a: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Schlechte</a:t>
            </a: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</a:t>
            </a: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Energie</a:t>
            </a:r>
            <a:endParaRPr dirty="0">
              <a:latin typeface="Calibri" panose="020F0502020204030204" pitchFamily="34" charset="0"/>
              <a:ea typeface="Klavika Bold"/>
              <a:cs typeface="Calibri" panose="020F0502020204030204" pitchFamily="34" charset="0"/>
              <a:sym typeface="Klavika Bold"/>
            </a:endParaRP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Motivation und </a:t>
            </a:r>
            <a:r>
              <a:rPr dirty="0" err="1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Leistung</a:t>
            </a: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 </a:t>
            </a:r>
          </a:p>
          <a:p>
            <a:pPr lvl="1" indent="0">
              <a:lnSpc>
                <a:spcPct val="160000"/>
              </a:lnSpc>
              <a:defRPr sz="2400"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Motivation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auf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Seite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6" name="0.…"/>
          <p:cNvSpPr txBox="1"/>
          <p:nvPr/>
        </p:nvSpPr>
        <p:spPr>
          <a:xfrm>
            <a:off x="587904" y="1451139"/>
            <a:ext cx="497325" cy="357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0.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  <a:p>
            <a:pPr lvl="1" indent="0">
              <a:lnSpc>
                <a:spcPct val="160000"/>
              </a:lnSpc>
              <a:defRPr sz="2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</p:txBody>
      </p:sp>
      <p:sp>
        <p:nvSpPr>
          <p:cNvPr id="1217" name="Rechteck"/>
          <p:cNvSpPr/>
          <p:nvPr/>
        </p:nvSpPr>
        <p:spPr>
          <a:xfrm>
            <a:off x="448959" y="4486101"/>
            <a:ext cx="5035627" cy="585220"/>
          </a:xfrm>
          <a:prstGeom prst="rect">
            <a:avLst/>
          </a:prstGeom>
          <a:ln w="63500">
            <a:solidFill>
              <a:srgbClr val="EB1C1F"/>
            </a:solidFill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EB1C1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265DAEE-0B4D-CA4D-98C3-14EF2416A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74" y="1075371"/>
            <a:ext cx="5278323" cy="5278323"/>
          </a:xfrm>
          <a:prstGeom prst="rect">
            <a:avLst/>
          </a:prstGeom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8E9DABB-C774-184E-B72E-C2D5253F55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887939" cy="804333"/>
          </a:xfrm>
        </p:spPr>
        <p:txBody>
          <a:bodyPr/>
          <a:lstStyle/>
          <a:p>
            <a:r>
              <a:rPr lang="de-DE" dirty="0"/>
              <a:t>Erfolgreich</a:t>
            </a:r>
            <a:r>
              <a:rPr lang="de-DE" dirty="0">
                <a:ea typeface="Klavika Regular"/>
                <a:sym typeface="Klavika Regular"/>
              </a:rPr>
              <a:t> in der Krise Modul 8 - </a:t>
            </a:r>
            <a:r>
              <a:rPr lang="de-DE" dirty="0">
                <a:ea typeface="Klavika Bold"/>
                <a:sym typeface="Klavika Bold"/>
              </a:rPr>
              <a:t>Motivation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Motivation"/>
          <p:cNvSpPr txBox="1"/>
          <p:nvPr/>
        </p:nvSpPr>
        <p:spPr>
          <a:xfrm>
            <a:off x="3356165" y="3158940"/>
            <a:ext cx="5622691" cy="1523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9300" b="1">
                <a:solidFill>
                  <a:srgbClr val="FF260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FF2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</p:txBody>
      </p:sp>
      <p:sp>
        <p:nvSpPr>
          <p:cNvPr id="1223" name="Vertrauen"/>
          <p:cNvSpPr txBox="1"/>
          <p:nvPr/>
        </p:nvSpPr>
        <p:spPr>
          <a:xfrm>
            <a:off x="384293" y="3857440"/>
            <a:ext cx="2522483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Vertrauen</a:t>
            </a:r>
          </a:p>
        </p:txBody>
      </p:sp>
      <p:sp>
        <p:nvSpPr>
          <p:cNvPr id="1224" name="Arbeitsplatz"/>
          <p:cNvSpPr txBox="1"/>
          <p:nvPr/>
        </p:nvSpPr>
        <p:spPr>
          <a:xfrm>
            <a:off x="3750186" y="1331081"/>
            <a:ext cx="3029032" cy="8156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7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</a:p>
        </p:txBody>
      </p:sp>
      <p:sp>
        <p:nvSpPr>
          <p:cNvPr id="1225" name="Entwicklung"/>
          <p:cNvSpPr txBox="1"/>
          <p:nvPr/>
        </p:nvSpPr>
        <p:spPr>
          <a:xfrm>
            <a:off x="913782" y="5266784"/>
            <a:ext cx="3814504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</a:p>
        </p:txBody>
      </p:sp>
      <p:sp>
        <p:nvSpPr>
          <p:cNvPr id="1226" name="Geld &amp; Incentives"/>
          <p:cNvSpPr txBox="1"/>
          <p:nvPr/>
        </p:nvSpPr>
        <p:spPr>
          <a:xfrm>
            <a:off x="6096000" y="5877654"/>
            <a:ext cx="375359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Geld &amp; Incentives</a:t>
            </a:r>
          </a:p>
        </p:txBody>
      </p:sp>
      <p:sp>
        <p:nvSpPr>
          <p:cNvPr id="1227" name="Verbundenheit"/>
          <p:cNvSpPr txBox="1"/>
          <p:nvPr/>
        </p:nvSpPr>
        <p:spPr>
          <a:xfrm>
            <a:off x="6762582" y="2322434"/>
            <a:ext cx="4728215" cy="1000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9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Verbundenheit</a:t>
            </a:r>
          </a:p>
        </p:txBody>
      </p:sp>
      <p:sp>
        <p:nvSpPr>
          <p:cNvPr id="1228" name="Flexibilität"/>
          <p:cNvSpPr txBox="1"/>
          <p:nvPr/>
        </p:nvSpPr>
        <p:spPr>
          <a:xfrm>
            <a:off x="7624480" y="4740513"/>
            <a:ext cx="2849496" cy="877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1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Flexibilität</a:t>
            </a:r>
          </a:p>
        </p:txBody>
      </p:sp>
      <p:sp>
        <p:nvSpPr>
          <p:cNvPr id="1229" name="Sinn"/>
          <p:cNvSpPr txBox="1"/>
          <p:nvPr/>
        </p:nvSpPr>
        <p:spPr>
          <a:xfrm>
            <a:off x="9155612" y="364282"/>
            <a:ext cx="2391037" cy="1677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3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Sinn</a:t>
            </a:r>
          </a:p>
        </p:txBody>
      </p:sp>
      <p:sp>
        <p:nvSpPr>
          <p:cNvPr id="1230" name="Dankbarkeit"/>
          <p:cNvSpPr txBox="1"/>
          <p:nvPr/>
        </p:nvSpPr>
        <p:spPr>
          <a:xfrm>
            <a:off x="428749" y="2267400"/>
            <a:ext cx="351634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400"/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Dankbarkeit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31" name="Lob und Anerkennung"/>
          <p:cNvSpPr txBox="1"/>
          <p:nvPr/>
        </p:nvSpPr>
        <p:spPr>
          <a:xfrm>
            <a:off x="596595" y="407462"/>
            <a:ext cx="5380638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6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Lob und Anerkennung</a:t>
            </a:r>
          </a:p>
        </p:txBody>
      </p:sp>
      <p:sp>
        <p:nvSpPr>
          <p:cNvPr id="1232" name="Spaß"/>
          <p:cNvSpPr txBox="1"/>
          <p:nvPr/>
        </p:nvSpPr>
        <p:spPr>
          <a:xfrm>
            <a:off x="10147782" y="3499723"/>
            <a:ext cx="1701746" cy="1061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300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Spaß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22.tif" descr="image22.tif">
            <a:extLst>
              <a:ext uri="{FF2B5EF4-FFF2-40B4-BE49-F238E27FC236}">
                <a16:creationId xmlns:a16="http://schemas.microsoft.com/office/drawing/2014/main" id="{85F15273-CC52-9545-A6E6-14AB5AAD7B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535" b="535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238" name="Ausblick"/>
          <p:cNvSpPr txBox="1"/>
          <p:nvPr/>
        </p:nvSpPr>
        <p:spPr>
          <a:xfrm>
            <a:off x="311150" y="194309"/>
            <a:ext cx="758476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Ausblick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Text"/>
          <p:cNvSpPr txBox="1"/>
          <p:nvPr/>
        </p:nvSpPr>
        <p:spPr>
          <a:xfrm>
            <a:off x="3721560" y="6142073"/>
            <a:ext cx="211272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/>
              </a:defRPr>
            </a:lvl1pPr>
          </a:lstStyle>
          <a:p>
            <a:pPr>
              <a:defRPr u="none">
                <a:solidFill>
                  <a:srgbClr val="000000"/>
                </a:solidFill>
                <a:uFillTx/>
              </a:defRPr>
            </a:pP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/>
              </a:rPr>
              <a:t> </a:t>
            </a:r>
          </a:p>
        </p:txBody>
      </p:sp>
      <p:sp>
        <p:nvSpPr>
          <p:cNvPr id="1242" name="Der 20fache Nutzen der Community…"/>
          <p:cNvSpPr txBox="1"/>
          <p:nvPr/>
        </p:nvSpPr>
        <p:spPr>
          <a:xfrm>
            <a:off x="589140" y="1334135"/>
            <a:ext cx="9306421" cy="52052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–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Verbundenheit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#2 –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regionale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Gruppen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#3 –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#4 –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Inspiration (BLOG – Text-, Video-, Audio-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Botschaften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#5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Inspiration (Podcast)</a:t>
            </a: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#6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Neues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Wissen (White-Paper und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Monatsbriefing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#7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Buchempfehlungen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#8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Online-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Seminare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Tagesseminar</a:t>
            </a:r>
            <a:endParaRPr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#9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– Seminar online</a:t>
            </a: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#10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Lehrwerk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online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#11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Anwendungsbeispiele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#12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Vorstellung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exzellenter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#13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Antiquariat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#14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Digitaler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Werkzeugkasten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#15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eBooks &amp;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Hörbücher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#16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Jugend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und Mitarbeiter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#17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Shop 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#18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Bonus-System (10% / 20% / 30%) 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#19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Marktplatz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algn="just" defTabSz="355600">
              <a:lnSpc>
                <a:spcPts val="2000"/>
              </a:lnSpc>
              <a:tabLst>
                <a:tab pos="833438" algn="l"/>
                <a:tab pos="1419225" algn="l"/>
              </a:tabLst>
              <a:defRPr sz="1900" spc="158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Calibri"/>
              </a:defRPr>
            </a:pP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Nutzen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#20 – 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dirty="0" err="1">
                <a:latin typeface="Calibri" panose="020F0502020204030204" pitchFamily="34" charset="0"/>
                <a:cs typeface="Calibri" panose="020F0502020204030204" pitchFamily="34" charset="0"/>
              </a:rPr>
              <a:t>Investmentmöglichkeiten</a:t>
            </a:r>
            <a:r>
              <a:rPr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400" b="1" dirty="0"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D1A688B-1E2C-9845-A8A0-6AE18D62E9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Der 20fache Nutzen der Community</a:t>
            </a:r>
          </a:p>
          <a:p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4" descr="Bild 4">
            <a:extLst>
              <a:ext uri="{FF2B5EF4-FFF2-40B4-BE49-F238E27FC236}">
                <a16:creationId xmlns:a16="http://schemas.microsoft.com/office/drawing/2014/main" id="{55E11797-ED1E-1B44-8467-DC12AD585A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521" b="521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863" name="Rectangle 3"/>
          <p:cNvSpPr txBox="1"/>
          <p:nvPr/>
        </p:nvSpPr>
        <p:spPr>
          <a:xfrm>
            <a:off x="973958" y="4615535"/>
            <a:ext cx="9956801" cy="2170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128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Tagebuch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2" descr="Bild 2">
            <a:extLst>
              <a:ext uri="{FF2B5EF4-FFF2-40B4-BE49-F238E27FC236}">
                <a16:creationId xmlns:a16="http://schemas.microsoft.com/office/drawing/2014/main" id="{C2B59E98-3284-F646-B59B-64F9F8E78C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6893" b="6893"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3" descr="Bild 3">
            <a:extLst>
              <a:ext uri="{FF2B5EF4-FFF2-40B4-BE49-F238E27FC236}">
                <a16:creationId xmlns:a16="http://schemas.microsoft.com/office/drawing/2014/main" id="{DE8C6323-01E9-3C4F-9788-F3D6AAA93D0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8211" b="8211"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1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576" y="578633"/>
            <a:ext cx="6383283" cy="570073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75" name="Inhaltsplatzhalter 4"/>
          <p:cNvGrpSpPr/>
          <p:nvPr/>
        </p:nvGrpSpPr>
        <p:grpSpPr>
          <a:xfrm>
            <a:off x="5283200" y="6362700"/>
            <a:ext cx="7315200" cy="381000"/>
            <a:chOff x="0" y="0"/>
            <a:chExt cx="7315200" cy="381000"/>
          </a:xfrm>
        </p:grpSpPr>
        <p:sp>
          <p:nvSpPr>
            <p:cNvPr id="873" name="Rechteck"/>
            <p:cNvSpPr/>
            <p:nvPr/>
          </p:nvSpPr>
          <p:spPr>
            <a:xfrm>
              <a:off x="0" y="0"/>
              <a:ext cx="7315200" cy="381000"/>
            </a:xfrm>
            <a:prstGeom prst="rect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60959" tIns="60959" rIns="60959" bIns="60959" numCol="1" anchor="t">
              <a:noAutofit/>
            </a:bodyPr>
            <a:lstStyle/>
            <a:p>
              <a:pPr marL="457200" indent="-457200" algn="ctr" defTabSz="1219200">
                <a:spcBef>
                  <a:spcPts val="500"/>
                </a:spcBef>
                <a:defRPr sz="16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874" name="Quelle: Flow, Csikszentmihalyi"/>
            <p:cNvSpPr txBox="1"/>
            <p:nvPr/>
          </p:nvSpPr>
          <p:spPr>
            <a:xfrm>
              <a:off x="0" y="0"/>
              <a:ext cx="7315200" cy="3310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 numCol="1" anchor="t">
              <a:spAutoFit/>
            </a:bodyPr>
            <a:lstStyle>
              <a:lvl1pPr marL="457200" indent="-800100" algn="ctr" defTabSz="1219200">
                <a:spcBef>
                  <a:spcPts val="300"/>
                </a:spcBef>
                <a:defRPr sz="16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rPr dirty="0"/>
                <a:t>Quelle: Flow, Csikszentmihalyi</a:t>
              </a:r>
            </a:p>
          </p:txBody>
        </p:sp>
      </p:grpSp>
      <p:pic>
        <p:nvPicPr>
          <p:cNvPr id="876" name="Bild 30" descr="Bild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640" y="2267390"/>
            <a:ext cx="1498850" cy="2323217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939F5D2E-66C7-8146-8BF0-8D6390CD5288}"/>
              </a:ext>
            </a:extLst>
          </p:cNvPr>
          <p:cNvSpPr/>
          <p:nvPr/>
        </p:nvSpPr>
        <p:spPr>
          <a:xfrm>
            <a:off x="319338" y="6381689"/>
            <a:ext cx="2837222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9" name="Die 6P der Positionierung">
            <a:extLst>
              <a:ext uri="{FF2B5EF4-FFF2-40B4-BE49-F238E27FC236}">
                <a16:creationId xmlns:a16="http://schemas.microsoft.com/office/drawing/2014/main" id="{8412E7E9-FBBE-8A42-917B-BC35D8428F78}"/>
              </a:ext>
            </a:extLst>
          </p:cNvPr>
          <p:cNvSpPr txBox="1"/>
          <p:nvPr/>
        </p:nvSpPr>
        <p:spPr>
          <a:xfrm>
            <a:off x="645703" y="6444357"/>
            <a:ext cx="334624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Denkmodelle: FLOW</a:t>
            </a: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40.png" descr="image40.png">
            <a:extLst>
              <a:ext uri="{FF2B5EF4-FFF2-40B4-BE49-F238E27FC236}">
                <a16:creationId xmlns:a16="http://schemas.microsoft.com/office/drawing/2014/main" id="{3FB3CF66-4018-DB49-B591-9B21FDD8366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-6327" t="-4022" r="-6327" b="1092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  <p:sp>
        <p:nvSpPr>
          <p:cNvPr id="879" name="Optimismus…"/>
          <p:cNvSpPr txBox="1"/>
          <p:nvPr/>
        </p:nvSpPr>
        <p:spPr>
          <a:xfrm>
            <a:off x="5560281" y="2974498"/>
            <a:ext cx="4399973" cy="178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80000"/>
              </a:lnSpc>
              <a:defRPr sz="6800">
                <a:solidFill>
                  <a:schemeClr val="accent1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Optimismus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80000"/>
              </a:lnSpc>
              <a:defRPr sz="6800">
                <a:solidFill>
                  <a:schemeClr val="accent1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Pflicht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1598</Words>
  <Application>Microsoft Macintosh PowerPoint</Application>
  <PresentationFormat>Breitbild</PresentationFormat>
  <Paragraphs>441</Paragraphs>
  <Slides>44</Slides>
  <Notes>16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44</vt:i4>
      </vt:variant>
    </vt:vector>
  </HeadingPairs>
  <TitlesOfParts>
    <vt:vector size="50" baseType="lpstr">
      <vt:lpstr>Arial</vt:lpstr>
      <vt:lpstr>Calibri</vt:lpstr>
      <vt:lpstr>Calibri Light</vt:lpstr>
      <vt:lpstr>Century Gothic</vt:lpstr>
      <vt:lpstr>Trebuchet MS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Nadine Bayer</cp:lastModifiedBy>
  <cp:revision>24</cp:revision>
  <dcterms:modified xsi:type="dcterms:W3CDTF">2021-05-17T17:24:12Z</dcterms:modified>
</cp:coreProperties>
</file>