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778" r:id="rId1"/>
  </p:sldMasterIdLst>
  <p:notesMasterIdLst>
    <p:notesMasterId r:id="rId24"/>
  </p:notesMasterIdLst>
  <p:sldIdLst>
    <p:sldId id="360" r:id="rId2"/>
    <p:sldId id="36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2" d="100"/>
          <a:sy n="102" d="100"/>
        </p:scale>
        <p:origin x="192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Shape 80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07" name="Shape 80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6" name="Shape 7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Selbst</a:t>
            </a:r>
            <a:r>
              <a:rPr dirty="0"/>
              <a:t> Smartphones </a:t>
            </a:r>
            <a:r>
              <a:rPr dirty="0" err="1"/>
              <a:t>werden</a:t>
            </a:r>
            <a:r>
              <a:rPr dirty="0"/>
              <a:t> </a:t>
            </a:r>
            <a:r>
              <a:rPr dirty="0" err="1"/>
              <a:t>wesentlich</a:t>
            </a:r>
            <a:r>
              <a:rPr dirty="0"/>
              <a:t> </a:t>
            </a:r>
            <a:r>
              <a:rPr dirty="0" err="1"/>
              <a:t>intelligenter</a:t>
            </a:r>
            <a:r>
              <a:rPr dirty="0"/>
              <a:t> –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mehr</a:t>
            </a:r>
            <a:r>
              <a:rPr dirty="0"/>
              <a:t> </a:t>
            </a:r>
            <a:r>
              <a:rPr dirty="0" err="1"/>
              <a:t>alles</a:t>
            </a:r>
            <a:r>
              <a:rPr dirty="0"/>
              <a:t> </a:t>
            </a:r>
            <a:r>
              <a:rPr dirty="0" err="1"/>
              <a:t>nur</a:t>
            </a:r>
            <a:r>
              <a:rPr dirty="0"/>
              <a:t> online -&gt; </a:t>
            </a:r>
            <a:r>
              <a:rPr dirty="0" err="1"/>
              <a:t>noch</a:t>
            </a:r>
            <a:r>
              <a:rPr dirty="0"/>
              <a:t> </a:t>
            </a:r>
            <a:r>
              <a:rPr dirty="0" err="1"/>
              <a:t>schneller</a:t>
            </a:r>
            <a:r>
              <a:rPr dirty="0"/>
              <a:t>. </a:t>
            </a:r>
            <a:r>
              <a:rPr dirty="0" err="1"/>
              <a:t>Meine</a:t>
            </a:r>
            <a:r>
              <a:rPr dirty="0"/>
              <a:t> </a:t>
            </a:r>
            <a:r>
              <a:rPr dirty="0" err="1"/>
              <a:t>Erfahrungen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Siri.</a:t>
            </a:r>
          </a:p>
        </p:txBody>
      </p:sp>
    </p:spTree>
    <p:extLst>
      <p:ext uri="{BB962C8B-B14F-4D97-AF65-F5344CB8AC3E}">
        <p14:creationId xmlns:p14="http://schemas.microsoft.com/office/powerpoint/2010/main" val="2852369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Shape 87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71" name="Shape 87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Shape 94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45" name="Shape 94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Shape 95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3" name="Shape 95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Shape 98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86" name="Shape 98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70862977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  <p:sp>
        <p:nvSpPr>
          <p:cNvPr id="8" name="Parallelogramm 7">
            <a:extLst>
              <a:ext uri="{FF2B5EF4-FFF2-40B4-BE49-F238E27FC236}">
                <a16:creationId xmlns:a16="http://schemas.microsoft.com/office/drawing/2014/main" id="{C82B6EAE-65A4-6D4D-8B23-0B87DC790D9E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6BDD5035-A4B6-5949-A9B6-C714622FB5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03717244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68606" y="-2142472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17264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-120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68606" y="-2071263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903835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4BDF65-C713-4444-9266-63BCB10FB8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18356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15662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5039858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14165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Nur Titel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D7A2530-808A-9F4F-83B0-8F618286FA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23366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6408480-6E9F-744D-A2BA-F8E38EB8E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05307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79282EC-7A73-2C48-9F25-ED0EB287C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7860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B25213A-37F2-9A42-B210-778A78C8586E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84878429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88808853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5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AA9517ED-4A06-B947-8FDA-6728CB6F5A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11064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98689729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9978FA-E3F3-9042-9FBC-DC24998FD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94372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5A90D5C-BB1A-A143-A4FA-1FA388FF8A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91170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23909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62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t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264DF89-386F-164A-9E36-6B771221B7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" name="Bild">
            <a:extLst>
              <a:ext uri="{FF2B5EF4-FFF2-40B4-BE49-F238E27FC236}">
                <a16:creationId xmlns:a16="http://schemas.microsoft.com/office/drawing/2014/main" id="{E60A6531-ECAD-F043-8B58-17D96ECD5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268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F2AE41D-401A-764C-8F79-DE2A32DB7B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 b="8470"/>
          <a:stretch/>
        </p:blipFill>
        <p:spPr>
          <a:xfrm>
            <a:off x="795259" y="1833363"/>
            <a:ext cx="7669511" cy="4802189"/>
          </a:xfrm>
          <a:prstGeom prst="rect">
            <a:avLst/>
          </a:prstGeom>
        </p:spPr>
      </p:pic>
      <p:sp>
        <p:nvSpPr>
          <p:cNvPr id="11" name="20 Stunden neue Zeit…">
            <a:extLst>
              <a:ext uri="{FF2B5EF4-FFF2-40B4-BE49-F238E27FC236}">
                <a16:creationId xmlns:a16="http://schemas.microsoft.com/office/drawing/2014/main" id="{14405472-F05D-3C44-A0FB-584D938190CA}"/>
              </a:ext>
            </a:extLst>
          </p:cNvPr>
          <p:cNvSpPr txBox="1"/>
          <p:nvPr/>
        </p:nvSpPr>
        <p:spPr>
          <a:xfrm>
            <a:off x="561611" y="342902"/>
            <a:ext cx="6249466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MODUL 4C</a:t>
            </a:r>
          </a:p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KLARHEIT DURCH ZIELE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B43A70E-8E1A-154E-BE1C-516DFC5935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46161" r="3426" b="35521"/>
          <a:stretch/>
        </p:blipFill>
        <p:spPr>
          <a:xfrm>
            <a:off x="8315006" y="6005688"/>
            <a:ext cx="3594771" cy="4211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25A71C4-4F1A-1A45-887A-860338CEDC25}"/>
              </a:ext>
            </a:extLst>
          </p:cNvPr>
          <p:cNvSpPr/>
          <p:nvPr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id="{50A29F85-14A6-B940-906A-F7A5521AA3A9}"/>
              </a:ext>
            </a:extLst>
          </p:cNvPr>
          <p:cNvSpPr/>
          <p:nvPr/>
        </p:nvSpPr>
        <p:spPr>
          <a:xfrm rot="10800000">
            <a:off x="10404953" y="0"/>
            <a:ext cx="1800000" cy="1800000"/>
          </a:xfrm>
          <a:prstGeom prst="triangle">
            <a:avLst>
              <a:gd name="adj" fmla="val 0"/>
            </a:avLst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" name="Energiekreis_rot.jpg" descr="Energiekreis_rot.jpg">
            <a:extLst>
              <a:ext uri="{FF2B5EF4-FFF2-40B4-BE49-F238E27FC236}">
                <a16:creationId xmlns:a16="http://schemas.microsoft.com/office/drawing/2014/main" id="{06443353-7503-4646-AC3D-E3A3E38155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46064" y="342902"/>
            <a:ext cx="497325" cy="489704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471" name="UnternehmerEnergie…"/>
          <p:cNvSpPr txBox="1"/>
          <p:nvPr/>
        </p:nvSpPr>
        <p:spPr>
          <a:xfrm>
            <a:off x="11341585" y="0"/>
            <a:ext cx="706282" cy="369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i="1" dirty="0">
                <a:solidFill>
                  <a:srgbClr val="7393A5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</a:t>
            </a: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5.0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Jahreszielplanung"/>
          <p:cNvSpPr txBox="1"/>
          <p:nvPr/>
        </p:nvSpPr>
        <p:spPr>
          <a:xfrm>
            <a:off x="1387389" y="3087365"/>
            <a:ext cx="8232775" cy="1046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6400" b="1" i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e-DE" sz="6000" dirty="0">
                <a:latin typeface="Calibri" panose="020F0502020204030204" pitchFamily="34" charset="0"/>
                <a:cs typeface="Calibri" panose="020F0502020204030204" pitchFamily="34" charset="0"/>
              </a:rPr>
              <a:t>JAHRESZIELPLANUNG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1.   Einladung (mit Vision, Kultur und langfristiger Planung)…"/>
          <p:cNvSpPr txBox="1"/>
          <p:nvPr/>
        </p:nvSpPr>
        <p:spPr>
          <a:xfrm>
            <a:off x="796208" y="690890"/>
            <a:ext cx="9522024" cy="5925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20000"/>
              </a:lnSpc>
              <a:tabLst>
                <a:tab pos="457200" algn="l"/>
              </a:tabLst>
              <a:defRPr sz="3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1.  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Einladung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2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Vision, Kultur und </a:t>
            </a:r>
            <a:r>
              <a:rPr sz="2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langfristiger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Planung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>
              <a:lnSpc>
                <a:spcPct val="120000"/>
              </a:lnSpc>
              <a:tabLst>
                <a:tab pos="457200" algn="l"/>
              </a:tabLst>
              <a:defRPr sz="3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   Workshop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Jahreszielplanung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>
              <a:lnSpc>
                <a:spcPct val="120000"/>
              </a:lnSpc>
              <a:tabLst>
                <a:tab pos="457200" algn="l"/>
              </a:tabLst>
              <a:defRPr sz="3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   Vision, Kultur,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prüfen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2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stimmt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2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Kurs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120000"/>
              </a:lnSpc>
              <a:tabLst>
                <a:tab pos="457200" algn="l"/>
              </a:tabLst>
              <a:defRPr sz="3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4.  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Rückblick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Analyse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>
              <a:lnSpc>
                <a:spcPct val="120000"/>
              </a:lnSpc>
              <a:tabLst>
                <a:tab pos="457200" algn="l"/>
              </a:tabLst>
              <a:defRPr sz="3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5.  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2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Finanzen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2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Kundennutzen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Mitarbeiter, </a:t>
            </a:r>
            <a:r>
              <a:rPr sz="2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b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Marketing, </a:t>
            </a:r>
            <a:r>
              <a:rPr sz="2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Erscheinungsbild</a:t>
            </a:r>
            <a:r>
              <a:rPr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,...)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>
              <a:lnSpc>
                <a:spcPct val="120000"/>
              </a:lnSpc>
              <a:tabLst>
                <a:tab pos="457200" algn="l"/>
              </a:tabLst>
              <a:defRPr sz="3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6.  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Prioritäten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>
              <a:lnSpc>
                <a:spcPct val="120000"/>
              </a:lnSpc>
              <a:tabLst>
                <a:tab pos="457200" algn="l"/>
              </a:tabLst>
              <a:defRPr sz="3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7.  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Umsetzungsplan</a:t>
            </a:r>
            <a:b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Jahresmotto</a:t>
            </a:r>
            <a:r>
              <a:rPr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Jahrestermine</a:t>
            </a:r>
            <a:r>
              <a:rPr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(</a:t>
            </a:r>
            <a:r>
              <a:rPr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Fragen</a:t>
            </a:r>
            <a:r>
              <a:rPr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Lehrwerk</a:t>
            </a:r>
            <a:r>
              <a:rPr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>
              <a:lnSpc>
                <a:spcPct val="120000"/>
              </a:lnSpc>
              <a:tabLst>
                <a:tab pos="457200" algn="l"/>
              </a:tabLst>
              <a:defRPr sz="30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Analyse – letztes Jahr, Umfeld, Markt…"/>
          <p:cNvSpPr txBox="1"/>
          <p:nvPr/>
        </p:nvSpPr>
        <p:spPr>
          <a:xfrm>
            <a:off x="840659" y="1733476"/>
            <a:ext cx="6489290" cy="4534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Autofit/>
          </a:bodyPr>
          <a:lstStyle/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Analyse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letztes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Jahr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Umfeld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Markt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dem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letzten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Jahr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 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Kundennutzen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Qualitative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Marketing &amp;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Vertrieb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Preisstrategie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Preise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Prämiensysteme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Umsatz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Besprechungen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Termine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Urlaubsplanung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Projekte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Jahresmotto</a:t>
            </a:r>
            <a:endParaRPr spc="1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342900" indent="-342900">
              <a:lnSpc>
                <a:spcPts val="2600"/>
              </a:lnSpc>
              <a:buSzPct val="100000"/>
              <a:buFont typeface="Arial"/>
              <a:buChar char="•"/>
              <a:defRPr sz="2400" spc="1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endParaRPr spc="1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>
              <a:lnSpc>
                <a:spcPts val="2600"/>
              </a:lnSpc>
              <a:defRPr sz="2400" spc="1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endParaRPr spc="1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lvl="1" indent="-285750">
              <a:lnSpc>
                <a:spcPts val="2600"/>
              </a:lnSpc>
              <a:spcBef>
                <a:spcPts val="500"/>
              </a:spcBef>
              <a:buSzPct val="100000"/>
              <a:buFont typeface="Arial"/>
              <a:buChar char="–"/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pc="1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58DA817-1A22-284A-9D7C-DAF2C4FF43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0" t="6200" r="4042" b="7057"/>
          <a:stretch/>
        </p:blipFill>
        <p:spPr>
          <a:xfrm>
            <a:off x="9011265" y="2217107"/>
            <a:ext cx="2481520" cy="2843409"/>
          </a:xfrm>
          <a:prstGeom prst="rect">
            <a:avLst/>
          </a:prstGeom>
          <a:effectLst>
            <a:outerShdw blurRad="231422" dist="38100" dir="2700000" sx="103564" sy="103564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D59EFC1-E34E-7B4B-8C36-F67FAF452D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Jahreszielplanung (S.149ff.)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31F4FA5-0A76-8B45-89CF-7F2D812987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588" y="169334"/>
            <a:ext cx="948412" cy="94841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feld 12">
            <a:extLst>
              <a:ext uri="{FF2B5EF4-FFF2-40B4-BE49-F238E27FC236}">
                <a16:creationId xmlns:a16="http://schemas.microsoft.com/office/drawing/2014/main" id="{A6FE48BB-9638-2E43-A69B-9AF73D46733B}"/>
              </a:ext>
            </a:extLst>
          </p:cNvPr>
          <p:cNvSpPr txBox="1"/>
          <p:nvPr/>
        </p:nvSpPr>
        <p:spPr>
          <a:xfrm>
            <a:off x="840660" y="1666567"/>
            <a:ext cx="7064475" cy="47089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DE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Analyse:</a:t>
            </a:r>
            <a:endParaRPr lang="de-D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 haben wir im letzten Jahr erreicht?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Erfolge hatten wir?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Misserfolge hatten wir?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 (Auswahl, Schulung, Motivation, Entwicklung, Gespräche)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Markt und Kunden (Produkte, Leistungen, neue Kunden, Marketing)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 (interne Projekte, Umstrukturierungen, EDV)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finanzielle Auswertungen (Umsatz, Gewinn, Deckungsbeiträge) </a:t>
            </a:r>
            <a:b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de-D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SWOT-Analyse: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Gefahren und Risiken drohen auf unserem Markt?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Umfeld-einflüsse können sich auswirken? (Politik, Wirtschaft, Technologie, Trends, …)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Chancen und Möglichkeiten bietet uns der Markt und das veränderte Umfeld? Welche Stärken hat unser Unternehmen?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Schwächen hat unser Unternehmen? 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20B75A1-5576-C34A-B863-A35C185BA5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0" t="6200" r="4042" b="7057"/>
          <a:stretch/>
        </p:blipFill>
        <p:spPr>
          <a:xfrm>
            <a:off x="9011265" y="2217107"/>
            <a:ext cx="2481520" cy="2843409"/>
          </a:xfrm>
          <a:prstGeom prst="rect">
            <a:avLst/>
          </a:prstGeom>
          <a:effectLst>
            <a:outerShdw blurRad="231422" dist="38100" dir="2700000" sx="103564" sy="103564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platzhalter 3">
            <a:extLst>
              <a:ext uri="{FF2B5EF4-FFF2-40B4-BE49-F238E27FC236}">
                <a16:creationId xmlns:a16="http://schemas.microsoft.com/office/drawing/2014/main" id="{799355AF-FFED-6D48-B740-E23565B928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Jahreszielplanung (S.149ff.)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E642910-58B0-6344-AFAE-AE1F1507B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588" y="169334"/>
            <a:ext cx="948412" cy="94841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8CAC264F-D30A-4C49-806C-F209738D5417}"/>
              </a:ext>
            </a:extLst>
          </p:cNvPr>
          <p:cNvSpPr txBox="1"/>
          <p:nvPr/>
        </p:nvSpPr>
        <p:spPr>
          <a:xfrm>
            <a:off x="840660" y="1666567"/>
            <a:ext cx="7064475" cy="5093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de-DE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Planung: </a:t>
            </a:r>
            <a:endParaRPr lang="de-DE"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nicht erreichten Ziele aus dem letzten Jahr übernehmen wir als Ziele in diese Jahreszielplanung?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Ziele aus unserer Periodenzielplanung übernehmen wir in diese Jahreszielplanung?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konkreten Nutzen, welche Produkte und Leistungen bieten wir unseren Kunden in diesem Jahr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Probleme unserer Kunden lösen wir dabei – und wie? 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Träume unserer Kunden erfüllen wir damit – und wie? 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Innovationen werden wir anbieten? 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Produkte, Leistungen, Investitionen und Tätigkeiten lassen wir weg?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Für welche Kunden sind wir in diesem Jahr verstärkt tätig?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Für welche Kunden sind wir weniger (oder nicht mehr) tätig?</a:t>
            </a:r>
          </a:p>
          <a:p>
            <a:pPr marL="285750" marR="0" indent="-285750" algn="l" defTabSz="914400" rtl="0" fontAlgn="auto" latinLnBrk="0" hangingPunct="0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de-DE" sz="1800" b="0" i="0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Trebuchet MS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9FFE060-7937-6D42-A0CB-FE24B47331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0" t="6200" r="4042" b="7057"/>
          <a:stretch/>
        </p:blipFill>
        <p:spPr>
          <a:xfrm>
            <a:off x="9011265" y="2217107"/>
            <a:ext cx="2481520" cy="2843409"/>
          </a:xfrm>
          <a:prstGeom prst="rect">
            <a:avLst/>
          </a:prstGeom>
          <a:effectLst>
            <a:outerShdw blurRad="231422" dist="38100" dir="2700000" sx="103564" sy="103564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platzhalter 3">
            <a:extLst>
              <a:ext uri="{FF2B5EF4-FFF2-40B4-BE49-F238E27FC236}">
                <a16:creationId xmlns:a16="http://schemas.microsoft.com/office/drawing/2014/main" id="{08E3E1EC-C0BA-B444-A3BF-FCB75EC9A4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Jahreszielplanung (S.149ff.)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13490B2-7876-2349-B4EE-C28E3C45DA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588" y="169334"/>
            <a:ext cx="948412" cy="94841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48A4A45C-AE18-1F42-9AEC-A39828F431A4}"/>
              </a:ext>
            </a:extLst>
          </p:cNvPr>
          <p:cNvSpPr txBox="1"/>
          <p:nvPr/>
        </p:nvSpPr>
        <p:spPr>
          <a:xfrm>
            <a:off x="840657" y="1471912"/>
            <a:ext cx="8170608" cy="54271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de-DE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Planung: 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neuen Geschäftsbereiche erschließen wir?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Geschäftsbereiche schließen wir?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konkreten Ziele erreichen wir auf dem Markt und für unsere Kunden? (Produkte, Preisstrategie, Kundenbefragung, Marketing, …) 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konkreten Ziele erreichen wir für unsere Mitarbeiter? </a:t>
            </a:r>
            <a:b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(Ausbildung, Auswahl, Befragung, Entwicklung, Orientierung, …) 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konkreten Ziele erreichen wir für unsere Organisation?</a:t>
            </a:r>
            <a:b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(Arbeitsabläufe, Aufgaben, Geschäftsbereiche, Qualitätsmanagement, …) 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 konkreten Ziele wollen wir finanziell erreichen) (Umsatz, Kosten,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Deckungsbeiträge, Gewinn, Liquidität, Eigenkapital, Fremdkapital,</a:t>
            </a:r>
            <a:b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Unternehmenswert, …) 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Wie wollen wir die Gewinne verwenden?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Worin besteht in diesem Jahr unser gesellschaftliches</a:t>
            </a:r>
          </a:p>
          <a:p>
            <a:pPr marL="285750" indent="-2857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Engagement? </a:t>
            </a:r>
          </a:p>
          <a:p>
            <a:pPr marL="285750" marR="0" indent="-285750" algn="l" defTabSz="914400" rtl="0" fontAlgn="auto" latinLnBrk="0" hangingPunct="0">
              <a:lnSpc>
                <a:spcPts val="26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7C72C83-C675-E14B-9E22-3CAF2B0697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0" t="6200" r="4042" b="7057"/>
          <a:stretch/>
        </p:blipFill>
        <p:spPr>
          <a:xfrm>
            <a:off x="9011265" y="2217107"/>
            <a:ext cx="2481520" cy="2843409"/>
          </a:xfrm>
          <a:prstGeom prst="rect">
            <a:avLst/>
          </a:prstGeom>
          <a:effectLst>
            <a:outerShdw blurRad="231422" dist="38100" dir="2700000" sx="103564" sy="103564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platzhalter 3">
            <a:extLst>
              <a:ext uri="{FF2B5EF4-FFF2-40B4-BE49-F238E27FC236}">
                <a16:creationId xmlns:a16="http://schemas.microsoft.com/office/drawing/2014/main" id="{ACE6C805-4D98-CD47-ACB1-C55FDC3B0D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Jahreszielplanung (S.149ff.)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F213D51-EA93-0E4F-98F0-79D2F84A2B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588" y="169334"/>
            <a:ext cx="948412" cy="94841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227EA8E9-1436-A64C-8CE8-DA281ED79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933" y="-415389"/>
            <a:ext cx="10571532" cy="744449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D068174D-2BFE-0348-952B-E6C3D2199194}"/>
              </a:ext>
            </a:extLst>
          </p:cNvPr>
          <p:cNvGrpSpPr/>
          <p:nvPr/>
        </p:nvGrpSpPr>
        <p:grpSpPr>
          <a:xfrm>
            <a:off x="625707" y="330119"/>
            <a:ext cx="10912562" cy="6376267"/>
            <a:chOff x="625707" y="330119"/>
            <a:chExt cx="10912562" cy="6376267"/>
          </a:xfrm>
        </p:grpSpPr>
        <p:sp>
          <p:nvSpPr>
            <p:cNvPr id="925" name="Rechteck"/>
            <p:cNvSpPr/>
            <p:nvPr/>
          </p:nvSpPr>
          <p:spPr>
            <a:xfrm>
              <a:off x="638959" y="3282019"/>
              <a:ext cx="5444893" cy="3389442"/>
            </a:xfrm>
            <a:prstGeom prst="rect">
              <a:avLst/>
            </a:prstGeom>
            <a:solidFill>
              <a:schemeClr val="accent6">
                <a:satOff val="-3457"/>
                <a:lumOff val="13039"/>
              </a:schemeClr>
            </a:solidFill>
            <a:ln w="6350">
              <a:solidFill>
                <a:schemeClr val="accent1"/>
              </a:solidFill>
              <a:miter/>
            </a:ln>
            <a:effectLst>
              <a:outerShdw blurRad="63500" dist="19050" dir="5400000" rotWithShape="0">
                <a:srgbClr val="000000">
                  <a:alpha val="63000"/>
                </a:srgbClr>
              </a:outerShdw>
            </a:effectLst>
          </p:spPr>
          <p:txBody>
            <a:bodyPr lIns="45719" rIns="45719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26" name="Rechteck"/>
            <p:cNvSpPr/>
            <p:nvPr/>
          </p:nvSpPr>
          <p:spPr>
            <a:xfrm>
              <a:off x="625707" y="330119"/>
              <a:ext cx="5444893" cy="3184568"/>
            </a:xfrm>
            <a:prstGeom prst="rect">
              <a:avLst/>
            </a:prstGeom>
            <a:solidFill>
              <a:schemeClr val="accent5">
                <a:lumOff val="20196"/>
              </a:schemeClr>
            </a:solidFill>
            <a:ln w="6350">
              <a:solidFill>
                <a:schemeClr val="accent5"/>
              </a:solidFill>
              <a:miter/>
            </a:ln>
          </p:spPr>
          <p:txBody>
            <a:bodyPr lIns="45719" rIns="45719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27" name="Rechteck"/>
            <p:cNvSpPr/>
            <p:nvPr/>
          </p:nvSpPr>
          <p:spPr>
            <a:xfrm>
              <a:off x="6093376" y="3316944"/>
              <a:ext cx="5444893" cy="3389442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AD5B24"/>
              </a:solidFill>
              <a:miter/>
            </a:ln>
          </p:spPr>
          <p:txBody>
            <a:bodyPr lIns="45719" rIns="45719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28" name="Rechteck"/>
            <p:cNvSpPr/>
            <p:nvPr/>
          </p:nvSpPr>
          <p:spPr>
            <a:xfrm>
              <a:off x="6076950" y="330119"/>
              <a:ext cx="5444893" cy="3184568"/>
            </a:xfrm>
            <a:prstGeom prst="rect">
              <a:avLst/>
            </a:prstGeom>
            <a:gradFill>
              <a:gsLst>
                <a:gs pos="0">
                  <a:schemeClr val="accent4">
                    <a:hueOff val="-406799"/>
                    <a:lumOff val="30382"/>
                  </a:schemeClr>
                </a:gs>
                <a:gs pos="50000">
                  <a:srgbClr val="FFD58D"/>
                </a:gs>
                <a:gs pos="100000">
                  <a:schemeClr val="accent4">
                    <a:hueOff val="-362075"/>
                    <a:lumOff val="23565"/>
                  </a:schemeClr>
                </a:gs>
              </a:gsLst>
              <a:lin ang="5400000"/>
            </a:gradFill>
            <a:ln w="6350">
              <a:solidFill>
                <a:schemeClr val="accent4"/>
              </a:solidFill>
              <a:miter/>
            </a:ln>
          </p:spPr>
          <p:txBody>
            <a:bodyPr lIns="45719" rIns="45719" anchor="ctr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29" name="Linie"/>
            <p:cNvSpPr/>
            <p:nvPr/>
          </p:nvSpPr>
          <p:spPr>
            <a:xfrm flipH="1">
              <a:off x="6070600" y="533320"/>
              <a:ext cx="1" cy="5887719"/>
            </a:xfrm>
            <a:prstGeom prst="line">
              <a:avLst/>
            </a:prstGeom>
            <a:ln>
              <a:solidFill>
                <a:schemeClr val="accent5"/>
              </a:solidFill>
              <a:miter/>
            </a:ln>
          </p:spPr>
          <p:txBody>
            <a:bodyPr lIns="60959" tIns="60959" rIns="60959" bIns="60959"/>
            <a:lstStyle/>
            <a:p>
              <a:pPr>
                <a:defRPr sz="16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30" name="Linie"/>
            <p:cNvSpPr/>
            <p:nvPr/>
          </p:nvSpPr>
          <p:spPr>
            <a:xfrm>
              <a:off x="833818" y="3663472"/>
              <a:ext cx="10473564" cy="1"/>
            </a:xfrm>
            <a:prstGeom prst="line">
              <a:avLst/>
            </a:prstGeom>
            <a:ln>
              <a:solidFill>
                <a:schemeClr val="accent5"/>
              </a:solidFill>
              <a:miter/>
            </a:ln>
          </p:spPr>
          <p:txBody>
            <a:bodyPr lIns="60959" tIns="60959" rIns="60959" bIns="60959"/>
            <a:lstStyle/>
            <a:p>
              <a:pPr>
                <a:defRPr sz="16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31" name="Leitbild…"/>
            <p:cNvSpPr txBox="1"/>
            <p:nvPr/>
          </p:nvSpPr>
          <p:spPr>
            <a:xfrm>
              <a:off x="6755048" y="677249"/>
              <a:ext cx="2348475" cy="25984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60959" tIns="60959" rIns="60959" bIns="60959">
              <a:spAutoFit/>
            </a:bodyPr>
            <a:lstStyle/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Leitbild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PZP</a:t>
              </a:r>
            </a:p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JZP</a:t>
              </a:r>
            </a:p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(Q1-4) ZMK</a:t>
              </a:r>
            </a:p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- weekly -</a:t>
              </a:r>
            </a:p>
          </p:txBody>
        </p:sp>
        <p:sp>
          <p:nvSpPr>
            <p:cNvPr id="933" name="ZMK (Ziele, Maßnahmen, Kennzahlen)"/>
            <p:cNvSpPr txBox="1"/>
            <p:nvPr/>
          </p:nvSpPr>
          <p:spPr>
            <a:xfrm>
              <a:off x="5408277" y="3110964"/>
              <a:ext cx="5039920" cy="8204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60959" tIns="60959" rIns="60959" bIns="60959">
              <a:spAutoFit/>
            </a:bodyPr>
            <a:lstStyle/>
            <a:p>
              <a:pPr algn="ctr"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sz="4500" dirty="0">
                  <a:latin typeface="Calibri" panose="020F0502020204030204" pitchFamily="34" charset="0"/>
                  <a:cs typeface="Calibri" panose="020F0502020204030204" pitchFamily="34" charset="0"/>
                </a:rPr>
                <a:t>ZMK </a:t>
              </a:r>
              <a:r>
                <a:rPr sz="2100" dirty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sz="2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Ziele</a:t>
              </a:r>
              <a:r>
                <a:rPr sz="2100" dirty="0"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sz="2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Maßnahmen</a:t>
              </a:r>
              <a:r>
                <a:rPr sz="2100" dirty="0"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sz="2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Kennzahlen</a:t>
              </a:r>
              <a:r>
                <a:rPr sz="2100" dirty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</a:p>
          </p:txBody>
        </p:sp>
        <p:sp>
          <p:nvSpPr>
            <p:cNvPr id="934" name="Begeisterung…"/>
            <p:cNvSpPr txBox="1"/>
            <p:nvPr/>
          </p:nvSpPr>
          <p:spPr>
            <a:xfrm>
              <a:off x="9214993" y="1524339"/>
              <a:ext cx="2060819" cy="9541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2800" b="1" i="1">
                  <a:solidFill>
                    <a:schemeClr val="accent1">
                      <a:satOff val="-3547"/>
                      <a:lumOff val="-10352"/>
                    </a:schemeClr>
                  </a:solidFill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Begeisterung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>
                <a:defRPr sz="2800" b="1" i="1">
                  <a:solidFill>
                    <a:schemeClr val="accent1">
                      <a:satOff val="-3547"/>
                      <a:lumOff val="-10352"/>
                    </a:schemeClr>
                  </a:solidFill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durch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SINN</a:t>
              </a:r>
            </a:p>
          </p:txBody>
        </p:sp>
        <p:sp>
          <p:nvSpPr>
            <p:cNvPr id="935" name="Begeisterung…"/>
            <p:cNvSpPr txBox="1"/>
            <p:nvPr/>
          </p:nvSpPr>
          <p:spPr>
            <a:xfrm>
              <a:off x="1040453" y="2534839"/>
              <a:ext cx="2588207" cy="9541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2800" b="1" i="1">
                  <a:solidFill>
                    <a:schemeClr val="accent1">
                      <a:satOff val="-3547"/>
                      <a:lumOff val="-10352"/>
                    </a:schemeClr>
                  </a:solidFill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Begeisterung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>
                <a:defRPr sz="2800" b="1" i="1">
                  <a:solidFill>
                    <a:schemeClr val="accent1">
                      <a:satOff val="-3547"/>
                      <a:lumOff val="-10352"/>
                    </a:schemeClr>
                  </a:solidFill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durch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Erkenntnis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36" name="Fokus…"/>
            <p:cNvSpPr txBox="1"/>
            <p:nvPr/>
          </p:nvSpPr>
          <p:spPr>
            <a:xfrm>
              <a:off x="1040453" y="761919"/>
              <a:ext cx="3154366" cy="16078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60959" tIns="60959" rIns="60959" bIns="60959">
              <a:spAutoFit/>
            </a:bodyPr>
            <a:lstStyle/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Fokus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Transparenz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Entscheidungen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37" name="Begeisterung…"/>
            <p:cNvSpPr txBox="1"/>
            <p:nvPr/>
          </p:nvSpPr>
          <p:spPr>
            <a:xfrm>
              <a:off x="1040453" y="5416903"/>
              <a:ext cx="2968118" cy="9541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2800" b="1" i="1">
                  <a:solidFill>
                    <a:schemeClr val="accent1">
                      <a:satOff val="-3547"/>
                      <a:lumOff val="-10352"/>
                    </a:schemeClr>
                  </a:solidFill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Begeisterung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>
                <a:defRPr sz="2800" b="1" i="1">
                  <a:solidFill>
                    <a:schemeClr val="accent1">
                      <a:satOff val="-3547"/>
                      <a:lumOff val="-10352"/>
                    </a:schemeClr>
                  </a:solidFill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durch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Veränderung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38" name="Begeisterung…"/>
            <p:cNvSpPr txBox="1"/>
            <p:nvPr/>
          </p:nvSpPr>
          <p:spPr>
            <a:xfrm>
              <a:off x="6755048" y="5516798"/>
              <a:ext cx="3231011" cy="9541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2800" b="1" i="1">
                  <a:solidFill>
                    <a:schemeClr val="accent1">
                      <a:satOff val="-3547"/>
                      <a:lumOff val="-10352"/>
                    </a:schemeClr>
                  </a:solidFill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Begeisterung</a:t>
              </a:r>
            </a:p>
            <a:p>
              <a:pPr>
                <a:defRPr sz="2800" b="1" i="1">
                  <a:solidFill>
                    <a:schemeClr val="accent1">
                      <a:satOff val="-3547"/>
                      <a:lumOff val="-10352"/>
                    </a:schemeClr>
                  </a:solidFill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durch Verbundenheit</a:t>
              </a:r>
            </a:p>
          </p:txBody>
        </p:sp>
        <p:sp>
          <p:nvSpPr>
            <p:cNvPr id="939" name="ZMK-Master…"/>
            <p:cNvSpPr txBox="1"/>
            <p:nvPr/>
          </p:nvSpPr>
          <p:spPr>
            <a:xfrm>
              <a:off x="6755048" y="3908978"/>
              <a:ext cx="4168334" cy="16078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60959" tIns="60959" rIns="60959" bIns="60959">
              <a:spAutoFit/>
            </a:bodyPr>
            <a:lstStyle/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ZMK-Master</a:t>
              </a:r>
            </a:p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ZMK-Workshops</a:t>
              </a:r>
            </a:p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ZMK-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Zielvereinbarung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40" name="Aufgaben (einfach machen)…"/>
            <p:cNvSpPr txBox="1"/>
            <p:nvPr/>
          </p:nvSpPr>
          <p:spPr>
            <a:xfrm>
              <a:off x="1040453" y="3809083"/>
              <a:ext cx="5067697" cy="16078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60959" tIns="60959" rIns="60959" bIns="60959">
              <a:spAutoFit/>
            </a:bodyPr>
            <a:lstStyle/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Aufgaben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(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einfach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machen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</a:p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Lernkurve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320842" indent="-320842">
                <a:buSzPct val="60000"/>
                <a:buBlip>
                  <a:blip r:embed="rId2"/>
                </a:buBlip>
                <a:defRPr sz="3200">
                  <a:latin typeface="Klavika Regular"/>
                  <a:ea typeface="Klavika Regular"/>
                  <a:cs typeface="Klavika Regular"/>
                  <a:sym typeface="Klavika Regular"/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Selbstorganisation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" descr="Bild">
            <a:extLst>
              <a:ext uri="{FF2B5EF4-FFF2-40B4-BE49-F238E27FC236}">
                <a16:creationId xmlns:a16="http://schemas.microsoft.com/office/drawing/2014/main" id="{FCC16141-5D62-D442-A6EA-1273EDA63467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/>
          <a:srcRect l="-5762" t="-34075" r="-5762" b="-44159"/>
          <a:stretch/>
        </p:blipFill>
        <p:spPr>
          <a:xfrm>
            <a:off x="0" y="0"/>
            <a:ext cx="12192000" cy="67865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Unternehmensanalyse (kurz)…"/>
          <p:cNvSpPr txBox="1"/>
          <p:nvPr/>
        </p:nvSpPr>
        <p:spPr>
          <a:xfrm>
            <a:off x="749300" y="253303"/>
            <a:ext cx="5768181" cy="12003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600">
                <a:solidFill>
                  <a:schemeClr val="accent1">
                    <a:satOff val="-3547"/>
                    <a:lumOff val="-10352"/>
                  </a:schemeClr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Unternehmensanalyse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(</a:t>
            </a:r>
            <a:r>
              <a:rPr dirty="0" err="1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kurz</a:t>
            </a:r>
            <a:r>
              <a:rPr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)</a:t>
            </a:r>
          </a:p>
          <a:p>
            <a:pPr>
              <a:defRPr>
                <a:solidFill>
                  <a:schemeClr val="accent1">
                    <a:satOff val="-3547"/>
                    <a:lumOff val="-10352"/>
                  </a:schemeClr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Gesamtübersicht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Steuerung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Management,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Führung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50" name="unternehmensanalyse-kurz_red.pdf" descr="unternehmensanalyse-kurz_red.pdf"/>
          <p:cNvPicPr>
            <a:picLocks noChangeAspect="1"/>
          </p:cNvPicPr>
          <p:nvPr/>
        </p:nvPicPr>
        <p:blipFill rotWithShape="1">
          <a:blip r:embed="rId3"/>
          <a:srcRect t="27855" b="10505"/>
          <a:stretch/>
        </p:blipFill>
        <p:spPr>
          <a:xfrm>
            <a:off x="251975" y="1453632"/>
            <a:ext cx="5908850" cy="5151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951" name="unternehmensanalyse-kurz2_red.pdf" descr="unternehmensanalyse-kurz2_red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586" y="-72678"/>
            <a:ext cx="5342114" cy="75552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ingebuchteter Richtungspfeil 40">
            <a:extLst>
              <a:ext uri="{FF2B5EF4-FFF2-40B4-BE49-F238E27FC236}">
                <a16:creationId xmlns:a16="http://schemas.microsoft.com/office/drawing/2014/main" id="{E418F3E0-7B81-0C4D-9F6C-C0B060FCD518}"/>
              </a:ext>
            </a:extLst>
          </p:cNvPr>
          <p:cNvSpPr/>
          <p:nvPr/>
        </p:nvSpPr>
        <p:spPr>
          <a:xfrm rot="10800000">
            <a:off x="9713452" y="1212192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" name="Eingebuchteter Richtungspfeil 41">
            <a:extLst>
              <a:ext uri="{FF2B5EF4-FFF2-40B4-BE49-F238E27FC236}">
                <a16:creationId xmlns:a16="http://schemas.microsoft.com/office/drawing/2014/main" id="{7394332D-F63A-8840-9E7F-D58D31926303}"/>
              </a:ext>
            </a:extLst>
          </p:cNvPr>
          <p:cNvSpPr/>
          <p:nvPr/>
        </p:nvSpPr>
        <p:spPr>
          <a:xfrm>
            <a:off x="159422" y="1212191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3" name="UE_Grafik_NEU14-1.pdf">
            <a:extLst>
              <a:ext uri="{FF2B5EF4-FFF2-40B4-BE49-F238E27FC236}">
                <a16:creationId xmlns:a16="http://schemas.microsoft.com/office/drawing/2014/main" id="{29559D0F-7074-D04F-B6CF-BDA76A1A6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6380" y="1747425"/>
            <a:ext cx="3659241" cy="3659241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VERÄNDERUNG">
            <a:extLst>
              <a:ext uri="{FF2B5EF4-FFF2-40B4-BE49-F238E27FC236}">
                <a16:creationId xmlns:a16="http://schemas.microsoft.com/office/drawing/2014/main" id="{C4033DD0-BC01-C548-A356-93B9919D9746}"/>
              </a:ext>
            </a:extLst>
          </p:cNvPr>
          <p:cNvSpPr txBox="1"/>
          <p:nvPr/>
        </p:nvSpPr>
        <p:spPr>
          <a:xfrm>
            <a:off x="492987" y="1468909"/>
            <a:ext cx="1240081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200" b="1" i="0" spc="1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B9BE0727-03D5-3444-9B1B-35CE9AC14FD1}"/>
              </a:ext>
            </a:extLst>
          </p:cNvPr>
          <p:cNvSpPr/>
          <p:nvPr/>
        </p:nvSpPr>
        <p:spPr>
          <a:xfrm>
            <a:off x="899535" y="2130448"/>
            <a:ext cx="122509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1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ALLES BLEIBT ANDERS</a:t>
            </a:r>
            <a:endParaRPr lang="de-DE" sz="1200" b="1" i="1" dirty="0"/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7240703C-E3B6-AB43-B6DD-AB37FFF2EB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980596" y="2693481"/>
            <a:ext cx="1158907" cy="677873"/>
          </a:xfrm>
          <a:prstGeom prst="rect">
            <a:avLst/>
          </a:prstGeom>
        </p:spPr>
      </p:pic>
      <p:sp>
        <p:nvSpPr>
          <p:cNvPr id="47" name="Rechteck 46">
            <a:extLst>
              <a:ext uri="{FF2B5EF4-FFF2-40B4-BE49-F238E27FC236}">
                <a16:creationId xmlns:a16="http://schemas.microsoft.com/office/drawing/2014/main" id="{68086AD1-8E0E-2C47-88D4-55D9D1F9FA4B}"/>
              </a:ext>
            </a:extLst>
          </p:cNvPr>
          <p:cNvSpPr/>
          <p:nvPr/>
        </p:nvSpPr>
        <p:spPr>
          <a:xfrm>
            <a:off x="899535" y="3732942"/>
            <a:ext cx="1582613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2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JEDER DENKT ANDERS</a:t>
            </a:r>
            <a:endParaRPr lang="de-DE" sz="1200" b="1" i="1" dirty="0"/>
          </a:p>
        </p:txBody>
      </p:sp>
      <p:pic>
        <p:nvPicPr>
          <p:cNvPr id="48" name="Grafik 47">
            <a:extLst>
              <a:ext uri="{FF2B5EF4-FFF2-40B4-BE49-F238E27FC236}">
                <a16:creationId xmlns:a16="http://schemas.microsoft.com/office/drawing/2014/main" id="{323F5A8B-B90B-374D-B020-E62F1877F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8" b="6058"/>
          <a:stretch/>
        </p:blipFill>
        <p:spPr>
          <a:xfrm>
            <a:off x="746731" y="4325412"/>
            <a:ext cx="1197632" cy="700524"/>
          </a:xfrm>
          <a:prstGeom prst="rect">
            <a:avLst/>
          </a:prstGeom>
        </p:spPr>
      </p:pic>
      <p:sp>
        <p:nvSpPr>
          <p:cNvPr id="51" name="Rechteck 50">
            <a:extLst>
              <a:ext uri="{FF2B5EF4-FFF2-40B4-BE49-F238E27FC236}">
                <a16:creationId xmlns:a16="http://schemas.microsoft.com/office/drawing/2014/main" id="{A0DDA8F6-83C9-BE4E-B77A-5D7E2B02CF82}"/>
              </a:ext>
            </a:extLst>
          </p:cNvPr>
          <p:cNvSpPr/>
          <p:nvPr/>
        </p:nvSpPr>
        <p:spPr>
          <a:xfrm>
            <a:off x="7080843" y="1300414"/>
            <a:ext cx="241604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RICHTIGE STRATEGIE</a:t>
            </a:r>
            <a:endParaRPr lang="de-DE" sz="1200" b="1" i="1" dirty="0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BE76536D-5D38-B34D-88DD-7CF92189FE40}"/>
              </a:ext>
            </a:extLst>
          </p:cNvPr>
          <p:cNvSpPr/>
          <p:nvPr/>
        </p:nvSpPr>
        <p:spPr>
          <a:xfrm>
            <a:off x="8402735" y="4682782"/>
            <a:ext cx="135424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DAS OPTIMALE TEAM</a:t>
            </a:r>
            <a:endParaRPr lang="de-DE" sz="1200" b="1" i="1" dirty="0"/>
          </a:p>
        </p:txBody>
      </p:sp>
      <p:pic>
        <p:nvPicPr>
          <p:cNvPr id="53" name="Grafik 52">
            <a:extLst>
              <a:ext uri="{FF2B5EF4-FFF2-40B4-BE49-F238E27FC236}">
                <a16:creationId xmlns:a16="http://schemas.microsoft.com/office/drawing/2014/main" id="{D63AEB35-853A-CB48-AD3D-CE7C380F10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4641" r="5964" b="-1232"/>
          <a:stretch/>
        </p:blipFill>
        <p:spPr>
          <a:xfrm>
            <a:off x="7319672" y="4454400"/>
            <a:ext cx="1173173" cy="930134"/>
          </a:xfrm>
          <a:prstGeom prst="rect">
            <a:avLst/>
          </a:prstGeom>
        </p:spPr>
      </p:pic>
      <p:sp>
        <p:nvSpPr>
          <p:cNvPr id="54" name="Rechteck 53">
            <a:extLst>
              <a:ext uri="{FF2B5EF4-FFF2-40B4-BE49-F238E27FC236}">
                <a16:creationId xmlns:a16="http://schemas.microsoft.com/office/drawing/2014/main" id="{5C865C37-72F0-4445-A9E6-014FFA04C55C}"/>
              </a:ext>
            </a:extLst>
          </p:cNvPr>
          <p:cNvSpPr/>
          <p:nvPr/>
        </p:nvSpPr>
        <p:spPr>
          <a:xfrm>
            <a:off x="7521996" y="5525798"/>
            <a:ext cx="1970414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SOUVERÄN FÜHREN</a:t>
            </a:r>
            <a:endParaRPr lang="de-DE" sz="1200" b="1" i="1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D1F20DC4-72E5-8748-9519-12DF381E050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36" t="-22272" r="-392" b="-11701"/>
          <a:stretch/>
        </p:blipFill>
        <p:spPr>
          <a:xfrm>
            <a:off x="6457747" y="5023560"/>
            <a:ext cx="1293772" cy="1139371"/>
          </a:xfrm>
          <a:prstGeom prst="rect">
            <a:avLst/>
          </a:prstGeom>
        </p:spPr>
      </p:pic>
      <p:sp>
        <p:nvSpPr>
          <p:cNvPr id="56" name="VERÄNDERUNG">
            <a:extLst>
              <a:ext uri="{FF2B5EF4-FFF2-40B4-BE49-F238E27FC236}">
                <a16:creationId xmlns:a16="http://schemas.microsoft.com/office/drawing/2014/main" id="{6064B572-D356-BC45-93A6-40821631E551}"/>
              </a:ext>
            </a:extLst>
          </p:cNvPr>
          <p:cNvSpPr txBox="1"/>
          <p:nvPr/>
        </p:nvSpPr>
        <p:spPr>
          <a:xfrm>
            <a:off x="7084805" y="1050568"/>
            <a:ext cx="198708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VISION &amp; VERÄNDERUNG</a:t>
            </a:r>
            <a:endParaRPr sz="1200" b="1" spc="100" dirty="0">
              <a:solidFill>
                <a:srgbClr val="F392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VERÄNDERUNG">
            <a:extLst>
              <a:ext uri="{FF2B5EF4-FFF2-40B4-BE49-F238E27FC236}">
                <a16:creationId xmlns:a16="http://schemas.microsoft.com/office/drawing/2014/main" id="{2390723E-E443-3846-8CBA-43534594AAB8}"/>
              </a:ext>
            </a:extLst>
          </p:cNvPr>
          <p:cNvSpPr txBox="1"/>
          <p:nvPr/>
        </p:nvSpPr>
        <p:spPr>
          <a:xfrm>
            <a:off x="7974247" y="4089633"/>
            <a:ext cx="1884919" cy="425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VERBUNDENHEIT &amp; VERTRAUEN</a:t>
            </a:r>
            <a:endParaRPr sz="1200" b="1" spc="100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VERÄNDERUNG">
            <a:extLst>
              <a:ext uri="{FF2B5EF4-FFF2-40B4-BE49-F238E27FC236}">
                <a16:creationId xmlns:a16="http://schemas.microsoft.com/office/drawing/2014/main" id="{36F8311C-EA87-134B-A621-5A90111C42E9}"/>
              </a:ext>
            </a:extLst>
          </p:cNvPr>
          <p:cNvSpPr txBox="1"/>
          <p:nvPr/>
        </p:nvSpPr>
        <p:spPr>
          <a:xfrm>
            <a:off x="3753797" y="5038314"/>
            <a:ext cx="149015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7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1200" b="1" spc="100" dirty="0">
              <a:solidFill>
                <a:srgbClr val="007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F7981CC8-2CFE-794E-B12B-602AE9A99038}"/>
              </a:ext>
            </a:extLst>
          </p:cNvPr>
          <p:cNvSpPr/>
          <p:nvPr/>
        </p:nvSpPr>
        <p:spPr>
          <a:xfrm>
            <a:off x="3705557" y="5382492"/>
            <a:ext cx="1040509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6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EINFACH MACHEN</a:t>
            </a:r>
            <a:endParaRPr lang="de-DE" sz="1200" b="1" i="1" dirty="0"/>
          </a:p>
        </p:txBody>
      </p:sp>
      <p:pic>
        <p:nvPicPr>
          <p:cNvPr id="60" name="Grafik 59">
            <a:extLst>
              <a:ext uri="{FF2B5EF4-FFF2-40B4-BE49-F238E27FC236}">
                <a16:creationId xmlns:a16="http://schemas.microsoft.com/office/drawing/2014/main" id="{0F74A9DC-5690-B943-B835-DAE891DCD60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2" t="-7047" r="-1781" b="-29113"/>
          <a:stretch/>
        </p:blipFill>
        <p:spPr>
          <a:xfrm>
            <a:off x="4355156" y="5167836"/>
            <a:ext cx="1196839" cy="1097391"/>
          </a:xfrm>
          <a:prstGeom prst="rect">
            <a:avLst/>
          </a:prstGeom>
        </p:spPr>
      </p:pic>
      <p:sp>
        <p:nvSpPr>
          <p:cNvPr id="61" name="VERÄNDERUNG">
            <a:extLst>
              <a:ext uri="{FF2B5EF4-FFF2-40B4-BE49-F238E27FC236}">
                <a16:creationId xmlns:a16="http://schemas.microsoft.com/office/drawing/2014/main" id="{A085440E-01A1-5541-BA61-95A659699419}"/>
              </a:ext>
            </a:extLst>
          </p:cNvPr>
          <p:cNvSpPr txBox="1"/>
          <p:nvPr/>
        </p:nvSpPr>
        <p:spPr>
          <a:xfrm>
            <a:off x="4903521" y="915439"/>
            <a:ext cx="1142298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endParaRPr sz="1200" b="1" spc="100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14691C45-EC63-B144-B714-D4A00D8BDBF5}"/>
              </a:ext>
            </a:extLst>
          </p:cNvPr>
          <p:cNvSpPr/>
          <p:nvPr/>
        </p:nvSpPr>
        <p:spPr>
          <a:xfrm>
            <a:off x="4845249" y="1148130"/>
            <a:ext cx="1330918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7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STEUERUNG LEICHT GEMACHT </a:t>
            </a:r>
          </a:p>
        </p:txBody>
      </p:sp>
      <p:pic>
        <p:nvPicPr>
          <p:cNvPr id="65" name="Grafik 64">
            <a:extLst>
              <a:ext uri="{FF2B5EF4-FFF2-40B4-BE49-F238E27FC236}">
                <a16:creationId xmlns:a16="http://schemas.microsoft.com/office/drawing/2014/main" id="{00A5F284-A5A4-7C4B-8213-F46A731D7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9" t="4189" r="6380" b="-3354"/>
          <a:stretch/>
        </p:blipFill>
        <p:spPr>
          <a:xfrm>
            <a:off x="4019088" y="1548520"/>
            <a:ext cx="1046059" cy="914111"/>
          </a:xfrm>
          <a:prstGeom prst="rect">
            <a:avLst/>
          </a:prstGeom>
        </p:spPr>
      </p:pic>
      <p:sp>
        <p:nvSpPr>
          <p:cNvPr id="76" name="Rechteck 75">
            <a:extLst>
              <a:ext uri="{FF2B5EF4-FFF2-40B4-BE49-F238E27FC236}">
                <a16:creationId xmlns:a16="http://schemas.microsoft.com/office/drawing/2014/main" id="{50EC5C2E-DCA3-1145-A5C6-0D0CDD339AA9}"/>
              </a:ext>
            </a:extLst>
          </p:cNvPr>
          <p:cNvSpPr/>
          <p:nvPr/>
        </p:nvSpPr>
        <p:spPr>
          <a:xfrm>
            <a:off x="10351999" y="1727952"/>
            <a:ext cx="138773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8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ERFOLGREICH IN DER KRISE</a:t>
            </a:r>
            <a:endParaRPr lang="de-DE" sz="1200" b="1" i="1" dirty="0"/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4DC5595C-138E-0C4C-A684-D51FD25CD7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28528" y="2297855"/>
            <a:ext cx="1375829" cy="804756"/>
          </a:xfrm>
          <a:prstGeom prst="rect">
            <a:avLst/>
          </a:prstGeom>
        </p:spPr>
      </p:pic>
      <p:sp>
        <p:nvSpPr>
          <p:cNvPr id="80" name="Rechteck 79">
            <a:extLst>
              <a:ext uri="{FF2B5EF4-FFF2-40B4-BE49-F238E27FC236}">
                <a16:creationId xmlns:a16="http://schemas.microsoft.com/office/drawing/2014/main" id="{E8A9C7C2-DDB0-B14E-B1F8-0EC69D060791}"/>
              </a:ext>
            </a:extLst>
          </p:cNvPr>
          <p:cNvSpPr/>
          <p:nvPr/>
        </p:nvSpPr>
        <p:spPr>
          <a:xfrm>
            <a:off x="9961128" y="3625347"/>
            <a:ext cx="1550757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9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NUR DIE UMSETZUNG ZÄHLT</a:t>
            </a:r>
            <a:endParaRPr lang="de-DE" sz="1200" b="1" i="1" dirty="0"/>
          </a:p>
        </p:txBody>
      </p:sp>
      <p:pic>
        <p:nvPicPr>
          <p:cNvPr id="83" name="Grafik 82">
            <a:extLst>
              <a:ext uri="{FF2B5EF4-FFF2-40B4-BE49-F238E27FC236}">
                <a16:creationId xmlns:a16="http://schemas.microsoft.com/office/drawing/2014/main" id="{051D1099-AA06-1844-B332-8C861441360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08719" y="4233408"/>
            <a:ext cx="1634541" cy="956083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F8142D57-0744-1949-88FB-5FC17FCCA7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311" y="1212192"/>
            <a:ext cx="952538" cy="670779"/>
          </a:xfrm>
          <a:prstGeom prst="rect">
            <a:avLst/>
          </a:prstGeom>
        </p:spPr>
      </p:pic>
      <p:sp>
        <p:nvSpPr>
          <p:cNvPr id="87" name="Bogen 86">
            <a:extLst>
              <a:ext uri="{FF2B5EF4-FFF2-40B4-BE49-F238E27FC236}">
                <a16:creationId xmlns:a16="http://schemas.microsoft.com/office/drawing/2014/main" id="{52053BEF-47F2-F941-899E-771C9C78CF36}"/>
              </a:ext>
            </a:extLst>
          </p:cNvPr>
          <p:cNvSpPr/>
          <p:nvPr/>
        </p:nvSpPr>
        <p:spPr>
          <a:xfrm>
            <a:off x="3036000" y="517046"/>
            <a:ext cx="6120000" cy="6120000"/>
          </a:xfrm>
          <a:prstGeom prst="arc">
            <a:avLst>
              <a:gd name="adj1" fmla="val 11644855"/>
              <a:gd name="adj2" fmla="val 18152146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88" name="Bogen 87">
            <a:extLst>
              <a:ext uri="{FF2B5EF4-FFF2-40B4-BE49-F238E27FC236}">
                <a16:creationId xmlns:a16="http://schemas.microsoft.com/office/drawing/2014/main" id="{D5CA7114-0DAC-7C4B-A76B-818FCB80EB1E}"/>
              </a:ext>
            </a:extLst>
          </p:cNvPr>
          <p:cNvSpPr/>
          <p:nvPr/>
        </p:nvSpPr>
        <p:spPr>
          <a:xfrm>
            <a:off x="3629301" y="891288"/>
            <a:ext cx="5236877" cy="5468117"/>
          </a:xfrm>
          <a:prstGeom prst="arc">
            <a:avLst>
              <a:gd name="adj1" fmla="val 21449881"/>
              <a:gd name="adj2" fmla="val 465303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1" name="Bogen 90">
            <a:extLst>
              <a:ext uri="{FF2B5EF4-FFF2-40B4-BE49-F238E27FC236}">
                <a16:creationId xmlns:a16="http://schemas.microsoft.com/office/drawing/2014/main" id="{F22CB915-BD2B-FB46-B3BE-F3A737F5DC17}"/>
              </a:ext>
            </a:extLst>
          </p:cNvPr>
          <p:cNvSpPr/>
          <p:nvPr/>
        </p:nvSpPr>
        <p:spPr>
          <a:xfrm>
            <a:off x="4573359" y="2615861"/>
            <a:ext cx="3233438" cy="3233438"/>
          </a:xfrm>
          <a:prstGeom prst="arc">
            <a:avLst>
              <a:gd name="adj1" fmla="val 5077458"/>
              <a:gd name="adj2" fmla="val 7010674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2" name="Bogen 91">
            <a:extLst>
              <a:ext uri="{FF2B5EF4-FFF2-40B4-BE49-F238E27FC236}">
                <a16:creationId xmlns:a16="http://schemas.microsoft.com/office/drawing/2014/main" id="{5F1773E5-D7F1-7E42-BD08-00536FD07F9B}"/>
              </a:ext>
            </a:extLst>
          </p:cNvPr>
          <p:cNvSpPr/>
          <p:nvPr/>
        </p:nvSpPr>
        <p:spPr>
          <a:xfrm>
            <a:off x="3988278" y="1378147"/>
            <a:ext cx="4518925" cy="4518925"/>
          </a:xfrm>
          <a:prstGeom prst="arc">
            <a:avLst>
              <a:gd name="adj1" fmla="val 8688639"/>
              <a:gd name="adj2" fmla="val 12885339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4C8F93C-9B09-544A-A79B-CA63CFBD7D36}"/>
              </a:ext>
            </a:extLst>
          </p:cNvPr>
          <p:cNvSpPr/>
          <p:nvPr/>
        </p:nvSpPr>
        <p:spPr>
          <a:xfrm>
            <a:off x="2586025" y="3045139"/>
            <a:ext cx="124471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3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SICH SELBST FÜHREN</a:t>
            </a:r>
            <a:endParaRPr lang="de-DE" sz="1200" b="1" i="1" dirty="0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7C3476CE-CEF0-5D46-95EA-F20930561BB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6" r="16215" b="321"/>
          <a:stretch/>
        </p:blipFill>
        <p:spPr>
          <a:xfrm>
            <a:off x="2339861" y="3540871"/>
            <a:ext cx="1040508" cy="882811"/>
          </a:xfrm>
          <a:prstGeom prst="rect">
            <a:avLst/>
          </a:prstGeom>
        </p:spPr>
      </p:pic>
      <p:sp>
        <p:nvSpPr>
          <p:cNvPr id="93" name="Rechteck 92">
            <a:extLst>
              <a:ext uri="{FF2B5EF4-FFF2-40B4-BE49-F238E27FC236}">
                <a16:creationId xmlns:a16="http://schemas.microsoft.com/office/drawing/2014/main" id="{BC6287C8-3B17-8647-BC15-1AF5A4FC8D7C}"/>
              </a:ext>
            </a:extLst>
          </p:cNvPr>
          <p:cNvSpPr/>
          <p:nvPr/>
        </p:nvSpPr>
        <p:spPr>
          <a:xfrm>
            <a:off x="2602523" y="2856166"/>
            <a:ext cx="1874858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b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LEBENS</a:t>
            </a:r>
            <a:r>
              <a:rPr lang="de-DE" sz="1200" b="1" i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ENERGIE</a:t>
            </a:r>
            <a:endParaRPr lang="de-DE" sz="12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endParaRPr lang="de-DE" sz="1200" b="1" i="1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B19D52BF-5453-6743-8AF9-5F29CECAC997}"/>
              </a:ext>
            </a:extLst>
          </p:cNvPr>
          <p:cNvSpPr/>
          <p:nvPr/>
        </p:nvSpPr>
        <p:spPr>
          <a:xfrm>
            <a:off x="8066145" y="1872021"/>
            <a:ext cx="228585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POSITIONIERUNG UND GESCHÄFTSMODELL </a:t>
            </a:r>
            <a:endParaRPr lang="de-DE" sz="1200" b="1" i="1" dirty="0"/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AA370A15-0E45-4044-A971-E900066223C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7136562" y="1829764"/>
            <a:ext cx="1173173" cy="686217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A09AE885-0E9A-6840-8F1D-379AB5D82AF4}"/>
              </a:ext>
            </a:extLst>
          </p:cNvPr>
          <p:cNvSpPr/>
          <p:nvPr/>
        </p:nvSpPr>
        <p:spPr>
          <a:xfrm>
            <a:off x="0" y="-63720"/>
            <a:ext cx="12192000" cy="6858000"/>
          </a:xfrm>
          <a:prstGeom prst="rect">
            <a:avLst/>
          </a:prstGeom>
          <a:gradFill>
            <a:gsLst>
              <a:gs pos="0">
                <a:srgbClr val="F3F7FB">
                  <a:alpha val="58000"/>
                </a:srgbClr>
              </a:gs>
              <a:gs pos="100000">
                <a:srgbClr val="D7E0E6">
                  <a:alpha val="64000"/>
                </a:srgb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EF71653D-EA06-C746-B501-61380D5B5CB4}"/>
              </a:ext>
            </a:extLst>
          </p:cNvPr>
          <p:cNvSpPr/>
          <p:nvPr/>
        </p:nvSpPr>
        <p:spPr>
          <a:xfrm>
            <a:off x="8660673" y="2772810"/>
            <a:ext cx="125467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4C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KLARHEIT DURCH ZIELE</a:t>
            </a:r>
            <a:endParaRPr lang="de-DE" sz="1200" b="1" i="1" dirty="0"/>
          </a:p>
        </p:txBody>
      </p:sp>
      <p:pic>
        <p:nvPicPr>
          <p:cNvPr id="73" name="Grafik 72">
            <a:extLst>
              <a:ext uri="{FF2B5EF4-FFF2-40B4-BE49-F238E27FC236}">
                <a16:creationId xmlns:a16="http://schemas.microsoft.com/office/drawing/2014/main" id="{F1194E2B-5488-1F42-9F18-BB60600BD26C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606" b="8469"/>
          <a:stretch/>
        </p:blipFill>
        <p:spPr>
          <a:xfrm>
            <a:off x="7673817" y="2544756"/>
            <a:ext cx="1175685" cy="90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554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5" name="UE-Unternehmensanalyse-in-der-Krise_Seite_1.jpg" descr="UE-Unternehmensanalyse-in-der-Krise_Seite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757" y="309392"/>
            <a:ext cx="4411997" cy="6239215"/>
          </a:xfrm>
          <a:prstGeom prst="rect">
            <a:avLst/>
          </a:prstGeom>
          <a:ln w="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56" name="UE-Unternehmensanalyse-in-der-Krise_Seite_2.jpg" descr="UE-Unternehmensanalyse-in-der-Krise_Seite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969" y="309392"/>
            <a:ext cx="4412105" cy="6239215"/>
          </a:xfrm>
          <a:prstGeom prst="rect">
            <a:avLst/>
          </a:prstGeom>
          <a:ln w="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8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275" y="903134"/>
            <a:ext cx="4251725" cy="5051732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59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220" y="903134"/>
            <a:ext cx="4071297" cy="5051732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Form"/>
          <p:cNvSpPr/>
          <p:nvPr/>
        </p:nvSpPr>
        <p:spPr>
          <a:xfrm>
            <a:off x="1004460" y="1454375"/>
            <a:ext cx="1412778" cy="1083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65" h="21427" extrusionOk="0">
                <a:moveTo>
                  <a:pt x="7654" y="1"/>
                </a:moveTo>
                <a:cubicBezTo>
                  <a:pt x="6294" y="20"/>
                  <a:pt x="4753" y="903"/>
                  <a:pt x="4110" y="2532"/>
                </a:cubicBezTo>
                <a:cubicBezTo>
                  <a:pt x="4110" y="2532"/>
                  <a:pt x="4104" y="2532"/>
                  <a:pt x="4104" y="2532"/>
                </a:cubicBezTo>
                <a:cubicBezTo>
                  <a:pt x="3722" y="3624"/>
                  <a:pt x="3929" y="4445"/>
                  <a:pt x="3945" y="4495"/>
                </a:cubicBezTo>
                <a:cubicBezTo>
                  <a:pt x="3976" y="4602"/>
                  <a:pt x="3935" y="4724"/>
                  <a:pt x="3855" y="4767"/>
                </a:cubicBezTo>
                <a:cubicBezTo>
                  <a:pt x="3839" y="4774"/>
                  <a:pt x="3828" y="4781"/>
                  <a:pt x="3812" y="4781"/>
                </a:cubicBezTo>
                <a:cubicBezTo>
                  <a:pt x="3743" y="4788"/>
                  <a:pt x="3679" y="4730"/>
                  <a:pt x="3653" y="4644"/>
                </a:cubicBezTo>
                <a:cubicBezTo>
                  <a:pt x="3642" y="4595"/>
                  <a:pt x="3430" y="3790"/>
                  <a:pt x="3722" y="2691"/>
                </a:cubicBezTo>
                <a:cubicBezTo>
                  <a:pt x="3754" y="2562"/>
                  <a:pt x="3690" y="2425"/>
                  <a:pt x="3590" y="2425"/>
                </a:cubicBezTo>
                <a:cubicBezTo>
                  <a:pt x="1950" y="2425"/>
                  <a:pt x="273" y="5524"/>
                  <a:pt x="347" y="7372"/>
                </a:cubicBezTo>
                <a:cubicBezTo>
                  <a:pt x="353" y="7515"/>
                  <a:pt x="475" y="7579"/>
                  <a:pt x="555" y="7493"/>
                </a:cubicBezTo>
                <a:cubicBezTo>
                  <a:pt x="778" y="7236"/>
                  <a:pt x="1021" y="7029"/>
                  <a:pt x="1281" y="6886"/>
                </a:cubicBezTo>
                <a:cubicBezTo>
                  <a:pt x="1350" y="6850"/>
                  <a:pt x="1429" y="6879"/>
                  <a:pt x="1472" y="6964"/>
                </a:cubicBezTo>
                <a:cubicBezTo>
                  <a:pt x="1530" y="7078"/>
                  <a:pt x="1487" y="7236"/>
                  <a:pt x="1397" y="7279"/>
                </a:cubicBezTo>
                <a:cubicBezTo>
                  <a:pt x="1036" y="7471"/>
                  <a:pt x="750" y="7772"/>
                  <a:pt x="516" y="8129"/>
                </a:cubicBezTo>
                <a:cubicBezTo>
                  <a:pt x="-529" y="10034"/>
                  <a:pt x="140" y="12853"/>
                  <a:pt x="1392" y="14423"/>
                </a:cubicBezTo>
                <a:cubicBezTo>
                  <a:pt x="1610" y="14680"/>
                  <a:pt x="1833" y="14902"/>
                  <a:pt x="2056" y="15088"/>
                </a:cubicBezTo>
                <a:cubicBezTo>
                  <a:pt x="2156" y="15166"/>
                  <a:pt x="2358" y="15310"/>
                  <a:pt x="2352" y="15324"/>
                </a:cubicBezTo>
                <a:cubicBezTo>
                  <a:pt x="3759" y="16381"/>
                  <a:pt x="5347" y="16295"/>
                  <a:pt x="5973" y="16216"/>
                </a:cubicBezTo>
                <a:cubicBezTo>
                  <a:pt x="6105" y="16202"/>
                  <a:pt x="6238" y="16244"/>
                  <a:pt x="6344" y="16344"/>
                </a:cubicBezTo>
                <a:cubicBezTo>
                  <a:pt x="6567" y="16543"/>
                  <a:pt x="8073" y="17950"/>
                  <a:pt x="10605" y="17872"/>
                </a:cubicBezTo>
                <a:cubicBezTo>
                  <a:pt x="11231" y="17850"/>
                  <a:pt x="12001" y="17751"/>
                  <a:pt x="12824" y="17401"/>
                </a:cubicBezTo>
                <a:cubicBezTo>
                  <a:pt x="13912" y="16937"/>
                  <a:pt x="14755" y="15760"/>
                  <a:pt x="14686" y="14325"/>
                </a:cubicBezTo>
                <a:cubicBezTo>
                  <a:pt x="14506" y="12369"/>
                  <a:pt x="13817" y="11205"/>
                  <a:pt x="12469" y="10377"/>
                </a:cubicBezTo>
                <a:cubicBezTo>
                  <a:pt x="11806" y="9970"/>
                  <a:pt x="11046" y="9898"/>
                  <a:pt x="10467" y="9926"/>
                </a:cubicBezTo>
                <a:cubicBezTo>
                  <a:pt x="10122" y="9948"/>
                  <a:pt x="9815" y="9999"/>
                  <a:pt x="9550" y="10056"/>
                </a:cubicBezTo>
                <a:lnTo>
                  <a:pt x="9512" y="10069"/>
                </a:lnTo>
                <a:cubicBezTo>
                  <a:pt x="8599" y="10283"/>
                  <a:pt x="8137" y="10662"/>
                  <a:pt x="8132" y="10669"/>
                </a:cubicBezTo>
                <a:cubicBezTo>
                  <a:pt x="8111" y="10691"/>
                  <a:pt x="8085" y="10698"/>
                  <a:pt x="8064" y="10698"/>
                </a:cubicBezTo>
                <a:cubicBezTo>
                  <a:pt x="8006" y="10705"/>
                  <a:pt x="7952" y="10669"/>
                  <a:pt x="7920" y="10598"/>
                </a:cubicBezTo>
                <a:cubicBezTo>
                  <a:pt x="7872" y="10498"/>
                  <a:pt x="7899" y="10370"/>
                  <a:pt x="7968" y="10306"/>
                </a:cubicBezTo>
                <a:cubicBezTo>
                  <a:pt x="7989" y="10291"/>
                  <a:pt x="8266" y="10062"/>
                  <a:pt x="8807" y="9848"/>
                </a:cubicBezTo>
                <a:cubicBezTo>
                  <a:pt x="8903" y="9813"/>
                  <a:pt x="8918" y="9641"/>
                  <a:pt x="8839" y="9570"/>
                </a:cubicBezTo>
                <a:cubicBezTo>
                  <a:pt x="8313" y="9098"/>
                  <a:pt x="7617" y="8270"/>
                  <a:pt x="7416" y="7071"/>
                </a:cubicBezTo>
                <a:cubicBezTo>
                  <a:pt x="7394" y="6957"/>
                  <a:pt x="7448" y="6843"/>
                  <a:pt x="7533" y="6821"/>
                </a:cubicBezTo>
                <a:cubicBezTo>
                  <a:pt x="7618" y="6793"/>
                  <a:pt x="7698" y="6865"/>
                  <a:pt x="7719" y="6987"/>
                </a:cubicBezTo>
                <a:cubicBezTo>
                  <a:pt x="7942" y="8321"/>
                  <a:pt x="8912" y="9179"/>
                  <a:pt x="9358" y="9507"/>
                </a:cubicBezTo>
                <a:cubicBezTo>
                  <a:pt x="9469" y="9586"/>
                  <a:pt x="9597" y="9620"/>
                  <a:pt x="9719" y="9592"/>
                </a:cubicBezTo>
                <a:cubicBezTo>
                  <a:pt x="10234" y="9492"/>
                  <a:pt x="11518" y="9334"/>
                  <a:pt x="12595" y="9998"/>
                </a:cubicBezTo>
                <a:cubicBezTo>
                  <a:pt x="12998" y="10240"/>
                  <a:pt x="13345" y="10521"/>
                  <a:pt x="13636" y="10828"/>
                </a:cubicBezTo>
                <a:cubicBezTo>
                  <a:pt x="13743" y="10942"/>
                  <a:pt x="13897" y="10948"/>
                  <a:pt x="14008" y="10841"/>
                </a:cubicBezTo>
                <a:cubicBezTo>
                  <a:pt x="14640" y="10241"/>
                  <a:pt x="15270" y="10013"/>
                  <a:pt x="15902" y="10156"/>
                </a:cubicBezTo>
                <a:cubicBezTo>
                  <a:pt x="16756" y="10356"/>
                  <a:pt x="17361" y="11205"/>
                  <a:pt x="17584" y="11691"/>
                </a:cubicBezTo>
                <a:cubicBezTo>
                  <a:pt x="17626" y="11784"/>
                  <a:pt x="17616" y="11912"/>
                  <a:pt x="17552" y="11983"/>
                </a:cubicBezTo>
                <a:cubicBezTo>
                  <a:pt x="17526" y="12011"/>
                  <a:pt x="17499" y="12025"/>
                  <a:pt x="17468" y="12025"/>
                </a:cubicBezTo>
                <a:cubicBezTo>
                  <a:pt x="17414" y="12032"/>
                  <a:pt x="17357" y="11996"/>
                  <a:pt x="17325" y="11925"/>
                </a:cubicBezTo>
                <a:cubicBezTo>
                  <a:pt x="17144" y="11532"/>
                  <a:pt x="16602" y="10749"/>
                  <a:pt x="15849" y="10578"/>
                </a:cubicBezTo>
                <a:cubicBezTo>
                  <a:pt x="15313" y="10456"/>
                  <a:pt x="14766" y="10648"/>
                  <a:pt x="14214" y="11169"/>
                </a:cubicBezTo>
                <a:cubicBezTo>
                  <a:pt x="14123" y="11254"/>
                  <a:pt x="14108" y="11418"/>
                  <a:pt x="14177" y="11532"/>
                </a:cubicBezTo>
                <a:cubicBezTo>
                  <a:pt x="14389" y="11875"/>
                  <a:pt x="14565" y="12262"/>
                  <a:pt x="14698" y="12683"/>
                </a:cubicBezTo>
                <a:cubicBezTo>
                  <a:pt x="14846" y="13169"/>
                  <a:pt x="14952" y="13695"/>
                  <a:pt x="15005" y="14316"/>
                </a:cubicBezTo>
                <a:cubicBezTo>
                  <a:pt x="16369" y="14966"/>
                  <a:pt x="19967" y="14602"/>
                  <a:pt x="20652" y="11448"/>
                </a:cubicBezTo>
                <a:cubicBezTo>
                  <a:pt x="21071" y="9520"/>
                  <a:pt x="20280" y="7208"/>
                  <a:pt x="19086" y="6630"/>
                </a:cubicBezTo>
                <a:cubicBezTo>
                  <a:pt x="18943" y="6558"/>
                  <a:pt x="18795" y="6680"/>
                  <a:pt x="18758" y="6879"/>
                </a:cubicBezTo>
                <a:cubicBezTo>
                  <a:pt x="18652" y="7472"/>
                  <a:pt x="18444" y="7944"/>
                  <a:pt x="18242" y="8258"/>
                </a:cubicBezTo>
                <a:cubicBezTo>
                  <a:pt x="18189" y="8336"/>
                  <a:pt x="18189" y="8458"/>
                  <a:pt x="18242" y="8543"/>
                </a:cubicBezTo>
                <a:cubicBezTo>
                  <a:pt x="18338" y="8693"/>
                  <a:pt x="18481" y="8971"/>
                  <a:pt x="18635" y="9442"/>
                </a:cubicBezTo>
                <a:cubicBezTo>
                  <a:pt x="18667" y="9542"/>
                  <a:pt x="18640" y="9678"/>
                  <a:pt x="18565" y="9728"/>
                </a:cubicBezTo>
                <a:cubicBezTo>
                  <a:pt x="18544" y="9742"/>
                  <a:pt x="18529" y="9748"/>
                  <a:pt x="18507" y="9748"/>
                </a:cubicBezTo>
                <a:cubicBezTo>
                  <a:pt x="18438" y="9755"/>
                  <a:pt x="18375" y="9700"/>
                  <a:pt x="18348" y="9614"/>
                </a:cubicBezTo>
                <a:cubicBezTo>
                  <a:pt x="18348" y="9607"/>
                  <a:pt x="18226" y="9179"/>
                  <a:pt x="17977" y="8793"/>
                </a:cubicBezTo>
                <a:cubicBezTo>
                  <a:pt x="17653" y="8301"/>
                  <a:pt x="17271" y="8108"/>
                  <a:pt x="16836" y="8222"/>
                </a:cubicBezTo>
                <a:cubicBezTo>
                  <a:pt x="16740" y="8244"/>
                  <a:pt x="16650" y="8150"/>
                  <a:pt x="16650" y="8015"/>
                </a:cubicBezTo>
                <a:cubicBezTo>
                  <a:pt x="16650" y="7908"/>
                  <a:pt x="16708" y="7822"/>
                  <a:pt x="16783" y="7807"/>
                </a:cubicBezTo>
                <a:cubicBezTo>
                  <a:pt x="17244" y="7686"/>
                  <a:pt x="17610" y="7886"/>
                  <a:pt x="17791" y="8022"/>
                </a:cubicBezTo>
                <a:cubicBezTo>
                  <a:pt x="17871" y="8079"/>
                  <a:pt x="17971" y="8057"/>
                  <a:pt x="18030" y="7957"/>
                </a:cubicBezTo>
                <a:cubicBezTo>
                  <a:pt x="18444" y="7300"/>
                  <a:pt x="18980" y="5845"/>
                  <a:pt x="18215" y="4332"/>
                </a:cubicBezTo>
                <a:cubicBezTo>
                  <a:pt x="17738" y="3390"/>
                  <a:pt x="16750" y="2824"/>
                  <a:pt x="15965" y="2789"/>
                </a:cubicBezTo>
                <a:cubicBezTo>
                  <a:pt x="15901" y="2789"/>
                  <a:pt x="15843" y="2790"/>
                  <a:pt x="15779" y="2798"/>
                </a:cubicBezTo>
                <a:cubicBezTo>
                  <a:pt x="15647" y="2812"/>
                  <a:pt x="15403" y="2824"/>
                  <a:pt x="15074" y="2931"/>
                </a:cubicBezTo>
                <a:cubicBezTo>
                  <a:pt x="14560" y="3096"/>
                  <a:pt x="14279" y="3382"/>
                  <a:pt x="14273" y="3382"/>
                </a:cubicBezTo>
                <a:cubicBezTo>
                  <a:pt x="14204" y="3453"/>
                  <a:pt x="14107" y="3433"/>
                  <a:pt x="14054" y="3333"/>
                </a:cubicBezTo>
                <a:cubicBezTo>
                  <a:pt x="14007" y="3240"/>
                  <a:pt x="14019" y="3103"/>
                  <a:pt x="14088" y="3039"/>
                </a:cubicBezTo>
                <a:cubicBezTo>
                  <a:pt x="14114" y="3010"/>
                  <a:pt x="14470" y="2669"/>
                  <a:pt x="15096" y="2483"/>
                </a:cubicBezTo>
                <a:cubicBezTo>
                  <a:pt x="15186" y="2455"/>
                  <a:pt x="15227" y="2304"/>
                  <a:pt x="15169" y="2204"/>
                </a:cubicBezTo>
                <a:cubicBezTo>
                  <a:pt x="14341" y="648"/>
                  <a:pt x="11471" y="-173"/>
                  <a:pt x="10170" y="641"/>
                </a:cubicBezTo>
                <a:cubicBezTo>
                  <a:pt x="10048" y="719"/>
                  <a:pt x="9996" y="919"/>
                  <a:pt x="10059" y="1076"/>
                </a:cubicBezTo>
                <a:cubicBezTo>
                  <a:pt x="10203" y="1461"/>
                  <a:pt x="10265" y="1904"/>
                  <a:pt x="10233" y="2325"/>
                </a:cubicBezTo>
                <a:cubicBezTo>
                  <a:pt x="10228" y="2432"/>
                  <a:pt x="10165" y="2512"/>
                  <a:pt x="10091" y="2519"/>
                </a:cubicBezTo>
                <a:cubicBezTo>
                  <a:pt x="10080" y="2519"/>
                  <a:pt x="10075" y="2519"/>
                  <a:pt x="10064" y="2519"/>
                </a:cubicBezTo>
                <a:cubicBezTo>
                  <a:pt x="9979" y="2505"/>
                  <a:pt x="9916" y="2404"/>
                  <a:pt x="9927" y="2282"/>
                </a:cubicBezTo>
                <a:cubicBezTo>
                  <a:pt x="9937" y="2140"/>
                  <a:pt x="10011" y="1106"/>
                  <a:pt x="9295" y="520"/>
                </a:cubicBezTo>
                <a:cubicBezTo>
                  <a:pt x="8854" y="161"/>
                  <a:pt x="8273" y="-8"/>
                  <a:pt x="7654" y="1"/>
                </a:cubicBezTo>
                <a:close/>
                <a:moveTo>
                  <a:pt x="6930" y="3139"/>
                </a:moveTo>
                <a:cubicBezTo>
                  <a:pt x="7435" y="3144"/>
                  <a:pt x="7913" y="3351"/>
                  <a:pt x="8361" y="3761"/>
                </a:cubicBezTo>
                <a:cubicBezTo>
                  <a:pt x="8886" y="4239"/>
                  <a:pt x="9242" y="4895"/>
                  <a:pt x="9449" y="5352"/>
                </a:cubicBezTo>
                <a:cubicBezTo>
                  <a:pt x="9491" y="5444"/>
                  <a:pt x="9582" y="5480"/>
                  <a:pt x="9656" y="5430"/>
                </a:cubicBezTo>
                <a:cubicBezTo>
                  <a:pt x="10925" y="4509"/>
                  <a:pt x="12288" y="4695"/>
                  <a:pt x="13403" y="5952"/>
                </a:cubicBezTo>
                <a:cubicBezTo>
                  <a:pt x="13456" y="6009"/>
                  <a:pt x="13535" y="6015"/>
                  <a:pt x="13593" y="5958"/>
                </a:cubicBezTo>
                <a:cubicBezTo>
                  <a:pt x="13795" y="5758"/>
                  <a:pt x="14331" y="5353"/>
                  <a:pt x="15154" y="5617"/>
                </a:cubicBezTo>
                <a:cubicBezTo>
                  <a:pt x="15239" y="5631"/>
                  <a:pt x="15291" y="5745"/>
                  <a:pt x="15270" y="5867"/>
                </a:cubicBezTo>
                <a:cubicBezTo>
                  <a:pt x="15249" y="5981"/>
                  <a:pt x="15164" y="6045"/>
                  <a:pt x="15079" y="6016"/>
                </a:cubicBezTo>
                <a:cubicBezTo>
                  <a:pt x="14527" y="5866"/>
                  <a:pt x="14076" y="5967"/>
                  <a:pt x="13736" y="6331"/>
                </a:cubicBezTo>
                <a:cubicBezTo>
                  <a:pt x="13418" y="6673"/>
                  <a:pt x="13217" y="7243"/>
                  <a:pt x="13195" y="7856"/>
                </a:cubicBezTo>
                <a:cubicBezTo>
                  <a:pt x="13190" y="7964"/>
                  <a:pt x="13132" y="8050"/>
                  <a:pt x="13053" y="8057"/>
                </a:cubicBezTo>
                <a:cubicBezTo>
                  <a:pt x="13026" y="8057"/>
                  <a:pt x="13000" y="8057"/>
                  <a:pt x="12973" y="8028"/>
                </a:cubicBezTo>
                <a:cubicBezTo>
                  <a:pt x="12915" y="7985"/>
                  <a:pt x="12882" y="7900"/>
                  <a:pt x="12887" y="7814"/>
                </a:cubicBezTo>
                <a:cubicBezTo>
                  <a:pt x="12903" y="7336"/>
                  <a:pt x="13015" y="6880"/>
                  <a:pt x="13195" y="6509"/>
                </a:cubicBezTo>
                <a:cubicBezTo>
                  <a:pt x="13243" y="6416"/>
                  <a:pt x="13228" y="6295"/>
                  <a:pt x="13164" y="6224"/>
                </a:cubicBezTo>
                <a:cubicBezTo>
                  <a:pt x="11630" y="4532"/>
                  <a:pt x="10133" y="5487"/>
                  <a:pt x="9543" y="5994"/>
                </a:cubicBezTo>
                <a:cubicBezTo>
                  <a:pt x="9464" y="6058"/>
                  <a:pt x="9364" y="6023"/>
                  <a:pt x="9321" y="5909"/>
                </a:cubicBezTo>
                <a:cubicBezTo>
                  <a:pt x="9194" y="5559"/>
                  <a:pt x="8827" y="4688"/>
                  <a:pt x="8185" y="4102"/>
                </a:cubicBezTo>
                <a:cubicBezTo>
                  <a:pt x="7548" y="3524"/>
                  <a:pt x="6843" y="3403"/>
                  <a:pt x="6084" y="3746"/>
                </a:cubicBezTo>
                <a:cubicBezTo>
                  <a:pt x="5999" y="3781"/>
                  <a:pt x="5909" y="3717"/>
                  <a:pt x="5888" y="3603"/>
                </a:cubicBezTo>
                <a:cubicBezTo>
                  <a:pt x="5867" y="3496"/>
                  <a:pt x="5915" y="3375"/>
                  <a:pt x="5994" y="3346"/>
                </a:cubicBezTo>
                <a:cubicBezTo>
                  <a:pt x="6315" y="3204"/>
                  <a:pt x="6627" y="3136"/>
                  <a:pt x="6930" y="3139"/>
                </a:cubicBezTo>
                <a:close/>
                <a:moveTo>
                  <a:pt x="4412" y="7120"/>
                </a:moveTo>
                <a:cubicBezTo>
                  <a:pt x="4454" y="7118"/>
                  <a:pt x="4496" y="7136"/>
                  <a:pt x="4528" y="7178"/>
                </a:cubicBezTo>
                <a:cubicBezTo>
                  <a:pt x="5112" y="7964"/>
                  <a:pt x="5357" y="9491"/>
                  <a:pt x="4678" y="11169"/>
                </a:cubicBezTo>
                <a:cubicBezTo>
                  <a:pt x="4630" y="11290"/>
                  <a:pt x="4688" y="11440"/>
                  <a:pt x="4789" y="11448"/>
                </a:cubicBezTo>
                <a:cubicBezTo>
                  <a:pt x="5622" y="11512"/>
                  <a:pt x="7236" y="11876"/>
                  <a:pt x="8250" y="13725"/>
                </a:cubicBezTo>
                <a:cubicBezTo>
                  <a:pt x="8287" y="13789"/>
                  <a:pt x="8351" y="13816"/>
                  <a:pt x="8409" y="13781"/>
                </a:cubicBezTo>
                <a:cubicBezTo>
                  <a:pt x="9009" y="13474"/>
                  <a:pt x="9645" y="13354"/>
                  <a:pt x="10245" y="13439"/>
                </a:cubicBezTo>
                <a:cubicBezTo>
                  <a:pt x="10314" y="13447"/>
                  <a:pt x="10373" y="13374"/>
                  <a:pt x="10373" y="13281"/>
                </a:cubicBezTo>
                <a:cubicBezTo>
                  <a:pt x="10373" y="12831"/>
                  <a:pt x="10547" y="12183"/>
                  <a:pt x="11237" y="11833"/>
                </a:cubicBezTo>
                <a:cubicBezTo>
                  <a:pt x="11322" y="11791"/>
                  <a:pt x="11413" y="11855"/>
                  <a:pt x="11439" y="11970"/>
                </a:cubicBezTo>
                <a:cubicBezTo>
                  <a:pt x="11466" y="12077"/>
                  <a:pt x="11417" y="12190"/>
                  <a:pt x="11338" y="12233"/>
                </a:cubicBezTo>
                <a:cubicBezTo>
                  <a:pt x="10547" y="12640"/>
                  <a:pt x="10691" y="13418"/>
                  <a:pt x="10696" y="13446"/>
                </a:cubicBezTo>
                <a:cubicBezTo>
                  <a:pt x="10707" y="13510"/>
                  <a:pt x="10743" y="13552"/>
                  <a:pt x="10786" y="13567"/>
                </a:cubicBezTo>
                <a:cubicBezTo>
                  <a:pt x="11391" y="13788"/>
                  <a:pt x="11889" y="14216"/>
                  <a:pt x="12170" y="14780"/>
                </a:cubicBezTo>
                <a:cubicBezTo>
                  <a:pt x="12218" y="14873"/>
                  <a:pt x="12208" y="15010"/>
                  <a:pt x="12144" y="15074"/>
                </a:cubicBezTo>
                <a:cubicBezTo>
                  <a:pt x="12117" y="15103"/>
                  <a:pt x="12091" y="15117"/>
                  <a:pt x="12059" y="15117"/>
                </a:cubicBezTo>
                <a:cubicBezTo>
                  <a:pt x="12006" y="15124"/>
                  <a:pt x="11954" y="15087"/>
                  <a:pt x="11917" y="15023"/>
                </a:cubicBezTo>
                <a:cubicBezTo>
                  <a:pt x="11386" y="13945"/>
                  <a:pt x="9852" y="13361"/>
                  <a:pt x="8308" y="14289"/>
                </a:cubicBezTo>
                <a:cubicBezTo>
                  <a:pt x="8239" y="14332"/>
                  <a:pt x="8160" y="14295"/>
                  <a:pt x="8117" y="14209"/>
                </a:cubicBezTo>
                <a:cubicBezTo>
                  <a:pt x="6870" y="11625"/>
                  <a:pt x="4296" y="11862"/>
                  <a:pt x="4270" y="11862"/>
                </a:cubicBezTo>
                <a:lnTo>
                  <a:pt x="3961" y="11847"/>
                </a:lnTo>
                <a:cubicBezTo>
                  <a:pt x="3924" y="11818"/>
                  <a:pt x="3892" y="11768"/>
                  <a:pt x="3881" y="11711"/>
                </a:cubicBezTo>
                <a:cubicBezTo>
                  <a:pt x="3759" y="11011"/>
                  <a:pt x="3176" y="10055"/>
                  <a:pt x="2332" y="9641"/>
                </a:cubicBezTo>
                <a:cubicBezTo>
                  <a:pt x="2263" y="9605"/>
                  <a:pt x="2209" y="9514"/>
                  <a:pt x="2220" y="9407"/>
                </a:cubicBezTo>
                <a:cubicBezTo>
                  <a:pt x="2236" y="9271"/>
                  <a:pt x="2337" y="9192"/>
                  <a:pt x="2427" y="9235"/>
                </a:cubicBezTo>
                <a:cubicBezTo>
                  <a:pt x="2788" y="9406"/>
                  <a:pt x="3170" y="9735"/>
                  <a:pt x="3483" y="10120"/>
                </a:cubicBezTo>
                <a:cubicBezTo>
                  <a:pt x="3680" y="10363"/>
                  <a:pt x="3913" y="10720"/>
                  <a:pt x="4067" y="11162"/>
                </a:cubicBezTo>
                <a:cubicBezTo>
                  <a:pt x="4115" y="11291"/>
                  <a:pt x="4248" y="11306"/>
                  <a:pt x="4306" y="11184"/>
                </a:cubicBezTo>
                <a:cubicBezTo>
                  <a:pt x="5022" y="9614"/>
                  <a:pt x="4831" y="8186"/>
                  <a:pt x="4311" y="7486"/>
                </a:cubicBezTo>
                <a:cubicBezTo>
                  <a:pt x="4253" y="7408"/>
                  <a:pt x="4243" y="7273"/>
                  <a:pt x="4301" y="7194"/>
                </a:cubicBezTo>
                <a:cubicBezTo>
                  <a:pt x="4330" y="7148"/>
                  <a:pt x="4370" y="7123"/>
                  <a:pt x="4412" y="7120"/>
                </a:cubicBezTo>
                <a:close/>
                <a:moveTo>
                  <a:pt x="2258" y="15717"/>
                </a:moveTo>
                <a:cubicBezTo>
                  <a:pt x="1971" y="17680"/>
                  <a:pt x="4031" y="19435"/>
                  <a:pt x="5702" y="18764"/>
                </a:cubicBezTo>
                <a:cubicBezTo>
                  <a:pt x="5612" y="19699"/>
                  <a:pt x="5001" y="21083"/>
                  <a:pt x="5001" y="21083"/>
                </a:cubicBezTo>
                <a:lnTo>
                  <a:pt x="6238" y="21427"/>
                </a:lnTo>
                <a:lnTo>
                  <a:pt x="8727" y="18063"/>
                </a:lnTo>
                <a:cubicBezTo>
                  <a:pt x="7390" y="17742"/>
                  <a:pt x="6699" y="17172"/>
                  <a:pt x="6333" y="16843"/>
                </a:cubicBezTo>
                <a:cubicBezTo>
                  <a:pt x="6163" y="16686"/>
                  <a:pt x="5962" y="16614"/>
                  <a:pt x="5761" y="16636"/>
                </a:cubicBezTo>
                <a:cubicBezTo>
                  <a:pt x="5442" y="16672"/>
                  <a:pt x="4954" y="16693"/>
                  <a:pt x="4381" y="16593"/>
                </a:cubicBezTo>
                <a:cubicBezTo>
                  <a:pt x="3786" y="16494"/>
                  <a:pt x="3027" y="16259"/>
                  <a:pt x="2258" y="15717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rgbClr val="AD5B24"/>
            </a:solidFill>
            <a:miter/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62" name="Linie"/>
          <p:cNvSpPr/>
          <p:nvPr/>
        </p:nvSpPr>
        <p:spPr>
          <a:xfrm flipV="1">
            <a:off x="3245583" y="2268945"/>
            <a:ext cx="1" cy="3481980"/>
          </a:xfrm>
          <a:prstGeom prst="line">
            <a:avLst/>
          </a:prstGeom>
          <a:ln w="50800">
            <a:solidFill>
              <a:schemeClr val="accent1">
                <a:satOff val="-3547"/>
                <a:lumOff val="-10352"/>
              </a:schemeClr>
            </a:solidFill>
            <a:miter/>
            <a:tailEnd type="triangle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63" name="Linie"/>
          <p:cNvSpPr/>
          <p:nvPr/>
        </p:nvSpPr>
        <p:spPr>
          <a:xfrm>
            <a:off x="3213930" y="5750924"/>
            <a:ext cx="6171307" cy="1"/>
          </a:xfrm>
          <a:prstGeom prst="line">
            <a:avLst/>
          </a:prstGeom>
          <a:ln w="50800">
            <a:solidFill>
              <a:schemeClr val="accent1">
                <a:satOff val="-3547"/>
                <a:lumOff val="-10352"/>
              </a:schemeClr>
            </a:solidFill>
            <a:miter/>
            <a:tailEnd type="triangle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64" name="Linie"/>
          <p:cNvSpPr/>
          <p:nvPr/>
        </p:nvSpPr>
        <p:spPr>
          <a:xfrm flipV="1">
            <a:off x="5061563" y="2659263"/>
            <a:ext cx="1" cy="3091662"/>
          </a:xfrm>
          <a:prstGeom prst="line">
            <a:avLst/>
          </a:prstGeom>
          <a:ln w="25400">
            <a:solidFill>
              <a:schemeClr val="accent1">
                <a:satOff val="-3547"/>
                <a:lumOff val="-10352"/>
              </a:schemeClr>
            </a:solidFill>
            <a:miter/>
            <a:tailEnd type="oval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65" name="Linie"/>
          <p:cNvSpPr/>
          <p:nvPr/>
        </p:nvSpPr>
        <p:spPr>
          <a:xfrm flipV="1">
            <a:off x="6835966" y="2659263"/>
            <a:ext cx="1" cy="3091662"/>
          </a:xfrm>
          <a:prstGeom prst="line">
            <a:avLst/>
          </a:prstGeom>
          <a:ln w="25400">
            <a:solidFill>
              <a:schemeClr val="accent1">
                <a:satOff val="-3547"/>
                <a:lumOff val="-10352"/>
              </a:schemeClr>
            </a:solidFill>
            <a:miter/>
            <a:tailEnd type="oval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66" name="Linie"/>
          <p:cNvSpPr/>
          <p:nvPr/>
        </p:nvSpPr>
        <p:spPr>
          <a:xfrm flipH="1" flipV="1">
            <a:off x="3245583" y="3455013"/>
            <a:ext cx="5245853" cy="2"/>
          </a:xfrm>
          <a:prstGeom prst="line">
            <a:avLst/>
          </a:prstGeom>
          <a:ln w="25400">
            <a:solidFill>
              <a:schemeClr val="accent1">
                <a:satOff val="-3547"/>
                <a:lumOff val="-10352"/>
              </a:schemeClr>
            </a:solidFill>
            <a:miter/>
            <a:headEnd type="oval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67" name="Linie"/>
          <p:cNvSpPr/>
          <p:nvPr/>
        </p:nvSpPr>
        <p:spPr>
          <a:xfrm flipH="1" flipV="1">
            <a:off x="3245583" y="4723609"/>
            <a:ext cx="5245853" cy="1"/>
          </a:xfrm>
          <a:prstGeom prst="line">
            <a:avLst/>
          </a:prstGeom>
          <a:ln w="25400">
            <a:solidFill>
              <a:schemeClr val="accent1">
                <a:satOff val="-3547"/>
                <a:lumOff val="-10352"/>
              </a:schemeClr>
            </a:solidFill>
            <a:miter/>
            <a:headEnd type="oval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68" name="Linie Linie" descr="Linie Lini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2190590">
            <a:off x="5246889" y="4154293"/>
            <a:ext cx="4480887" cy="63501"/>
          </a:xfrm>
          <a:prstGeom prst="rect">
            <a:avLst/>
          </a:prstGeom>
        </p:spPr>
      </p:pic>
      <p:pic>
        <p:nvPicPr>
          <p:cNvPr id="970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2082838">
            <a:off x="2962618" y="4274227"/>
            <a:ext cx="4755326" cy="63501"/>
          </a:xfrm>
          <a:prstGeom prst="rect">
            <a:avLst/>
          </a:prstGeom>
        </p:spPr>
      </p:pic>
      <p:sp>
        <p:nvSpPr>
          <p:cNvPr id="972" name="A"/>
          <p:cNvSpPr txBox="1"/>
          <p:nvPr/>
        </p:nvSpPr>
        <p:spPr>
          <a:xfrm>
            <a:off x="7037117" y="2091145"/>
            <a:ext cx="834522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0">
                <a:solidFill>
                  <a:schemeClr val="accent4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973" name="C"/>
          <p:cNvSpPr txBox="1"/>
          <p:nvPr/>
        </p:nvSpPr>
        <p:spPr>
          <a:xfrm>
            <a:off x="4133393" y="4055588"/>
            <a:ext cx="776814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0">
                <a:solidFill>
                  <a:schemeClr val="accent4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974" name="B"/>
          <p:cNvSpPr txBox="1"/>
          <p:nvPr/>
        </p:nvSpPr>
        <p:spPr>
          <a:xfrm>
            <a:off x="5533475" y="3202214"/>
            <a:ext cx="789638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0">
                <a:solidFill>
                  <a:schemeClr val="accent4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975" name="3"/>
          <p:cNvSpPr txBox="1"/>
          <p:nvPr/>
        </p:nvSpPr>
        <p:spPr>
          <a:xfrm>
            <a:off x="2779496" y="2833992"/>
            <a:ext cx="22783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976" name="2"/>
          <p:cNvSpPr txBox="1"/>
          <p:nvPr/>
        </p:nvSpPr>
        <p:spPr>
          <a:xfrm>
            <a:off x="2779496" y="4009934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977" name="1"/>
          <p:cNvSpPr txBox="1"/>
          <p:nvPr/>
        </p:nvSpPr>
        <p:spPr>
          <a:xfrm>
            <a:off x="2779496" y="5185876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978" name="3"/>
          <p:cNvSpPr txBox="1"/>
          <p:nvPr/>
        </p:nvSpPr>
        <p:spPr>
          <a:xfrm>
            <a:off x="3958160" y="5855667"/>
            <a:ext cx="22783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979" name="2"/>
          <p:cNvSpPr txBox="1"/>
          <p:nvPr/>
        </p:nvSpPr>
        <p:spPr>
          <a:xfrm>
            <a:off x="5775549" y="5855667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980" name="1"/>
          <p:cNvSpPr txBox="1"/>
          <p:nvPr/>
        </p:nvSpPr>
        <p:spPr>
          <a:xfrm>
            <a:off x="7758542" y="5855667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981" name="Aufwand"/>
          <p:cNvSpPr txBox="1"/>
          <p:nvPr/>
        </p:nvSpPr>
        <p:spPr>
          <a:xfrm>
            <a:off x="9559483" y="5544540"/>
            <a:ext cx="1059181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Aufwand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82" name="Nutzen"/>
          <p:cNvSpPr txBox="1"/>
          <p:nvPr/>
        </p:nvSpPr>
        <p:spPr>
          <a:xfrm>
            <a:off x="2808067" y="1799857"/>
            <a:ext cx="875031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9A0108D-5FAF-3944-8812-12593D0CE3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Prioritäten</a:t>
            </a:r>
          </a:p>
          <a:p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4" grpId="9" animBg="1" advAuto="0"/>
      <p:bldP spid="965" grpId="10" animBg="1" advAuto="0"/>
      <p:bldP spid="966" grpId="5" animBg="1" advAuto="0"/>
      <p:bldP spid="967" grpId="4" animBg="1" advAuto="0"/>
      <p:bldP spid="968" grpId="11" animBg="1" advAuto="0"/>
      <p:bldP spid="970" grpId="13" animBg="1" advAuto="0"/>
      <p:bldP spid="972" grpId="12" animBg="1" advAuto="0"/>
      <p:bldP spid="973" grpId="15" animBg="1" advAuto="0"/>
      <p:bldP spid="974" grpId="14" animBg="1" advAuto="0"/>
      <p:bldP spid="975" grpId="3" animBg="1" advAuto="0"/>
      <p:bldP spid="976" grpId="2" animBg="1" advAuto="0"/>
      <p:bldP spid="977" grpId="1" animBg="1" advAuto="0"/>
      <p:bldP spid="978" grpId="6" animBg="1" advAuto="0"/>
      <p:bldP spid="979" grpId="7" animBg="1" advAuto="0"/>
      <p:bldP spid="980" grpId="8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Ziele schaffen Klarheit.…"/>
          <p:cNvSpPr txBox="1"/>
          <p:nvPr/>
        </p:nvSpPr>
        <p:spPr>
          <a:xfrm>
            <a:off x="862570" y="2522940"/>
            <a:ext cx="6536714" cy="2646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1219200">
              <a:defRPr sz="6400" b="1" i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ZIELE SCHAFFEN KLARHEIT.</a:t>
            </a:r>
          </a:p>
          <a:p>
            <a:pPr defTabSz="1219200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CAY VON FOURNIER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4" descr="Bild 4">
            <a:extLst>
              <a:ext uri="{FF2B5EF4-FFF2-40B4-BE49-F238E27FC236}">
                <a16:creationId xmlns:a16="http://schemas.microsoft.com/office/drawing/2014/main" id="{B27F17FC-CBD8-CB48-A9DE-4A75A5C043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1329" b="11329"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3" descr="Bild 3">
            <a:extLst>
              <a:ext uri="{FF2B5EF4-FFF2-40B4-BE49-F238E27FC236}">
                <a16:creationId xmlns:a16="http://schemas.microsoft.com/office/drawing/2014/main" id="{FE0ED996-44BE-C041-9E03-57E98E5770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2398" b="12398"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02_fastreaching_G" descr="02_fastreaching_G">
            <a:extLst>
              <a:ext uri="{FF2B5EF4-FFF2-40B4-BE49-F238E27FC236}">
                <a16:creationId xmlns:a16="http://schemas.microsoft.com/office/drawing/2014/main" id="{41CB4CC1-15B0-D847-88D3-1E9AF53728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7589" b="7589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848" name="Ziele"/>
          <p:cNvSpPr txBox="1">
            <a:spLocks noGrp="1"/>
          </p:cNvSpPr>
          <p:nvPr>
            <p:ph type="title" idx="4294967295"/>
          </p:nvPr>
        </p:nvSpPr>
        <p:spPr>
          <a:xfrm>
            <a:off x="8387492" y="4545013"/>
            <a:ext cx="2235200" cy="68580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/>
          <a:p>
            <a:pPr algn="ctr" defTabSz="487680">
              <a:lnSpc>
                <a:spcPct val="100000"/>
              </a:lnSpc>
              <a:defRPr sz="2320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dirty="0" err="1"/>
              <a:t>Ziele</a:t>
            </a:r>
            <a:r>
              <a:rPr dirty="0"/>
              <a:t> </a:t>
            </a:r>
            <a:br>
              <a:rPr dirty="0"/>
            </a:br>
            <a:endParaRPr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" name="Bild" descr="Bild"/>
          <p:cNvPicPr>
            <a:picLocks noChangeAspect="1"/>
          </p:cNvPicPr>
          <p:nvPr/>
        </p:nvPicPr>
        <p:blipFill rotWithShape="1">
          <a:blip r:embed="rId2"/>
          <a:srcRect b="7129"/>
          <a:stretch/>
        </p:blipFill>
        <p:spPr>
          <a:xfrm>
            <a:off x="3261804" y="981677"/>
            <a:ext cx="7997992" cy="4611948"/>
          </a:xfrm>
          <a:prstGeom prst="rect">
            <a:avLst/>
          </a:prstGeom>
          <a:ln w="12700">
            <a:miter lim="400000"/>
          </a:ln>
        </p:spPr>
      </p:pic>
      <p:sp>
        <p:nvSpPr>
          <p:cNvPr id="852" name="Wozu?"/>
          <p:cNvSpPr txBox="1"/>
          <p:nvPr/>
        </p:nvSpPr>
        <p:spPr>
          <a:xfrm>
            <a:off x="1482699" y="1656315"/>
            <a:ext cx="1513333" cy="70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0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Wozu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853" name="Womit?"/>
          <p:cNvSpPr txBox="1"/>
          <p:nvPr/>
        </p:nvSpPr>
        <p:spPr>
          <a:xfrm>
            <a:off x="1368654" y="4429736"/>
            <a:ext cx="1741425" cy="70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0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Womit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854" name="Wie?"/>
          <p:cNvSpPr txBox="1"/>
          <p:nvPr/>
        </p:nvSpPr>
        <p:spPr>
          <a:xfrm>
            <a:off x="1482865" y="3039603"/>
            <a:ext cx="1148710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0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Wie?</a:t>
            </a:r>
          </a:p>
        </p:txBody>
      </p:sp>
      <p:sp>
        <p:nvSpPr>
          <p:cNvPr id="855" name="Was?"/>
          <p:cNvSpPr txBox="1"/>
          <p:nvPr/>
        </p:nvSpPr>
        <p:spPr>
          <a:xfrm>
            <a:off x="4400964" y="731285"/>
            <a:ext cx="12673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000" b="1" i="1"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Was?</a:t>
            </a:r>
          </a:p>
        </p:txBody>
      </p:sp>
      <p:sp>
        <p:nvSpPr>
          <p:cNvPr id="8" name="Parallelogramm 7">
            <a:extLst>
              <a:ext uri="{FF2B5EF4-FFF2-40B4-BE49-F238E27FC236}">
                <a16:creationId xmlns:a16="http://schemas.microsoft.com/office/drawing/2014/main" id="{28479384-5243-BA4D-BAE0-3F2EE187BD41}"/>
              </a:ext>
            </a:extLst>
          </p:cNvPr>
          <p:cNvSpPr/>
          <p:nvPr/>
        </p:nvSpPr>
        <p:spPr>
          <a:xfrm>
            <a:off x="319338" y="6381689"/>
            <a:ext cx="1966248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9" name="Die 6P der Positionierung">
            <a:extLst>
              <a:ext uri="{FF2B5EF4-FFF2-40B4-BE49-F238E27FC236}">
                <a16:creationId xmlns:a16="http://schemas.microsoft.com/office/drawing/2014/main" id="{32D80D14-690A-0C4C-9DF4-038CA7B1BCB8}"/>
              </a:ext>
            </a:extLst>
          </p:cNvPr>
          <p:cNvSpPr txBox="1"/>
          <p:nvPr/>
        </p:nvSpPr>
        <p:spPr>
          <a:xfrm>
            <a:off x="645703" y="6444357"/>
            <a:ext cx="334624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EB1C1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2000" i="1" dirty="0">
                <a:solidFill>
                  <a:schemeClr val="bg1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BMT-Modell</a:t>
            </a:r>
            <a:endParaRPr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2" grpId="2" animBg="1" advAuto="0"/>
      <p:bldP spid="853" grpId="3" animBg="1" advAuto="0"/>
      <p:bldP spid="854" grpId="4" animBg="1" advAuto="0"/>
      <p:bldP spid="855" grpId="5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JZP"/>
          <p:cNvSpPr txBox="1"/>
          <p:nvPr/>
        </p:nvSpPr>
        <p:spPr>
          <a:xfrm>
            <a:off x="1443506" y="3173015"/>
            <a:ext cx="760784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JZP</a:t>
            </a:r>
          </a:p>
        </p:txBody>
      </p:sp>
      <p:sp>
        <p:nvSpPr>
          <p:cNvPr id="858" name="→ Monats-Meeting…"/>
          <p:cNvSpPr txBox="1"/>
          <p:nvPr/>
        </p:nvSpPr>
        <p:spPr>
          <a:xfrm>
            <a:off x="545849" y="5752301"/>
            <a:ext cx="2704784" cy="8826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2" indent="0" defTabSz="449580">
              <a:defRPr sz="25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dirty="0" err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Medium"/>
              </a:rPr>
              <a:t>Monats</a:t>
            </a:r>
            <a:r>
              <a:rPr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Medium"/>
              </a:rPr>
              <a:t>-Meeting</a:t>
            </a:r>
          </a:p>
          <a:p>
            <a:pPr lvl="2" indent="381000" defTabSz="449580">
              <a:defRPr sz="25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(monthly)</a:t>
            </a:r>
          </a:p>
        </p:txBody>
      </p:sp>
      <p:sp>
        <p:nvSpPr>
          <p:cNvPr id="859" name="Form"/>
          <p:cNvSpPr/>
          <p:nvPr/>
        </p:nvSpPr>
        <p:spPr>
          <a:xfrm>
            <a:off x="556683" y="2949923"/>
            <a:ext cx="2751378" cy="27440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" y="0"/>
                </a:moveTo>
                <a:cubicBezTo>
                  <a:pt x="87" y="0"/>
                  <a:pt x="0" y="87"/>
                  <a:pt x="0" y="194"/>
                </a:cubicBezTo>
                <a:lnTo>
                  <a:pt x="0" y="21404"/>
                </a:lnTo>
                <a:cubicBezTo>
                  <a:pt x="0" y="21511"/>
                  <a:pt x="87" y="21600"/>
                  <a:pt x="194" y="21600"/>
                </a:cubicBezTo>
                <a:lnTo>
                  <a:pt x="21406" y="21600"/>
                </a:lnTo>
                <a:cubicBezTo>
                  <a:pt x="21513" y="21600"/>
                  <a:pt x="21600" y="21511"/>
                  <a:pt x="21600" y="21404"/>
                </a:cubicBezTo>
                <a:lnTo>
                  <a:pt x="21600" y="20822"/>
                </a:lnTo>
                <a:cubicBezTo>
                  <a:pt x="21600" y="20715"/>
                  <a:pt x="21513" y="20628"/>
                  <a:pt x="21406" y="20628"/>
                </a:cubicBezTo>
                <a:lnTo>
                  <a:pt x="1163" y="20628"/>
                </a:lnTo>
                <a:cubicBezTo>
                  <a:pt x="1056" y="20628"/>
                  <a:pt x="970" y="20539"/>
                  <a:pt x="970" y="20432"/>
                </a:cubicBezTo>
                <a:lnTo>
                  <a:pt x="970" y="194"/>
                </a:lnTo>
                <a:cubicBezTo>
                  <a:pt x="970" y="87"/>
                  <a:pt x="883" y="0"/>
                  <a:pt x="776" y="0"/>
                </a:cubicBezTo>
                <a:lnTo>
                  <a:pt x="194" y="0"/>
                </a:lnTo>
                <a:close/>
                <a:moveTo>
                  <a:pt x="19991" y="7364"/>
                </a:moveTo>
                <a:lnTo>
                  <a:pt x="17165" y="8228"/>
                </a:lnTo>
                <a:lnTo>
                  <a:pt x="17811" y="8832"/>
                </a:lnTo>
                <a:lnTo>
                  <a:pt x="13288" y="13689"/>
                </a:lnTo>
                <a:lnTo>
                  <a:pt x="10021" y="10341"/>
                </a:lnTo>
                <a:lnTo>
                  <a:pt x="2932" y="17951"/>
                </a:lnTo>
                <a:lnTo>
                  <a:pt x="3799" y="18763"/>
                </a:lnTo>
                <a:lnTo>
                  <a:pt x="10041" y="12061"/>
                </a:lnTo>
                <a:lnTo>
                  <a:pt x="13327" y="15430"/>
                </a:lnTo>
                <a:lnTo>
                  <a:pt x="13766" y="14916"/>
                </a:lnTo>
                <a:lnTo>
                  <a:pt x="18678" y="9644"/>
                </a:lnTo>
                <a:lnTo>
                  <a:pt x="19324" y="10250"/>
                </a:lnTo>
                <a:lnTo>
                  <a:pt x="19991" y="7364"/>
                </a:lnTo>
                <a:close/>
              </a:path>
            </a:pathLst>
          </a:custGeom>
          <a:solidFill>
            <a:schemeClr val="accent2"/>
          </a:solidFill>
          <a:ln w="12700">
            <a:solidFill>
              <a:srgbClr val="AD5B24"/>
            </a:solidFill>
            <a:miter/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60" name="UE_Grafik_NEU13.png" descr="UE_Grafik_NEU13.png"/>
          <p:cNvPicPr>
            <a:picLocks noChangeAspect="1"/>
          </p:cNvPicPr>
          <p:nvPr/>
        </p:nvPicPr>
        <p:blipFill>
          <a:blip r:embed="rId3"/>
          <a:srcRect t="90" b="90"/>
          <a:stretch>
            <a:fillRect/>
          </a:stretch>
        </p:blipFill>
        <p:spPr>
          <a:xfrm>
            <a:off x="828464" y="527613"/>
            <a:ext cx="2207771" cy="2203776"/>
          </a:xfrm>
          <a:prstGeom prst="rect">
            <a:avLst/>
          </a:prstGeom>
          <a:ln w="12700">
            <a:miter lim="400000"/>
          </a:ln>
        </p:spPr>
      </p:pic>
      <p:pic>
        <p:nvPicPr>
          <p:cNvPr id="861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0439" y="560258"/>
            <a:ext cx="5917745" cy="2227657"/>
          </a:xfrm>
          <a:prstGeom prst="rect">
            <a:avLst/>
          </a:prstGeom>
          <a:ln w="12700">
            <a:miter lim="400000"/>
          </a:ln>
        </p:spPr>
      </p:pic>
      <p:sp>
        <p:nvSpPr>
          <p:cNvPr id="862" name="Form"/>
          <p:cNvSpPr/>
          <p:nvPr/>
        </p:nvSpPr>
        <p:spPr>
          <a:xfrm>
            <a:off x="4716736" y="2953098"/>
            <a:ext cx="2751378" cy="27440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" y="0"/>
                </a:moveTo>
                <a:cubicBezTo>
                  <a:pt x="87" y="0"/>
                  <a:pt x="0" y="87"/>
                  <a:pt x="0" y="194"/>
                </a:cubicBezTo>
                <a:lnTo>
                  <a:pt x="0" y="21404"/>
                </a:lnTo>
                <a:cubicBezTo>
                  <a:pt x="0" y="21511"/>
                  <a:pt x="87" y="21600"/>
                  <a:pt x="194" y="21600"/>
                </a:cubicBezTo>
                <a:lnTo>
                  <a:pt x="21406" y="21600"/>
                </a:lnTo>
                <a:cubicBezTo>
                  <a:pt x="21513" y="21600"/>
                  <a:pt x="21600" y="21511"/>
                  <a:pt x="21600" y="21404"/>
                </a:cubicBezTo>
                <a:lnTo>
                  <a:pt x="21600" y="20822"/>
                </a:lnTo>
                <a:cubicBezTo>
                  <a:pt x="21600" y="20715"/>
                  <a:pt x="21513" y="20628"/>
                  <a:pt x="21406" y="20628"/>
                </a:cubicBezTo>
                <a:lnTo>
                  <a:pt x="1163" y="20628"/>
                </a:lnTo>
                <a:cubicBezTo>
                  <a:pt x="1056" y="20628"/>
                  <a:pt x="970" y="20539"/>
                  <a:pt x="970" y="20432"/>
                </a:cubicBezTo>
                <a:lnTo>
                  <a:pt x="970" y="194"/>
                </a:lnTo>
                <a:cubicBezTo>
                  <a:pt x="970" y="87"/>
                  <a:pt x="883" y="0"/>
                  <a:pt x="776" y="0"/>
                </a:cubicBezTo>
                <a:lnTo>
                  <a:pt x="194" y="0"/>
                </a:lnTo>
                <a:close/>
                <a:moveTo>
                  <a:pt x="19991" y="7364"/>
                </a:moveTo>
                <a:lnTo>
                  <a:pt x="17165" y="8228"/>
                </a:lnTo>
                <a:lnTo>
                  <a:pt x="17811" y="8832"/>
                </a:lnTo>
                <a:lnTo>
                  <a:pt x="13288" y="13689"/>
                </a:lnTo>
                <a:lnTo>
                  <a:pt x="10021" y="10341"/>
                </a:lnTo>
                <a:lnTo>
                  <a:pt x="2932" y="17951"/>
                </a:lnTo>
                <a:lnTo>
                  <a:pt x="3799" y="18763"/>
                </a:lnTo>
                <a:lnTo>
                  <a:pt x="10041" y="12061"/>
                </a:lnTo>
                <a:lnTo>
                  <a:pt x="13327" y="15430"/>
                </a:lnTo>
                <a:lnTo>
                  <a:pt x="13766" y="14916"/>
                </a:lnTo>
                <a:lnTo>
                  <a:pt x="18678" y="9644"/>
                </a:lnTo>
                <a:lnTo>
                  <a:pt x="19324" y="10250"/>
                </a:lnTo>
                <a:lnTo>
                  <a:pt x="19991" y="7364"/>
                </a:lnTo>
                <a:close/>
              </a:path>
            </a:pathLst>
          </a:custGeom>
          <a:gradFill>
            <a:gsLst>
              <a:gs pos="0">
                <a:srgbClr val="70A6DB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6350">
            <a:solidFill>
              <a:schemeClr val="accent5"/>
            </a:solidFill>
            <a:miter/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63" name="QZP"/>
          <p:cNvSpPr txBox="1"/>
          <p:nvPr/>
        </p:nvSpPr>
        <p:spPr>
          <a:xfrm>
            <a:off x="5637859" y="3173015"/>
            <a:ext cx="94192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QZP</a:t>
            </a:r>
          </a:p>
        </p:txBody>
      </p:sp>
      <p:sp>
        <p:nvSpPr>
          <p:cNvPr id="864" name="→ Wochen-Meeting…"/>
          <p:cNvSpPr txBox="1"/>
          <p:nvPr/>
        </p:nvSpPr>
        <p:spPr>
          <a:xfrm>
            <a:off x="4670266" y="5739601"/>
            <a:ext cx="2783206" cy="8826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1" indent="0" defTabSz="449580">
              <a:defRPr sz="25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Medium"/>
              </a:rPr>
              <a:t>Wochen-Meeting</a:t>
            </a:r>
          </a:p>
          <a:p>
            <a:pPr lvl="1" indent="381000" defTabSz="449580">
              <a:defRPr sz="25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(weekly)</a:t>
            </a:r>
          </a:p>
        </p:txBody>
      </p:sp>
      <p:sp>
        <p:nvSpPr>
          <p:cNvPr id="865" name="Pfeil"/>
          <p:cNvSpPr/>
          <p:nvPr/>
        </p:nvSpPr>
        <p:spPr>
          <a:xfrm>
            <a:off x="3663858" y="4070085"/>
            <a:ext cx="727180" cy="693694"/>
          </a:xfrm>
          <a:prstGeom prst="rightArrow">
            <a:avLst>
              <a:gd name="adj1" fmla="val 56007"/>
              <a:gd name="adj2" fmla="val 77694"/>
            </a:avLst>
          </a:prstGeom>
          <a:gradFill>
            <a:gsLst>
              <a:gs pos="0">
                <a:srgbClr val="FF9300"/>
              </a:gs>
              <a:gs pos="35681">
                <a:srgbClr val="AA976E"/>
              </a:gs>
              <a:gs pos="50000">
                <a:srgbClr val="559BDB"/>
              </a:gs>
              <a:gs pos="100000">
                <a:srgbClr val="448AC9"/>
              </a:gs>
            </a:gsLst>
            <a:lin ang="2595398"/>
          </a:gradFill>
          <a:ln w="6350">
            <a:solidFill>
              <a:schemeClr val="accent5"/>
            </a:solidFill>
            <a:miter/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66" name="→ Tages-Meeting…"/>
          <p:cNvSpPr txBox="1"/>
          <p:nvPr/>
        </p:nvSpPr>
        <p:spPr>
          <a:xfrm>
            <a:off x="8695387" y="5752301"/>
            <a:ext cx="2456816" cy="8826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defTabSz="449580">
              <a:defRPr sz="25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Medium"/>
              </a:rPr>
              <a:t>Tages-Meeting</a:t>
            </a:r>
          </a:p>
          <a:p>
            <a:pPr indent="381000" defTabSz="449580">
              <a:defRPr sz="25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(daily)</a:t>
            </a:r>
          </a:p>
        </p:txBody>
      </p:sp>
      <p:sp>
        <p:nvSpPr>
          <p:cNvPr id="867" name="F O R-D E C"/>
          <p:cNvSpPr txBox="1"/>
          <p:nvPr/>
        </p:nvSpPr>
        <p:spPr>
          <a:xfrm>
            <a:off x="8790026" y="4066411"/>
            <a:ext cx="2465325" cy="70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F O R-D E C</a:t>
            </a:r>
          </a:p>
        </p:txBody>
      </p:sp>
      <p:sp>
        <p:nvSpPr>
          <p:cNvPr id="869" name="Pfeil"/>
          <p:cNvSpPr/>
          <p:nvPr/>
        </p:nvSpPr>
        <p:spPr>
          <a:xfrm>
            <a:off x="7765722" y="4070085"/>
            <a:ext cx="727180" cy="693694"/>
          </a:xfrm>
          <a:prstGeom prst="rightArrow">
            <a:avLst>
              <a:gd name="adj1" fmla="val 56007"/>
              <a:gd name="adj2" fmla="val 77694"/>
            </a:avLst>
          </a:prstGeom>
          <a:gradFill>
            <a:gsLst>
              <a:gs pos="38041">
                <a:srgbClr val="448AC9"/>
              </a:gs>
              <a:gs pos="100000">
                <a:srgbClr val="000000"/>
              </a:gs>
            </a:gsLst>
            <a:lin ang="2595398"/>
          </a:gradFill>
          <a:ln w="6350">
            <a:solidFill>
              <a:schemeClr val="accent5"/>
            </a:solidFill>
            <a:miter/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1" grpId="2" animBg="1" advAuto="0"/>
      <p:bldP spid="862" grpId="3" animBg="1" advAuto="0"/>
      <p:bldP spid="863" grpId="4" animBg="1" advAuto="0"/>
      <p:bldP spid="864" grpId="5" animBg="1" advAuto="0"/>
      <p:bldP spid="865" grpId="1" animBg="1" advAuto="0"/>
      <p:bldP spid="866" grpId="8" animBg="1" advAuto="0"/>
      <p:bldP spid="867" grpId="7" animBg="1" advAuto="0"/>
      <p:bldP spid="869" grpId="6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Periodenzielplanung"/>
          <p:cNvSpPr txBox="1"/>
          <p:nvPr/>
        </p:nvSpPr>
        <p:spPr>
          <a:xfrm>
            <a:off x="721083" y="2905781"/>
            <a:ext cx="8232775" cy="1046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6400" b="1" i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e-DE" sz="6000" dirty="0">
                <a:latin typeface="Calibri" panose="020F0502020204030204" pitchFamily="34" charset="0"/>
                <a:cs typeface="Calibri" panose="020F0502020204030204" pitchFamily="34" charset="0"/>
              </a:rPr>
              <a:t>PERIODENZIELPLANUNG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_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Microsoft Macintosh PowerPoint</Application>
  <PresentationFormat>Breitbild</PresentationFormat>
  <Paragraphs>155</Paragraphs>
  <Slides>22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Trebuchet MS</vt:lpstr>
      <vt:lpstr>2_Office-Design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Ziele 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Verena Lorenz</cp:lastModifiedBy>
  <cp:revision>16</cp:revision>
  <dcterms:modified xsi:type="dcterms:W3CDTF">2021-05-19T15:14:44Z</dcterms:modified>
</cp:coreProperties>
</file>