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0" r:id="rId1"/>
  </p:sldMasterIdLst>
  <p:notesMasterIdLst>
    <p:notesMasterId r:id="rId48"/>
  </p:notesMasterIdLst>
  <p:sldIdLst>
    <p:sldId id="360" r:id="rId2"/>
    <p:sldId id="36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62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966"/>
  </p:normalViewPr>
  <p:slideViewPr>
    <p:cSldViewPr snapToGrid="0" snapToObjects="1">
      <p:cViewPr varScale="1">
        <p:scale>
          <a:sx n="117" d="100"/>
          <a:sy n="117" d="100"/>
        </p:scale>
        <p:origin x="11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Shape 9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0" name="Shape 9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hape 100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09" name="Shape 10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6859423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606" y="-2071263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3759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0837684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0878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1287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3573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532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61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7199782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203219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6939198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8382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6388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normalizeH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normalizeH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normalizeH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normalizeH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normalizeH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8686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606" y="-2142472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1142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99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15" r:id="rId10"/>
    <p:sldLayoutId id="2147483827" r:id="rId11"/>
    <p:sldLayoutId id="2147483800" r:id="rId12"/>
    <p:sldLayoutId id="2147483801" r:id="rId13"/>
    <p:sldLayoutId id="2147483802" r:id="rId14"/>
    <p:sldLayoutId id="214748380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vollmondfest.de/index.php?plink=start&amp;fs=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hyperlink" Target="http://upload.wikimedia.org/wikipedia/de/f/fd/Zara_Logo.svg" TargetMode="Externa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062" t="-1153" r="1893" b="-1153"/>
          <a:stretch/>
        </p:blipFill>
        <p:spPr>
          <a:xfrm>
            <a:off x="911511" y="1853580"/>
            <a:ext cx="8340978" cy="4878841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1" y="342902"/>
            <a:ext cx="6634186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4A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 2" descr="Bild 2">
            <a:extLst>
              <a:ext uri="{FF2B5EF4-FFF2-40B4-BE49-F238E27FC236}">
                <a16:creationId xmlns:a16="http://schemas.microsoft.com/office/drawing/2014/main" id="{BF968831-84DB-804E-87D5-3CB1FE866E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1109" name="Bild 4" descr="Bild 4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560955" y="1239135"/>
            <a:ext cx="2930956" cy="4379729"/>
          </a:xfrm>
          <a:prstGeom prst="rect">
            <a:avLst/>
          </a:prstGeom>
          <a:ln w="12700">
            <a:miter lim="400000"/>
          </a:ln>
        </p:spPr>
      </p:pic>
      <p:sp>
        <p:nvSpPr>
          <p:cNvPr id="1110" name="Rechteck 17"/>
          <p:cNvSpPr txBox="1"/>
          <p:nvPr/>
        </p:nvSpPr>
        <p:spPr>
          <a:xfrm>
            <a:off x="348054" y="2185352"/>
            <a:ext cx="4572001" cy="3602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73050" indent="-273050">
              <a:buClr>
                <a:schemeClr val="bg1"/>
              </a:buClr>
              <a:buFont typeface="Arial" panose="020B0604020202020204" pitchFamily="34" charset="0"/>
              <a:buChar char="•"/>
              <a:defRPr sz="1200" b="1" u="sng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Wettbewerb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vorhandenen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Markt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Konkurrenz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schlagen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existierende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Nachfrage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Direkter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Zusammenhang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zwischen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Ausrichtung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Gesamtsystems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Unternehmensaktivitäten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an der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Entscheidung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Differenzierung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niedrigen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13" name="Oval 1028"/>
          <p:cNvGrpSpPr/>
          <p:nvPr/>
        </p:nvGrpSpPr>
        <p:grpSpPr>
          <a:xfrm>
            <a:off x="1144456" y="1069954"/>
            <a:ext cx="2492378" cy="764385"/>
            <a:chOff x="0" y="-1"/>
            <a:chExt cx="2492376" cy="764384"/>
          </a:xfrm>
        </p:grpSpPr>
        <p:sp>
          <p:nvSpPr>
            <p:cNvPr id="1111" name="Oval"/>
            <p:cNvSpPr/>
            <p:nvPr/>
          </p:nvSpPr>
          <p:spPr>
            <a:xfrm>
              <a:off x="0" y="-1"/>
              <a:ext cx="2492376" cy="764384"/>
            </a:xfrm>
            <a:prstGeom prst="ellipse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>
              <a:outerShdw blurRad="114300" dist="12700" dir="5400000" rotWithShape="0">
                <a:srgbClr val="000000"/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12" name="Rote…"/>
            <p:cNvSpPr txBox="1"/>
            <p:nvPr/>
          </p:nvSpPr>
          <p:spPr>
            <a:xfrm>
              <a:off x="819020" y="42547"/>
              <a:ext cx="854334" cy="6792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6799" tIns="46799" rIns="46799" bIns="46799" numCol="1" anchor="ctr">
              <a:spAutoFit/>
            </a:bodyPr>
            <a:lstStyle/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Rote</a:t>
              </a:r>
            </a:p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Ozeane</a:t>
              </a:r>
            </a:p>
          </p:txBody>
        </p:sp>
      </p:grpSp>
      <p:sp>
        <p:nvSpPr>
          <p:cNvPr id="1114" name="Rechteck 18"/>
          <p:cNvSpPr txBox="1"/>
          <p:nvPr/>
        </p:nvSpPr>
        <p:spPr>
          <a:xfrm>
            <a:off x="7867135" y="2185352"/>
            <a:ext cx="3976811" cy="3602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73050" indent="-273050">
              <a:buClr>
                <a:schemeClr val="bg1"/>
              </a:buClr>
              <a:buFont typeface="Arial" panose="020B0604020202020204" pitchFamily="34" charset="0"/>
              <a:buChar char="•"/>
              <a:defRPr sz="1200" b="1" u="sng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Schaffung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neuer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Märkte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Konkurrenz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ausweichen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Neue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Nachfrage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erschließen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Aushebelung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direkten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Zusammenhangs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zwischen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indent="-2730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Ausrichtung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Gesamtsystems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Unternehmensaktivitäten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Differenzierung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niedrigen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17" name="Oval 1030"/>
          <p:cNvGrpSpPr/>
          <p:nvPr/>
        </p:nvGrpSpPr>
        <p:grpSpPr>
          <a:xfrm>
            <a:off x="8219736" y="1112502"/>
            <a:ext cx="2492377" cy="764385"/>
            <a:chOff x="0" y="-1"/>
            <a:chExt cx="2492376" cy="764384"/>
          </a:xfrm>
        </p:grpSpPr>
        <p:sp>
          <p:nvSpPr>
            <p:cNvPr id="1115" name="Oval"/>
            <p:cNvSpPr/>
            <p:nvPr/>
          </p:nvSpPr>
          <p:spPr>
            <a:xfrm>
              <a:off x="0" y="-1"/>
              <a:ext cx="2492376" cy="764384"/>
            </a:xfrm>
            <a:prstGeom prst="ellipse">
              <a:avLst/>
            </a:prstGeom>
            <a:solidFill>
              <a:srgbClr val="4F81BD"/>
            </a:solidFill>
            <a:ln w="12700" cap="flat">
              <a:noFill/>
              <a:miter lim="400000"/>
            </a:ln>
            <a:effectLst>
              <a:outerShdw blurRad="114300" dist="12700" dir="5400000" rotWithShape="0">
                <a:srgbClr val="000000"/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16" name="Blaue…"/>
            <p:cNvSpPr txBox="1"/>
            <p:nvPr/>
          </p:nvSpPr>
          <p:spPr>
            <a:xfrm>
              <a:off x="819020" y="42547"/>
              <a:ext cx="854335" cy="6792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6799" tIns="46799" rIns="46799" bIns="46799" numCol="1" anchor="ctr">
              <a:spAutoFit/>
            </a:bodyPr>
            <a:lstStyle/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Blaue</a:t>
              </a:r>
            </a:p>
            <a:p>
              <a:pPr algn="ctr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Ozeane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1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1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1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1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1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" presetClass="entr" presetSubtype="1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1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1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3" presetClass="entr" presetSubtype="1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1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1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fill="hold"/>
                                        <p:tgtEl>
                                          <p:spTgt spid="11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" grpId="2" build="p" bldLvl="5" animBg="1" advAuto="0"/>
      <p:bldP spid="1113" grpId="1" animBg="1" advAuto="0"/>
      <p:bldP spid="1114" grpId="4" build="p" bldLvl="5" animBg="1" advAuto="0"/>
      <p:bldP spid="1117" grpId="3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0" name="Bild 2" descr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33" y="732423"/>
            <a:ext cx="10663766" cy="53931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tolia_4684536_Subscription_L.tif" descr="Fotolia_4684536_Subscription_L.tif">
            <a:extLst>
              <a:ext uri="{FF2B5EF4-FFF2-40B4-BE49-F238E27FC236}">
                <a16:creationId xmlns:a16="http://schemas.microsoft.com/office/drawing/2014/main" id="{905B25E7-20BA-6D4F-B273-74A4AFAFD2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23" name="Die ist selbstverständlich!"/>
          <p:cNvSpPr txBox="1"/>
          <p:nvPr/>
        </p:nvSpPr>
        <p:spPr>
          <a:xfrm>
            <a:off x="-1" y="5334000"/>
            <a:ext cx="12192001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6000" b="1" spc="2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selbstverständlich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1124" name="Vergessen Sie für Ihre Strategie, erstens:"/>
          <p:cNvSpPr txBox="1"/>
          <p:nvPr/>
        </p:nvSpPr>
        <p:spPr>
          <a:xfrm>
            <a:off x="-1" y="76199"/>
            <a:ext cx="12192001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4000" spc="23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Vergessen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erstens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tolia_7065852_XL.tif" descr="Fotolia_7065852_XL.tif">
            <a:extLst>
              <a:ext uri="{FF2B5EF4-FFF2-40B4-BE49-F238E27FC236}">
                <a16:creationId xmlns:a16="http://schemas.microsoft.com/office/drawing/2014/main" id="{B25989BC-471E-864C-B1AE-B82B9C4FDE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28" name="Vergessen Sie für Ihre Strategie, zweitens:"/>
          <p:cNvSpPr txBox="1"/>
          <p:nvPr/>
        </p:nvSpPr>
        <p:spPr>
          <a:xfrm>
            <a:off x="0" y="86498"/>
            <a:ext cx="12192000" cy="754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4000" spc="23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Vergessen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zweitens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1129" name="Die reicht nicht mehr!"/>
          <p:cNvSpPr txBox="1"/>
          <p:nvPr/>
        </p:nvSpPr>
        <p:spPr>
          <a:xfrm>
            <a:off x="6705601" y="2334733"/>
            <a:ext cx="4978400" cy="201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6000" b="1" spc="2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oetler_Herbert_Zoetler.png" descr="Zoetler_Herbert_Zoetler.png">
            <a:extLst>
              <a:ext uri="{FF2B5EF4-FFF2-40B4-BE49-F238E27FC236}">
                <a16:creationId xmlns:a16="http://schemas.microsoft.com/office/drawing/2014/main" id="{BC4C2BB6-E11B-8145-901A-C254BB505E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m20090209-(12)" descr="vm20090209-(12)">
            <a:hlinkClick r:id="rId2"/>
            <a:extLst>
              <a:ext uri="{FF2B5EF4-FFF2-40B4-BE49-F238E27FC236}">
                <a16:creationId xmlns:a16="http://schemas.microsoft.com/office/drawing/2014/main" id="{382CBFAB-E63D-FB44-A2BD-8460AB08E1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36" name="Vollmondbier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 err="1"/>
              <a:t>Vollmondbier</a:t>
            </a:r>
            <a:endParaRPr dirty="0"/>
          </a:p>
        </p:txBody>
      </p:sp>
      <p:pic>
        <p:nvPicPr>
          <p:cNvPr id="1139" name="image22.tif" descr="image22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10" y="3357504"/>
            <a:ext cx="6135077" cy="3429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2.jpeg" descr="image62.jpeg">
            <a:extLst>
              <a:ext uri="{FF2B5EF4-FFF2-40B4-BE49-F238E27FC236}">
                <a16:creationId xmlns:a16="http://schemas.microsoft.com/office/drawing/2014/main" id="{AC7674E2-F4DF-D84A-9554-700D929D8A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7897"/>
            <a:ext cx="12192001" cy="47087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slow" advClick="1" p14:dur="1500">
        <p:wipe dir="l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BD28DB8B-3E28-4545-A5DD-A699FE51ED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1147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584" y="2074394"/>
            <a:ext cx="3466416" cy="3515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Vollmondbier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Vollmondbier</a:t>
            </a:r>
          </a:p>
        </p:txBody>
      </p:sp>
      <p:pic>
        <p:nvPicPr>
          <p:cNvPr id="5" name="image30.png" descr="image30.png">
            <a:extLst>
              <a:ext uri="{FF2B5EF4-FFF2-40B4-BE49-F238E27FC236}">
                <a16:creationId xmlns:a16="http://schemas.microsoft.com/office/drawing/2014/main" id="{073E67AE-B4B8-874A-BD15-084C88682F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684" t="-5424" r="-99678" b="-4259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87626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66934"/>
                </a:srgbClr>
              </a:gs>
              <a:gs pos="100000">
                <a:srgbClr val="D7E0E6">
                  <a:alpha val="64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Linie"/>
          <p:cNvSpPr/>
          <p:nvPr/>
        </p:nvSpPr>
        <p:spPr>
          <a:xfrm>
            <a:off x="11470240" y="2627897"/>
            <a:ext cx="16934" cy="6353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6" name="Linie"/>
          <p:cNvSpPr/>
          <p:nvPr/>
        </p:nvSpPr>
        <p:spPr>
          <a:xfrm>
            <a:off x="11470240" y="2627897"/>
            <a:ext cx="16934" cy="6353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7" name="Fokus"/>
          <p:cNvSpPr txBox="1"/>
          <p:nvPr/>
        </p:nvSpPr>
        <p:spPr>
          <a:xfrm>
            <a:off x="844549" y="2119086"/>
            <a:ext cx="78105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Fokus</a:t>
            </a:r>
          </a:p>
        </p:txBody>
      </p:sp>
      <p:sp>
        <p:nvSpPr>
          <p:cNvPr id="1158" name="Markt &amp;  Wettbewerb"/>
          <p:cNvSpPr txBox="1"/>
          <p:nvPr/>
        </p:nvSpPr>
        <p:spPr>
          <a:xfrm>
            <a:off x="812822" y="2928730"/>
            <a:ext cx="108202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Markt &amp;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Wettbewerb</a:t>
            </a:r>
          </a:p>
        </p:txBody>
      </p:sp>
      <p:sp>
        <p:nvSpPr>
          <p:cNvPr id="1159" name="Linie"/>
          <p:cNvSpPr/>
          <p:nvPr/>
        </p:nvSpPr>
        <p:spPr>
          <a:xfrm>
            <a:off x="711199" y="1938129"/>
            <a:ext cx="10668002" cy="1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0" name="Linie"/>
          <p:cNvSpPr/>
          <p:nvPr/>
        </p:nvSpPr>
        <p:spPr>
          <a:xfrm flipH="1">
            <a:off x="2235222" y="1938130"/>
            <a:ext cx="3" cy="3962401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63" name="Gruppieren"/>
          <p:cNvGrpSpPr/>
          <p:nvPr/>
        </p:nvGrpSpPr>
        <p:grpSpPr>
          <a:xfrm>
            <a:off x="4470400" y="1404732"/>
            <a:ext cx="1422400" cy="492440"/>
            <a:chOff x="0" y="0"/>
            <a:chExt cx="1422400" cy="492438"/>
          </a:xfrm>
        </p:grpSpPr>
        <p:sp>
          <p:nvSpPr>
            <p:cNvPr id="1161" name="Rechteck"/>
            <p:cNvSpPr/>
            <p:nvPr/>
          </p:nvSpPr>
          <p:spPr>
            <a:xfrm>
              <a:off x="0" y="0"/>
              <a:ext cx="1422400" cy="419100"/>
            </a:xfrm>
            <a:prstGeom prst="rect">
              <a:avLst/>
            </a:prstGeom>
            <a:gradFill flip="none" rotWithShape="1">
              <a:gsLst>
                <a:gs pos="0">
                  <a:srgbClr val="99CCFF"/>
                </a:gs>
                <a:gs pos="100000">
                  <a:srgbClr val="FFFFFF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62" name="2.0"/>
            <p:cNvSpPr txBox="1"/>
            <p:nvPr/>
          </p:nvSpPr>
          <p:spPr>
            <a:xfrm>
              <a:off x="0" y="0"/>
              <a:ext cx="1422400" cy="492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2.0</a:t>
              </a:r>
            </a:p>
          </p:txBody>
        </p:sp>
      </p:grpSp>
      <p:sp>
        <p:nvSpPr>
          <p:cNvPr id="1164" name="Langfristige  Planung"/>
          <p:cNvSpPr txBox="1"/>
          <p:nvPr/>
        </p:nvSpPr>
        <p:spPr>
          <a:xfrm>
            <a:off x="2438399" y="2147619"/>
            <a:ext cx="100989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Langfristige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</a:p>
        </p:txBody>
      </p:sp>
      <p:sp>
        <p:nvSpPr>
          <p:cNvPr id="1165" name="50er-/60er…"/>
          <p:cNvSpPr txBox="1"/>
          <p:nvPr/>
        </p:nvSpPr>
        <p:spPr>
          <a:xfrm>
            <a:off x="2464569" y="6033819"/>
            <a:ext cx="95378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50er-/60er </a:t>
            </a:r>
          </a:p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Jahre</a:t>
            </a:r>
          </a:p>
        </p:txBody>
      </p:sp>
      <p:sp>
        <p:nvSpPr>
          <p:cNvPr id="1166" name="Linie"/>
          <p:cNvSpPr/>
          <p:nvPr/>
        </p:nvSpPr>
        <p:spPr>
          <a:xfrm>
            <a:off x="711199" y="5900530"/>
            <a:ext cx="10668002" cy="0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7" name="70er-/80er…"/>
          <p:cNvSpPr txBox="1"/>
          <p:nvPr/>
        </p:nvSpPr>
        <p:spPr>
          <a:xfrm>
            <a:off x="4699758" y="6033819"/>
            <a:ext cx="95378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70er-/80er </a:t>
            </a:r>
          </a:p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Jahre</a:t>
            </a:r>
          </a:p>
        </p:txBody>
      </p:sp>
      <p:sp>
        <p:nvSpPr>
          <p:cNvPr id="1168" name="80er-/90er…"/>
          <p:cNvSpPr txBox="1"/>
          <p:nvPr/>
        </p:nvSpPr>
        <p:spPr>
          <a:xfrm>
            <a:off x="7036551" y="6033819"/>
            <a:ext cx="95378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80er-/90er </a:t>
            </a:r>
          </a:p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Jahre</a:t>
            </a:r>
          </a:p>
        </p:txBody>
      </p:sp>
      <p:sp>
        <p:nvSpPr>
          <p:cNvPr id="1169" name="2000+"/>
          <p:cNvSpPr txBox="1"/>
          <p:nvPr/>
        </p:nvSpPr>
        <p:spPr>
          <a:xfrm>
            <a:off x="9816377" y="6033820"/>
            <a:ext cx="519373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2000+</a:t>
            </a:r>
          </a:p>
        </p:txBody>
      </p:sp>
      <p:sp>
        <p:nvSpPr>
          <p:cNvPr id="1170" name="Annahmen"/>
          <p:cNvSpPr txBox="1"/>
          <p:nvPr/>
        </p:nvSpPr>
        <p:spPr>
          <a:xfrm>
            <a:off x="812811" y="3719286"/>
            <a:ext cx="937757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Annahmen</a:t>
            </a:r>
          </a:p>
        </p:txBody>
      </p:sp>
      <p:sp>
        <p:nvSpPr>
          <p:cNvPr id="1171" name="Wachstum  Konkurrenz"/>
          <p:cNvSpPr txBox="1"/>
          <p:nvPr/>
        </p:nvSpPr>
        <p:spPr>
          <a:xfrm>
            <a:off x="2438421" y="2928730"/>
            <a:ext cx="96019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Wachstum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Konkurrenz</a:t>
            </a:r>
          </a:p>
        </p:txBody>
      </p:sp>
      <p:sp>
        <p:nvSpPr>
          <p:cNvPr id="1172" name="Zukunft ist die Fortschreibung der Vergangenheit"/>
          <p:cNvSpPr txBox="1"/>
          <p:nvPr/>
        </p:nvSpPr>
        <p:spPr>
          <a:xfrm>
            <a:off x="2450885" y="3747820"/>
            <a:ext cx="1553310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Zukunft ist die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Fortschreibung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der Vergangenheit</a:t>
            </a:r>
          </a:p>
        </p:txBody>
      </p:sp>
      <p:sp>
        <p:nvSpPr>
          <p:cNvPr id="1173" name="Zeitraum"/>
          <p:cNvSpPr txBox="1"/>
          <p:nvPr/>
        </p:nvSpPr>
        <p:spPr>
          <a:xfrm>
            <a:off x="812799" y="5290942"/>
            <a:ext cx="772647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Zeitraum</a:t>
            </a:r>
          </a:p>
        </p:txBody>
      </p:sp>
      <p:sp>
        <p:nvSpPr>
          <p:cNvPr id="1174" name="10-20 Jahre"/>
          <p:cNvSpPr txBox="1"/>
          <p:nvPr/>
        </p:nvSpPr>
        <p:spPr>
          <a:xfrm>
            <a:off x="2450427" y="5319475"/>
            <a:ext cx="97142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10-20 Jahre</a:t>
            </a:r>
          </a:p>
        </p:txBody>
      </p:sp>
      <p:sp>
        <p:nvSpPr>
          <p:cNvPr id="1175" name="Externe…"/>
          <p:cNvSpPr txBox="1"/>
          <p:nvPr/>
        </p:nvSpPr>
        <p:spPr>
          <a:xfrm>
            <a:off x="4673600" y="2166730"/>
            <a:ext cx="71814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Externe 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Chancen</a:t>
            </a:r>
          </a:p>
        </p:txBody>
      </p:sp>
      <p:sp>
        <p:nvSpPr>
          <p:cNvPr id="1176" name="Interne…"/>
          <p:cNvSpPr txBox="1"/>
          <p:nvPr/>
        </p:nvSpPr>
        <p:spPr>
          <a:xfrm>
            <a:off x="6933436" y="2166730"/>
            <a:ext cx="636393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Interne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</a:p>
        </p:txBody>
      </p:sp>
      <p:sp>
        <p:nvSpPr>
          <p:cNvPr id="1177" name="WERTE…"/>
          <p:cNvSpPr txBox="1"/>
          <p:nvPr/>
        </p:nvSpPr>
        <p:spPr>
          <a:xfrm>
            <a:off x="9359922" y="1976112"/>
            <a:ext cx="1716817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Balance von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externe Chance und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internen Stärken</a:t>
            </a:r>
          </a:p>
        </p:txBody>
      </p:sp>
      <p:sp>
        <p:nvSpPr>
          <p:cNvPr id="1178" name="Erfolg auch  ohne Wachstum"/>
          <p:cNvSpPr txBox="1"/>
          <p:nvPr/>
        </p:nvSpPr>
        <p:spPr>
          <a:xfrm>
            <a:off x="9359900" y="3055730"/>
            <a:ext cx="14138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Erfolg auch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ohne Wachstum </a:t>
            </a:r>
          </a:p>
        </p:txBody>
      </p:sp>
      <p:sp>
        <p:nvSpPr>
          <p:cNvPr id="1179" name="Strategie"/>
          <p:cNvSpPr txBox="1"/>
          <p:nvPr/>
        </p:nvSpPr>
        <p:spPr>
          <a:xfrm>
            <a:off x="711222" y="1404729"/>
            <a:ext cx="1246814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82" name="Gruppieren"/>
          <p:cNvGrpSpPr/>
          <p:nvPr/>
        </p:nvGrpSpPr>
        <p:grpSpPr>
          <a:xfrm>
            <a:off x="6604000" y="1404732"/>
            <a:ext cx="1422400" cy="492440"/>
            <a:chOff x="0" y="0"/>
            <a:chExt cx="1422400" cy="492438"/>
          </a:xfrm>
        </p:grpSpPr>
        <p:sp>
          <p:nvSpPr>
            <p:cNvPr id="1180" name="Rechteck"/>
            <p:cNvSpPr/>
            <p:nvPr/>
          </p:nvSpPr>
          <p:spPr>
            <a:xfrm>
              <a:off x="0" y="0"/>
              <a:ext cx="1422400" cy="419100"/>
            </a:xfrm>
            <a:prstGeom prst="rect">
              <a:avLst/>
            </a:prstGeom>
            <a:gradFill flip="none" rotWithShape="1">
              <a:gsLst>
                <a:gs pos="0">
                  <a:srgbClr val="99CCFF"/>
                </a:gs>
                <a:gs pos="100000">
                  <a:srgbClr val="FFFFFF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81" name="3.0"/>
            <p:cNvSpPr txBox="1"/>
            <p:nvPr/>
          </p:nvSpPr>
          <p:spPr>
            <a:xfrm>
              <a:off x="0" y="0"/>
              <a:ext cx="1422400" cy="492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3.0</a:t>
              </a:r>
            </a:p>
          </p:txBody>
        </p:sp>
      </p:grpSp>
      <p:grpSp>
        <p:nvGrpSpPr>
          <p:cNvPr id="1185" name="Gruppieren"/>
          <p:cNvGrpSpPr/>
          <p:nvPr/>
        </p:nvGrpSpPr>
        <p:grpSpPr>
          <a:xfrm>
            <a:off x="9359900" y="1404732"/>
            <a:ext cx="1422400" cy="492440"/>
            <a:chOff x="0" y="0"/>
            <a:chExt cx="1422400" cy="492438"/>
          </a:xfrm>
        </p:grpSpPr>
        <p:sp>
          <p:nvSpPr>
            <p:cNvPr id="1183" name="Rechteck"/>
            <p:cNvSpPr/>
            <p:nvPr/>
          </p:nvSpPr>
          <p:spPr>
            <a:xfrm>
              <a:off x="0" y="0"/>
              <a:ext cx="1422400" cy="419100"/>
            </a:xfrm>
            <a:prstGeom prst="rect">
              <a:avLst/>
            </a:prstGeom>
            <a:gradFill flip="none" rotWithShape="1">
              <a:gsLst>
                <a:gs pos="0">
                  <a:srgbClr val="99CCFF"/>
                </a:gs>
                <a:gs pos="100000">
                  <a:srgbClr val="FFFFFF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84" name="4.0"/>
            <p:cNvSpPr txBox="1"/>
            <p:nvPr/>
          </p:nvSpPr>
          <p:spPr>
            <a:xfrm>
              <a:off x="0" y="0"/>
              <a:ext cx="1422400" cy="492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4.0</a:t>
              </a:r>
            </a:p>
          </p:txBody>
        </p:sp>
      </p:grpSp>
      <p:sp>
        <p:nvSpPr>
          <p:cNvPr id="1186" name="10 Jahre"/>
          <p:cNvSpPr txBox="1"/>
          <p:nvPr/>
        </p:nvSpPr>
        <p:spPr>
          <a:xfrm>
            <a:off x="4673600" y="5319475"/>
            <a:ext cx="700513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10 Jahre</a:t>
            </a:r>
          </a:p>
        </p:txBody>
      </p:sp>
      <p:sp>
        <p:nvSpPr>
          <p:cNvPr id="1187" name="5 Jahre"/>
          <p:cNvSpPr txBox="1"/>
          <p:nvPr/>
        </p:nvSpPr>
        <p:spPr>
          <a:xfrm>
            <a:off x="7081797" y="5319475"/>
            <a:ext cx="596317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 Jahre</a:t>
            </a:r>
          </a:p>
        </p:txBody>
      </p:sp>
      <p:sp>
        <p:nvSpPr>
          <p:cNvPr id="1188" name="Permanent nach…"/>
          <p:cNvSpPr txBox="1"/>
          <p:nvPr/>
        </p:nvSpPr>
        <p:spPr>
          <a:xfrm>
            <a:off x="9599831" y="5319475"/>
            <a:ext cx="1420261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Permanent nach </a:t>
            </a:r>
          </a:p>
          <a:p>
            <a:pPr algn="ctr"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Bedarf</a:t>
            </a:r>
          </a:p>
        </p:txBody>
      </p:sp>
      <p:sp>
        <p:nvSpPr>
          <p:cNvPr id="1189" name="Modelle"/>
          <p:cNvSpPr txBox="1"/>
          <p:nvPr/>
        </p:nvSpPr>
        <p:spPr>
          <a:xfrm>
            <a:off x="812821" y="4633686"/>
            <a:ext cx="70532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Modelle</a:t>
            </a:r>
          </a:p>
        </p:txBody>
      </p:sp>
      <p:sp>
        <p:nvSpPr>
          <p:cNvPr id="1190" name="Attraktive Märkte…"/>
          <p:cNvSpPr txBox="1"/>
          <p:nvPr/>
        </p:nvSpPr>
        <p:spPr>
          <a:xfrm>
            <a:off x="4673601" y="3776366"/>
            <a:ext cx="188032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Attraktive Märkte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erobern, Wettbewerb 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besiegen</a:t>
            </a:r>
          </a:p>
        </p:txBody>
      </p:sp>
      <p:sp>
        <p:nvSpPr>
          <p:cNvPr id="1191" name="Wachstum  Wettbewerb…"/>
          <p:cNvSpPr txBox="1"/>
          <p:nvPr/>
        </p:nvSpPr>
        <p:spPr>
          <a:xfrm>
            <a:off x="4673601" y="2928730"/>
            <a:ext cx="12904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Wachstum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Wettbewerb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Diversifizierung</a:t>
            </a:r>
          </a:p>
        </p:txBody>
      </p:sp>
      <p:sp>
        <p:nvSpPr>
          <p:cNvPr id="1192" name="TQM,…"/>
          <p:cNvSpPr txBox="1"/>
          <p:nvPr/>
        </p:nvSpPr>
        <p:spPr>
          <a:xfrm>
            <a:off x="6977570" y="4586020"/>
            <a:ext cx="132568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TQM, 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Kernkompetenz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Lean, BSC,…</a:t>
            </a:r>
          </a:p>
        </p:txBody>
      </p:sp>
      <p:sp>
        <p:nvSpPr>
          <p:cNvPr id="1193" name="Ansoff, Porter…"/>
          <p:cNvSpPr txBox="1"/>
          <p:nvPr/>
        </p:nvSpPr>
        <p:spPr>
          <a:xfrm>
            <a:off x="4741050" y="4586019"/>
            <a:ext cx="1168590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Ansoff, Porter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BCG, …</a:t>
            </a:r>
          </a:p>
        </p:txBody>
      </p:sp>
      <p:sp>
        <p:nvSpPr>
          <p:cNvPr id="1194" name="Planungsansätze"/>
          <p:cNvSpPr txBox="1"/>
          <p:nvPr/>
        </p:nvSpPr>
        <p:spPr>
          <a:xfrm>
            <a:off x="2505841" y="4605131"/>
            <a:ext cx="1384995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>
            <a:lvl1pPr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Planungsansätze</a:t>
            </a:r>
          </a:p>
        </p:txBody>
      </p:sp>
      <p:sp>
        <p:nvSpPr>
          <p:cNvPr id="1195" name="Kosten, USP…"/>
          <p:cNvSpPr txBox="1"/>
          <p:nvPr/>
        </p:nvSpPr>
        <p:spPr>
          <a:xfrm>
            <a:off x="6913401" y="2928730"/>
            <a:ext cx="118622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Kosten, USP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Marketing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Konzentration</a:t>
            </a:r>
          </a:p>
        </p:txBody>
      </p:sp>
      <p:sp>
        <p:nvSpPr>
          <p:cNvPr id="1196" name="Attraktive Unternehmen…"/>
          <p:cNvSpPr txBox="1"/>
          <p:nvPr/>
        </p:nvSpPr>
        <p:spPr>
          <a:xfrm>
            <a:off x="6908801" y="3766930"/>
            <a:ext cx="2050241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Attraktive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siegt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innere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80:20,…</a:t>
            </a:r>
          </a:p>
        </p:txBody>
      </p:sp>
      <p:sp>
        <p:nvSpPr>
          <p:cNvPr id="1197" name="?,….…"/>
          <p:cNvSpPr txBox="1"/>
          <p:nvPr/>
        </p:nvSpPr>
        <p:spPr>
          <a:xfrm>
            <a:off x="9448800" y="4173340"/>
            <a:ext cx="158056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?,….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Blauer Ozean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Schwarze Schwäne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Long Tail,…</a:t>
            </a:r>
          </a:p>
        </p:txBody>
      </p:sp>
      <p:sp>
        <p:nvSpPr>
          <p:cNvPr id="1198" name="Veränderung, Dynamik…"/>
          <p:cNvSpPr txBox="1"/>
          <p:nvPr/>
        </p:nvSpPr>
        <p:spPr>
          <a:xfrm>
            <a:off x="9450542" y="3639849"/>
            <a:ext cx="191558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Veränderung, Dynamik</a:t>
            </a:r>
          </a:p>
          <a:p>
            <a:pPr defTabSz="1219200"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Umbrüche, Krisen,…</a:t>
            </a:r>
          </a:p>
        </p:txBody>
      </p:sp>
      <p:grpSp>
        <p:nvGrpSpPr>
          <p:cNvPr id="1201" name="Gruppieren"/>
          <p:cNvGrpSpPr/>
          <p:nvPr/>
        </p:nvGrpSpPr>
        <p:grpSpPr>
          <a:xfrm>
            <a:off x="2438399" y="1404732"/>
            <a:ext cx="1422401" cy="492440"/>
            <a:chOff x="0" y="0"/>
            <a:chExt cx="1422400" cy="492438"/>
          </a:xfrm>
        </p:grpSpPr>
        <p:sp>
          <p:nvSpPr>
            <p:cNvPr id="1199" name="Rechteck"/>
            <p:cNvSpPr/>
            <p:nvPr/>
          </p:nvSpPr>
          <p:spPr>
            <a:xfrm>
              <a:off x="0" y="0"/>
              <a:ext cx="1422400" cy="419100"/>
            </a:xfrm>
            <a:prstGeom prst="rect">
              <a:avLst/>
            </a:prstGeom>
            <a:gradFill flip="none" rotWithShape="1">
              <a:gsLst>
                <a:gs pos="0">
                  <a:srgbClr val="99CCFF"/>
                </a:gs>
                <a:gs pos="100000">
                  <a:srgbClr val="FFFFFF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00" name="1.0"/>
            <p:cNvSpPr txBox="1"/>
            <p:nvPr/>
          </p:nvSpPr>
          <p:spPr>
            <a:xfrm>
              <a:off x="0" y="0"/>
              <a:ext cx="1422400" cy="492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1.0</a:t>
              </a:r>
            </a:p>
          </p:txBody>
        </p:sp>
      </p:grpSp>
      <p:sp>
        <p:nvSpPr>
          <p:cNvPr id="53" name="Rectangle 43">
            <a:extLst>
              <a:ext uri="{FF2B5EF4-FFF2-40B4-BE49-F238E27FC236}">
                <a16:creationId xmlns:a16="http://schemas.microsoft.com/office/drawing/2014/main" id="{B9A882CB-6EFC-064E-B77C-8AF9627C71CF}"/>
              </a:ext>
            </a:extLst>
          </p:cNvPr>
          <p:cNvSpPr txBox="1"/>
          <p:nvPr/>
        </p:nvSpPr>
        <p:spPr>
          <a:xfrm>
            <a:off x="256157" y="6503009"/>
            <a:ext cx="2578909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n-lt"/>
              </a:rPr>
              <a:t>© Herrmann International Deutschland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539F0AD-06E0-F04A-BA50-CDFA9C677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3746" y="244124"/>
            <a:ext cx="4839797" cy="804333"/>
          </a:xfrm>
        </p:spPr>
        <p:txBody>
          <a:bodyPr/>
          <a:lstStyle/>
          <a:p>
            <a:r>
              <a:rPr lang="de-DE" sz="2100" dirty="0"/>
              <a:t>Die Geschichte „Strategischer Unternehmensführung“</a:t>
            </a:r>
          </a:p>
          <a:p>
            <a:endParaRPr lang="de-DE" sz="2100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93848EB-D133-7F40-8806-54396F0BC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538" y="1282214"/>
            <a:ext cx="5227983" cy="5227983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1712082-B107-EC4C-BF7B-C318641F6B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Leitbild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90.png" descr="image90.png">
            <a:extLst>
              <a:ext uri="{FF2B5EF4-FFF2-40B4-BE49-F238E27FC236}">
                <a16:creationId xmlns:a16="http://schemas.microsoft.com/office/drawing/2014/main" id="{F3AE4C70-5820-F74C-A3DB-105C9A7579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215" name="Klarheit…"/>
          <p:cNvSpPr txBox="1"/>
          <p:nvPr/>
        </p:nvSpPr>
        <p:spPr>
          <a:xfrm>
            <a:off x="6096000" y="279399"/>
            <a:ext cx="5791200" cy="6370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Klarheit</a:t>
            </a:r>
            <a:endParaRPr sz="4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Konsequenz</a:t>
            </a:r>
            <a:endParaRPr sz="4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Konzentration</a:t>
            </a:r>
            <a:endParaRPr sz="4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  <a:endParaRPr sz="4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216" name="Grundsätze der…"/>
          <p:cNvSpPr txBox="1"/>
          <p:nvPr/>
        </p:nvSpPr>
        <p:spPr>
          <a:xfrm rot="19479847">
            <a:off x="-3227419" y="1718788"/>
            <a:ext cx="11988801" cy="1231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algn="ctr" defTabSz="1219200">
              <a:defRPr sz="36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Grundsätze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endParaRPr sz="5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1219200">
              <a:defRPr sz="36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Unternehmensführung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Stock_000010262837Large.jpg" descr="iStock_000010262837Large.jpg">
            <a:extLst>
              <a:ext uri="{FF2B5EF4-FFF2-40B4-BE49-F238E27FC236}">
                <a16:creationId xmlns:a16="http://schemas.microsoft.com/office/drawing/2014/main" id="{D2671182-2BE5-324C-BD6B-5D8155338F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219" name="Welche Leidenschaft hat Ihre Vision?"/>
          <p:cNvSpPr txBox="1">
            <a:spLocks noGrp="1"/>
          </p:cNvSpPr>
          <p:nvPr>
            <p:ph type="title" idx="4294967295"/>
          </p:nvPr>
        </p:nvSpPr>
        <p:spPr>
          <a:xfrm>
            <a:off x="0" y="6110288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/>
          <a:p>
            <a:pPr algn="ctr" defTabSz="487680">
              <a:lnSpc>
                <a:spcPct val="100000"/>
              </a:lnSpc>
              <a:defRPr sz="2320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 err="1"/>
              <a:t>Welche</a:t>
            </a:r>
            <a:r>
              <a:rPr dirty="0"/>
              <a:t> </a:t>
            </a:r>
            <a:r>
              <a:rPr dirty="0" err="1"/>
              <a:t>Leidenschaft</a:t>
            </a:r>
            <a:r>
              <a:rPr dirty="0"/>
              <a:t> hat </a:t>
            </a:r>
            <a:r>
              <a:rPr dirty="0" err="1"/>
              <a:t>Ihre</a:t>
            </a:r>
            <a:r>
              <a:rPr dirty="0"/>
              <a:t> Vision? </a:t>
            </a:r>
            <a:br>
              <a:rPr dirty="0"/>
            </a:b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2" name="image92.tif" descr="image9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781" y="1746286"/>
            <a:ext cx="9760438" cy="38100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2BC40B2-07DD-9A44-BE51-7E829ECD4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Auslöser für Veränderung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Stock_000009443247Large.jpg" descr="iStock_000009443247Large.jpg">
            <a:extLst>
              <a:ext uri="{FF2B5EF4-FFF2-40B4-BE49-F238E27FC236}">
                <a16:creationId xmlns:a16="http://schemas.microsoft.com/office/drawing/2014/main" id="{0EC91B4C-5528-0544-9FA1-2568CB79B4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1226" name="image94.tif" descr="image94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769" y="4061233"/>
            <a:ext cx="11132458" cy="19812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7" name="Leitbild"/>
          <p:cNvSpPr txBox="1"/>
          <p:nvPr/>
        </p:nvSpPr>
        <p:spPr>
          <a:xfrm>
            <a:off x="0" y="72000"/>
            <a:ext cx="12090401" cy="2170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12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" name="image95.tif" descr="image9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886" y="583856"/>
            <a:ext cx="5824227" cy="56902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3" name="image96.png" descr="image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402" y="549511"/>
            <a:ext cx="8553195" cy="5758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" name="image107.png" descr="image10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612" y="340228"/>
            <a:ext cx="8857346" cy="61241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" name="image97.png" descr="image9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581" y="436572"/>
            <a:ext cx="4332838" cy="59848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Motivation"/>
          <p:cNvSpPr txBox="1"/>
          <p:nvPr/>
        </p:nvSpPr>
        <p:spPr>
          <a:xfrm>
            <a:off x="3356165" y="3158940"/>
            <a:ext cx="5622691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93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</p:txBody>
      </p:sp>
      <p:sp>
        <p:nvSpPr>
          <p:cNvPr id="998" name="Vertrauen"/>
          <p:cNvSpPr txBox="1"/>
          <p:nvPr/>
        </p:nvSpPr>
        <p:spPr>
          <a:xfrm>
            <a:off x="384293" y="3857440"/>
            <a:ext cx="2522483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</a:p>
        </p:txBody>
      </p:sp>
      <p:sp>
        <p:nvSpPr>
          <p:cNvPr id="999" name="Arbeitsplatz"/>
          <p:cNvSpPr txBox="1"/>
          <p:nvPr/>
        </p:nvSpPr>
        <p:spPr>
          <a:xfrm>
            <a:off x="3750186" y="1331081"/>
            <a:ext cx="3029032" cy="8156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</a:p>
        </p:txBody>
      </p:sp>
      <p:sp>
        <p:nvSpPr>
          <p:cNvPr id="1000" name="Entwicklung"/>
          <p:cNvSpPr txBox="1"/>
          <p:nvPr/>
        </p:nvSpPr>
        <p:spPr>
          <a:xfrm>
            <a:off x="913782" y="5266784"/>
            <a:ext cx="3814504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</a:p>
        </p:txBody>
      </p:sp>
      <p:sp>
        <p:nvSpPr>
          <p:cNvPr id="1001" name="Geld &amp; Incentives"/>
          <p:cNvSpPr txBox="1"/>
          <p:nvPr/>
        </p:nvSpPr>
        <p:spPr>
          <a:xfrm>
            <a:off x="6096000" y="5877654"/>
            <a:ext cx="375359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Geld &amp; Incentives</a:t>
            </a:r>
          </a:p>
        </p:txBody>
      </p:sp>
      <p:sp>
        <p:nvSpPr>
          <p:cNvPr id="1002" name="Verbundenheit"/>
          <p:cNvSpPr txBox="1"/>
          <p:nvPr/>
        </p:nvSpPr>
        <p:spPr>
          <a:xfrm>
            <a:off x="6762582" y="2322434"/>
            <a:ext cx="472821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Verbundenheit</a:t>
            </a:r>
          </a:p>
        </p:txBody>
      </p:sp>
      <p:sp>
        <p:nvSpPr>
          <p:cNvPr id="1003" name="Flexibilität"/>
          <p:cNvSpPr txBox="1"/>
          <p:nvPr/>
        </p:nvSpPr>
        <p:spPr>
          <a:xfrm>
            <a:off x="7624480" y="4740513"/>
            <a:ext cx="2849496" cy="877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1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</a:p>
        </p:txBody>
      </p:sp>
      <p:sp>
        <p:nvSpPr>
          <p:cNvPr id="1004" name="Sinn"/>
          <p:cNvSpPr txBox="1"/>
          <p:nvPr/>
        </p:nvSpPr>
        <p:spPr>
          <a:xfrm>
            <a:off x="9155612" y="364282"/>
            <a:ext cx="2391037" cy="1677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sp>
        <p:nvSpPr>
          <p:cNvPr id="1005" name="Dankbarkeit"/>
          <p:cNvSpPr txBox="1"/>
          <p:nvPr/>
        </p:nvSpPr>
        <p:spPr>
          <a:xfrm>
            <a:off x="428749" y="2267400"/>
            <a:ext cx="351634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4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Dankbarkeit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6" name="Lob und Anerkennung"/>
          <p:cNvSpPr txBox="1"/>
          <p:nvPr/>
        </p:nvSpPr>
        <p:spPr>
          <a:xfrm>
            <a:off x="596595" y="407462"/>
            <a:ext cx="5380638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Lob und Anerkennung</a:t>
            </a:r>
          </a:p>
        </p:txBody>
      </p:sp>
      <p:sp>
        <p:nvSpPr>
          <p:cNvPr id="1007" name="Spaß"/>
          <p:cNvSpPr txBox="1"/>
          <p:nvPr/>
        </p:nvSpPr>
        <p:spPr>
          <a:xfrm>
            <a:off x="10147782" y="3499723"/>
            <a:ext cx="1701746" cy="1061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2" name="image99.png" descr="image9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654" y="5600198"/>
            <a:ext cx="3397351" cy="8737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1" name="image98.png" descr="image9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771" y="1415779"/>
            <a:ext cx="9713155" cy="447261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A553D2F-CA7D-CC49-BA5B-5290717172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Leitbild Firma </a:t>
            </a:r>
            <a:r>
              <a:rPr lang="de-DE" dirty="0" err="1"/>
              <a:t>rathgeber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00.png" descr="image100.png">
            <a:extLst>
              <a:ext uri="{FF2B5EF4-FFF2-40B4-BE49-F238E27FC236}">
                <a16:creationId xmlns:a16="http://schemas.microsoft.com/office/drawing/2014/main" id="{FE9FD2BC-A3D3-F44B-9FEA-AA77BB878F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01.png" descr="image101.png">
            <a:extLst>
              <a:ext uri="{FF2B5EF4-FFF2-40B4-BE49-F238E27FC236}">
                <a16:creationId xmlns:a16="http://schemas.microsoft.com/office/drawing/2014/main" id="{686ABEFA-74C0-7340-BBFA-E1E2F953F4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1" name="Bild" descr="Bil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182" y="438512"/>
            <a:ext cx="8535636" cy="5980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3" name="Bild" descr="Bil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276" y="525162"/>
            <a:ext cx="5807676" cy="5807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5" name="verhaltensleitbild_1" descr="verhaltensleitbild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498" y="546130"/>
            <a:ext cx="7821826" cy="57657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02.png" descr="image102.png">
            <a:extLst>
              <a:ext uri="{FF2B5EF4-FFF2-40B4-BE49-F238E27FC236}">
                <a16:creationId xmlns:a16="http://schemas.microsoft.com/office/drawing/2014/main" id="{55ECDB11-BDAE-3740-9251-3701445DF0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2" name="seite4" descr="seite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46312"/>
            <a:ext cx="12192000" cy="495300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4CC0FDC-2F8C-0F45-8298-4CD123ABB7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985910" cy="804333"/>
          </a:xfrm>
        </p:spPr>
        <p:txBody>
          <a:bodyPr/>
          <a:lstStyle/>
          <a:p>
            <a:r>
              <a:rPr lang="de-DE" dirty="0"/>
              <a:t>Verhaltensleitbild SEAT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7" name="seite7" descr="seite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088790"/>
            <a:ext cx="12192001" cy="5021142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B0DA900-5052-7C41-AB68-AF299F659B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11739" cy="804333"/>
          </a:xfrm>
        </p:spPr>
        <p:txBody>
          <a:bodyPr/>
          <a:lstStyle/>
          <a:p>
            <a:r>
              <a:rPr lang="de-DE" dirty="0"/>
              <a:t>Verhaltensleitbild SEAT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1" name="seite3" descr="seite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1242078"/>
            <a:ext cx="12191997" cy="484346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E922C92-DE77-8A4C-8271-2F3E5EC1E6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9967" cy="804333"/>
          </a:xfrm>
        </p:spPr>
        <p:txBody>
          <a:bodyPr/>
          <a:lstStyle/>
          <a:p>
            <a:r>
              <a:rPr lang="de-DE" dirty="0"/>
              <a:t>Verhaltensleitbild SEAT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1" name="photocasedm7mli6751549752.tif" descr="photocasedm7mli675154975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4541" y="0"/>
            <a:ext cx="9988102" cy="6791436"/>
          </a:xfrm>
          <a:prstGeom prst="rect">
            <a:avLst/>
          </a:prstGeom>
          <a:ln w="12700">
            <a:miter lim="400000"/>
          </a:ln>
        </p:spPr>
      </p:pic>
      <p:sp>
        <p:nvSpPr>
          <p:cNvPr id="1012" name="Was ist die Strategie Ihres Unternehmens?"/>
          <p:cNvSpPr txBox="1"/>
          <p:nvPr/>
        </p:nvSpPr>
        <p:spPr>
          <a:xfrm>
            <a:off x="-1" y="152399"/>
            <a:ext cx="12192001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4000" spc="232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1015" name="Gruppieren"/>
          <p:cNvGrpSpPr/>
          <p:nvPr/>
        </p:nvGrpSpPr>
        <p:grpSpPr>
          <a:xfrm>
            <a:off x="4244597" y="2154066"/>
            <a:ext cx="3553886" cy="1776415"/>
            <a:chOff x="-1" y="0"/>
            <a:chExt cx="3553885" cy="1776414"/>
          </a:xfrm>
        </p:grpSpPr>
        <p:sp>
          <p:nvSpPr>
            <p:cNvPr id="1013" name="Rechteck"/>
            <p:cNvSpPr/>
            <p:nvPr/>
          </p:nvSpPr>
          <p:spPr>
            <a:xfrm>
              <a:off x="-1" y="0"/>
              <a:ext cx="3553885" cy="1776414"/>
            </a:xfrm>
            <a:prstGeom prst="rect">
              <a:avLst/>
            </a:prstGeom>
            <a:solidFill>
              <a:srgbClr val="969696">
                <a:alpha val="50195"/>
              </a:srgb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14" name="Strategie:...?"/>
            <p:cNvSpPr txBox="1"/>
            <p:nvPr/>
          </p:nvSpPr>
          <p:spPr>
            <a:xfrm>
              <a:off x="-1" y="0"/>
              <a:ext cx="3553885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Strategie:...? </a:t>
              </a:r>
            </a:p>
          </p:txBody>
        </p:sp>
      </p:grpSp>
      <p:grpSp>
        <p:nvGrpSpPr>
          <p:cNvPr id="1018" name="Gruppieren"/>
          <p:cNvGrpSpPr/>
          <p:nvPr/>
        </p:nvGrpSpPr>
        <p:grpSpPr>
          <a:xfrm>
            <a:off x="5026387" y="2844617"/>
            <a:ext cx="4222753" cy="1909766"/>
            <a:chOff x="-1" y="-1"/>
            <a:chExt cx="4222752" cy="1909764"/>
          </a:xfrm>
        </p:grpSpPr>
        <p:sp>
          <p:nvSpPr>
            <p:cNvPr id="1016" name="Rechteck"/>
            <p:cNvSpPr/>
            <p:nvPr/>
          </p:nvSpPr>
          <p:spPr>
            <a:xfrm>
              <a:off x="-1" y="-1"/>
              <a:ext cx="4222752" cy="1909764"/>
            </a:xfrm>
            <a:prstGeom prst="rect">
              <a:avLst/>
            </a:prstGeom>
            <a:solidFill>
              <a:srgbClr val="B2B2B2">
                <a:alpha val="50195"/>
              </a:srgb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17" name="Ziele:...?"/>
            <p:cNvSpPr txBox="1"/>
            <p:nvPr/>
          </p:nvSpPr>
          <p:spPr>
            <a:xfrm>
              <a:off x="-1" y="-1"/>
              <a:ext cx="4222752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/>
            <a:p>
              <a: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Ziele:...?</a:t>
              </a:r>
            </a:p>
            <a:p>
              <a:pPr defTabSz="1219200">
                <a:defRPr sz="24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          </a:t>
              </a:r>
              <a:r>
                <a:rPr sz="2000">
                  <a:latin typeface="Calibri" panose="020F0502020204030204" pitchFamily="34" charset="0"/>
                  <a:cs typeface="Calibri" panose="020F0502020204030204" pitchFamily="34" charset="0"/>
                </a:rPr>
                <a:t>     </a:t>
              </a:r>
              <a:r>
                <a:rPr sz="120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</a:p>
          </p:txBody>
        </p:sp>
      </p:grpSp>
      <p:grpSp>
        <p:nvGrpSpPr>
          <p:cNvPr id="1021" name="Gruppieren"/>
          <p:cNvGrpSpPr/>
          <p:nvPr/>
        </p:nvGrpSpPr>
        <p:grpSpPr>
          <a:xfrm>
            <a:off x="359834" y="1092199"/>
            <a:ext cx="3094569" cy="533402"/>
            <a:chOff x="0" y="0"/>
            <a:chExt cx="3094567" cy="533400"/>
          </a:xfrm>
        </p:grpSpPr>
        <p:sp>
          <p:nvSpPr>
            <p:cNvPr id="1019" name="Sprechblase"/>
            <p:cNvSpPr/>
            <p:nvPr/>
          </p:nvSpPr>
          <p:spPr>
            <a:xfrm>
              <a:off x="0" y="0"/>
              <a:ext cx="3094567" cy="533400"/>
            </a:xfrm>
            <a:prstGeom prst="wedgeEllipseCallout">
              <a:avLst>
                <a:gd name="adj1" fmla="val 98495"/>
                <a:gd name="adj2" fmla="val -4047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0" name="Was streben wir an?"/>
            <p:cNvSpPr txBox="1"/>
            <p:nvPr/>
          </p:nvSpPr>
          <p:spPr>
            <a:xfrm>
              <a:off x="453189" y="78114"/>
              <a:ext cx="2188189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Was streben wir an?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</p:txBody>
        </p:sp>
      </p:grpSp>
      <p:grpSp>
        <p:nvGrpSpPr>
          <p:cNvPr id="1024" name="Gruppieren"/>
          <p:cNvGrpSpPr/>
          <p:nvPr/>
        </p:nvGrpSpPr>
        <p:grpSpPr>
          <a:xfrm>
            <a:off x="378842" y="3133745"/>
            <a:ext cx="3471335" cy="1022353"/>
            <a:chOff x="0" y="0"/>
            <a:chExt cx="3471334" cy="1022351"/>
          </a:xfrm>
        </p:grpSpPr>
        <p:sp>
          <p:nvSpPr>
            <p:cNvPr id="1022" name="Sprechblase"/>
            <p:cNvSpPr/>
            <p:nvPr/>
          </p:nvSpPr>
          <p:spPr>
            <a:xfrm>
              <a:off x="0" y="0"/>
              <a:ext cx="3471334" cy="1022351"/>
            </a:xfrm>
            <a:prstGeom prst="wedgeEllipseCallout">
              <a:avLst>
                <a:gd name="adj1" fmla="val 89940"/>
                <a:gd name="adj2" fmla="val -6847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3" name="Durch welche Ziele wird die Strategie verwirklicht?"/>
            <p:cNvSpPr txBox="1"/>
            <p:nvPr/>
          </p:nvSpPr>
          <p:spPr>
            <a:xfrm>
              <a:off x="508365" y="149720"/>
              <a:ext cx="2454604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Durch welche Ziele wird die Strategie verwirklicht? </a:t>
              </a:r>
            </a:p>
          </p:txBody>
        </p:sp>
      </p:grpSp>
      <p:grpSp>
        <p:nvGrpSpPr>
          <p:cNvPr id="1027" name="Gruppieren"/>
          <p:cNvGrpSpPr/>
          <p:nvPr/>
        </p:nvGrpSpPr>
        <p:grpSpPr>
          <a:xfrm>
            <a:off x="1974809" y="5267325"/>
            <a:ext cx="3657601" cy="1057277"/>
            <a:chOff x="0" y="0"/>
            <a:chExt cx="3657600" cy="1057275"/>
          </a:xfrm>
        </p:grpSpPr>
        <p:sp>
          <p:nvSpPr>
            <p:cNvPr id="1025" name="Sprechblase"/>
            <p:cNvSpPr/>
            <p:nvPr/>
          </p:nvSpPr>
          <p:spPr>
            <a:xfrm>
              <a:off x="0" y="0"/>
              <a:ext cx="3657600" cy="1057275"/>
            </a:xfrm>
            <a:prstGeom prst="wedgeEllipseCallout">
              <a:avLst>
                <a:gd name="adj1" fmla="val 90972"/>
                <a:gd name="adj2" fmla="val -150449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6" name="Ein Rahmen, um Ziele zu kommunizieren und deren Umsetzung zu überwachen"/>
            <p:cNvSpPr txBox="1"/>
            <p:nvPr/>
          </p:nvSpPr>
          <p:spPr>
            <a:xfrm>
              <a:off x="535642" y="154834"/>
              <a:ext cx="2586316" cy="861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Ein Rahmen, um Ziele zu kommunizieren und deren Umsetzung zu überwachen</a:t>
              </a:r>
            </a:p>
          </p:txBody>
        </p:sp>
      </p:grpSp>
      <p:grpSp>
        <p:nvGrpSpPr>
          <p:cNvPr id="1030" name="Gruppieren"/>
          <p:cNvGrpSpPr/>
          <p:nvPr/>
        </p:nvGrpSpPr>
        <p:grpSpPr>
          <a:xfrm>
            <a:off x="6031149" y="3367835"/>
            <a:ext cx="4510619" cy="2052641"/>
            <a:chOff x="-1" y="0"/>
            <a:chExt cx="4510618" cy="2052639"/>
          </a:xfrm>
        </p:grpSpPr>
        <p:sp>
          <p:nvSpPr>
            <p:cNvPr id="1028" name="Rechteck"/>
            <p:cNvSpPr/>
            <p:nvPr/>
          </p:nvSpPr>
          <p:spPr>
            <a:xfrm>
              <a:off x="-1" y="0"/>
              <a:ext cx="4510618" cy="2052639"/>
            </a:xfrm>
            <a:prstGeom prst="rect">
              <a:avLst/>
            </a:prstGeom>
            <a:solidFill>
              <a:schemeClr val="accent3">
                <a:lumOff val="10616"/>
                <a:alpha val="50195"/>
              </a:scheme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9" name="Maßnahmen:...?"/>
            <p:cNvSpPr txBox="1"/>
            <p:nvPr/>
          </p:nvSpPr>
          <p:spPr>
            <a:xfrm>
              <a:off x="-1" y="0"/>
              <a:ext cx="451061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/>
            <a:p>
              <a: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Maßnahmen:...?           </a:t>
              </a:r>
              <a:r>
                <a:rPr sz="2400">
                  <a:latin typeface="Calibri" panose="020F0502020204030204" pitchFamily="34" charset="0"/>
                  <a:cs typeface="Calibri" panose="020F0502020204030204" pitchFamily="34" charset="0"/>
                </a:rPr>
                <a:t>     </a:t>
              </a:r>
              <a:r>
                <a:rPr sz="120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</a:p>
          </p:txBody>
        </p:sp>
      </p:grpSp>
      <p:grpSp>
        <p:nvGrpSpPr>
          <p:cNvPr id="1033" name="Gruppieren"/>
          <p:cNvGrpSpPr/>
          <p:nvPr/>
        </p:nvGrpSpPr>
        <p:grpSpPr>
          <a:xfrm>
            <a:off x="1223431" y="4276725"/>
            <a:ext cx="3551809" cy="838201"/>
            <a:chOff x="0" y="0"/>
            <a:chExt cx="3551807" cy="838200"/>
          </a:xfrm>
        </p:grpSpPr>
        <p:sp>
          <p:nvSpPr>
            <p:cNvPr id="1031" name="Sprechblase"/>
            <p:cNvSpPr/>
            <p:nvPr/>
          </p:nvSpPr>
          <p:spPr>
            <a:xfrm>
              <a:off x="0" y="0"/>
              <a:ext cx="3551807" cy="838200"/>
            </a:xfrm>
            <a:prstGeom prst="wedgeEllipseCallout">
              <a:avLst>
                <a:gd name="adj1" fmla="val 95894"/>
                <a:gd name="adj2" fmla="val -132764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2" name="Was tun wir konkret, um unsere Ziele zu erreichen?"/>
            <p:cNvSpPr txBox="1"/>
            <p:nvPr/>
          </p:nvSpPr>
          <p:spPr>
            <a:xfrm>
              <a:off x="520150" y="122752"/>
              <a:ext cx="2511507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Was tun wir konkret, um unsere Ziele zu erreichen? </a:t>
              </a:r>
            </a:p>
          </p:txBody>
        </p:sp>
      </p:grpSp>
      <p:grpSp>
        <p:nvGrpSpPr>
          <p:cNvPr id="1048" name="Gruppieren"/>
          <p:cNvGrpSpPr/>
          <p:nvPr/>
        </p:nvGrpSpPr>
        <p:grpSpPr>
          <a:xfrm>
            <a:off x="8631820" y="3508330"/>
            <a:ext cx="3306421" cy="3213192"/>
            <a:chOff x="0" y="-2"/>
            <a:chExt cx="4798485" cy="2520954"/>
          </a:xfrm>
        </p:grpSpPr>
        <p:grpSp>
          <p:nvGrpSpPr>
            <p:cNvPr id="1036" name="Gruppieren"/>
            <p:cNvGrpSpPr/>
            <p:nvPr/>
          </p:nvGrpSpPr>
          <p:grpSpPr>
            <a:xfrm>
              <a:off x="0" y="-2"/>
              <a:ext cx="4798485" cy="2520954"/>
              <a:chOff x="0" y="-1"/>
              <a:chExt cx="4798484" cy="2520952"/>
            </a:xfrm>
          </p:grpSpPr>
          <p:sp>
            <p:nvSpPr>
              <p:cNvPr id="1034" name="Rechteck"/>
              <p:cNvSpPr/>
              <p:nvPr/>
            </p:nvSpPr>
            <p:spPr>
              <a:xfrm>
                <a:off x="0" y="-1"/>
                <a:ext cx="4798484" cy="2520952"/>
              </a:xfrm>
              <a:prstGeom prst="rect">
                <a:avLst/>
              </a:prstGeom>
              <a:solidFill>
                <a:srgbClr val="EAEAEA">
                  <a:alpha val="50195"/>
                </a:srgbClr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35" name="Messung:...?"/>
              <p:cNvSpPr txBox="1"/>
              <p:nvPr/>
            </p:nvSpPr>
            <p:spPr>
              <a:xfrm>
                <a:off x="0" y="-1"/>
                <a:ext cx="4798484" cy="1077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60959" tIns="60959" rIns="60959" bIns="60959" numCol="1" anchor="t">
                <a:spAutoFit/>
              </a:bodyPr>
              <a:lstStyle/>
              <a:p>
                <a:pPr defTabSz="1219200">
                  <a:defRPr sz="2600" b="1">
                    <a:latin typeface="+mn-lt"/>
                    <a:ea typeface="+mn-ea"/>
                    <a:cs typeface="+mn-cs"/>
                    <a:sym typeface="Calibri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Messung:...?                </a:t>
                </a:r>
                <a:r>
                  <a:rPr sz="120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</a:t>
                </a: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039" name="Gruppieren"/>
            <p:cNvGrpSpPr/>
            <p:nvPr/>
          </p:nvGrpSpPr>
          <p:grpSpPr>
            <a:xfrm>
              <a:off x="1100969" y="1084735"/>
              <a:ext cx="2688113" cy="672660"/>
              <a:chOff x="0" y="-1"/>
              <a:chExt cx="2688111" cy="672659"/>
            </a:xfrm>
          </p:grpSpPr>
          <p:sp>
            <p:nvSpPr>
              <p:cNvPr id="1037" name="Form"/>
              <p:cNvSpPr/>
              <p:nvPr/>
            </p:nvSpPr>
            <p:spPr>
              <a:xfrm>
                <a:off x="0" y="-1"/>
                <a:ext cx="2688111" cy="672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6480" y="4320"/>
                    </a:lnTo>
                    <a:lnTo>
                      <a:pt x="8640" y="4320"/>
                    </a:lnTo>
                    <a:lnTo>
                      <a:pt x="8640" y="8640"/>
                    </a:lnTo>
                    <a:lnTo>
                      <a:pt x="4320" y="8640"/>
                    </a:lnTo>
                    <a:lnTo>
                      <a:pt x="4320" y="6480"/>
                    </a:lnTo>
                    <a:lnTo>
                      <a:pt x="0" y="10800"/>
                    </a:lnTo>
                    <a:lnTo>
                      <a:pt x="4320" y="15120"/>
                    </a:lnTo>
                    <a:lnTo>
                      <a:pt x="4320" y="12960"/>
                    </a:lnTo>
                    <a:lnTo>
                      <a:pt x="8640" y="12960"/>
                    </a:lnTo>
                    <a:lnTo>
                      <a:pt x="8640" y="17280"/>
                    </a:lnTo>
                    <a:lnTo>
                      <a:pt x="6480" y="17280"/>
                    </a:lnTo>
                    <a:lnTo>
                      <a:pt x="10800" y="21600"/>
                    </a:lnTo>
                    <a:lnTo>
                      <a:pt x="15120" y="17280"/>
                    </a:lnTo>
                    <a:lnTo>
                      <a:pt x="12960" y="17280"/>
                    </a:lnTo>
                    <a:lnTo>
                      <a:pt x="12960" y="12960"/>
                    </a:lnTo>
                    <a:lnTo>
                      <a:pt x="17280" y="12960"/>
                    </a:lnTo>
                    <a:lnTo>
                      <a:pt x="17280" y="15120"/>
                    </a:lnTo>
                    <a:lnTo>
                      <a:pt x="21600" y="10800"/>
                    </a:lnTo>
                    <a:lnTo>
                      <a:pt x="17280" y="6480"/>
                    </a:lnTo>
                    <a:lnTo>
                      <a:pt x="17280" y="8640"/>
                    </a:lnTo>
                    <a:lnTo>
                      <a:pt x="12960" y="8640"/>
                    </a:lnTo>
                    <a:lnTo>
                      <a:pt x="12960" y="4320"/>
                    </a:lnTo>
                    <a:lnTo>
                      <a:pt x="15120" y="4320"/>
                    </a:lnTo>
                    <a:close/>
                  </a:path>
                </a:pathLst>
              </a:custGeom>
              <a:solidFill>
                <a:srgbClr val="FF6600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38" name="Vision"/>
              <p:cNvSpPr txBox="1"/>
              <p:nvPr/>
            </p:nvSpPr>
            <p:spPr>
              <a:xfrm>
                <a:off x="268189" y="268658"/>
                <a:ext cx="2151732" cy="30777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60959" tIns="60959" rIns="60959" bIns="60959" numCol="1" anchor="t">
                <a:spAutoFit/>
              </a:bodyPr>
              <a:lstStyle>
                <a:lvl1pPr algn="ctr" defTabSz="1219200">
                  <a:defRPr sz="1200" b="1"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Vision</a:t>
                </a:r>
              </a:p>
            </p:txBody>
          </p:sp>
        </p:grpSp>
        <p:sp>
          <p:nvSpPr>
            <p:cNvPr id="1040" name="Form"/>
            <p:cNvSpPr/>
            <p:nvPr/>
          </p:nvSpPr>
          <p:spPr>
            <a:xfrm>
              <a:off x="3298549" y="1757393"/>
              <a:ext cx="1465053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41" name="Form"/>
            <p:cNvSpPr/>
            <p:nvPr/>
          </p:nvSpPr>
          <p:spPr>
            <a:xfrm flipH="1">
              <a:off x="54503" y="1757393"/>
              <a:ext cx="1465054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42" name="Form"/>
            <p:cNvSpPr/>
            <p:nvPr/>
          </p:nvSpPr>
          <p:spPr>
            <a:xfrm rot="10800000">
              <a:off x="54503" y="399958"/>
              <a:ext cx="1465054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43" name="Form"/>
            <p:cNvSpPr/>
            <p:nvPr/>
          </p:nvSpPr>
          <p:spPr>
            <a:xfrm rot="10800000" flipH="1">
              <a:off x="3298549" y="399958"/>
              <a:ext cx="1465053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44" name="Mitarbeiter"/>
            <p:cNvSpPr txBox="1"/>
            <p:nvPr/>
          </p:nvSpPr>
          <p:spPr>
            <a:xfrm>
              <a:off x="1848757" y="1951312"/>
              <a:ext cx="862093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Mitarbeiter</a:t>
              </a:r>
            </a:p>
          </p:txBody>
        </p:sp>
        <p:sp>
          <p:nvSpPr>
            <p:cNvPr id="1045" name="Kunde"/>
            <p:cNvSpPr txBox="1"/>
            <p:nvPr/>
          </p:nvSpPr>
          <p:spPr>
            <a:xfrm>
              <a:off x="135168" y="1258455"/>
              <a:ext cx="53508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Kunde</a:t>
              </a:r>
            </a:p>
          </p:txBody>
        </p:sp>
        <p:sp>
          <p:nvSpPr>
            <p:cNvPr id="1046" name="Prozesse"/>
            <p:cNvSpPr txBox="1"/>
            <p:nvPr/>
          </p:nvSpPr>
          <p:spPr>
            <a:xfrm>
              <a:off x="3752017" y="1272595"/>
              <a:ext cx="67935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Prozesse</a:t>
              </a:r>
            </a:p>
          </p:txBody>
        </p:sp>
        <p:sp>
          <p:nvSpPr>
            <p:cNvPr id="1047" name="Finanzen"/>
            <p:cNvSpPr txBox="1"/>
            <p:nvPr/>
          </p:nvSpPr>
          <p:spPr>
            <a:xfrm>
              <a:off x="1918521" y="385818"/>
              <a:ext cx="69538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Finanzen</a:t>
              </a:r>
            </a:p>
          </p:txBody>
        </p:sp>
      </p:grpSp>
      <p:grpSp>
        <p:nvGrpSpPr>
          <p:cNvPr id="1051" name="Gruppieren"/>
          <p:cNvGrpSpPr/>
          <p:nvPr/>
        </p:nvGrpSpPr>
        <p:grpSpPr>
          <a:xfrm>
            <a:off x="378842" y="2066925"/>
            <a:ext cx="2719920" cy="914401"/>
            <a:chOff x="0" y="0"/>
            <a:chExt cx="2719918" cy="914400"/>
          </a:xfrm>
        </p:grpSpPr>
        <p:sp>
          <p:nvSpPr>
            <p:cNvPr id="1049" name="Sprechblase"/>
            <p:cNvSpPr/>
            <p:nvPr/>
          </p:nvSpPr>
          <p:spPr>
            <a:xfrm>
              <a:off x="0" y="0"/>
              <a:ext cx="2719918" cy="914400"/>
            </a:xfrm>
            <a:prstGeom prst="wedgeEllipseCallout">
              <a:avLst>
                <a:gd name="adj1" fmla="val 94671"/>
                <a:gd name="adj2" fmla="val -13366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0" name="Wie können wir diese Vision verwirklichen?"/>
            <p:cNvSpPr txBox="1"/>
            <p:nvPr/>
          </p:nvSpPr>
          <p:spPr>
            <a:xfrm>
              <a:off x="398322" y="133910"/>
              <a:ext cx="1923273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Wie können wir diese Vision verwirklichen?</a:t>
              </a:r>
            </a:p>
          </p:txBody>
        </p:sp>
      </p:grpSp>
      <p:sp>
        <p:nvSpPr>
          <p:cNvPr id="1052" name="Text"/>
          <p:cNvSpPr txBox="1"/>
          <p:nvPr/>
        </p:nvSpPr>
        <p:spPr>
          <a:xfrm>
            <a:off x="8331160" y="2582862"/>
            <a:ext cx="180817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0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053" name="Vision:...?"/>
          <p:cNvSpPr txBox="1"/>
          <p:nvPr/>
        </p:nvSpPr>
        <p:spPr>
          <a:xfrm>
            <a:off x="5080000" y="787419"/>
            <a:ext cx="1896030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Vision:...?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2" animBg="1" advAuto="0"/>
      <p:bldP spid="1018" grpId="4" animBg="1" advAuto="0"/>
      <p:bldP spid="1021" grpId="1" animBg="1" advAuto="0"/>
      <p:bldP spid="1024" grpId="5" animBg="1" advAuto="0"/>
      <p:bldP spid="1027" grpId="9" animBg="1" advAuto="0"/>
      <p:bldP spid="1030" grpId="6" animBg="1" advAuto="0"/>
      <p:bldP spid="1033" grpId="7" animBg="1" advAuto="0"/>
      <p:bldP spid="1048" grpId="8" animBg="1" advAuto="0"/>
      <p:bldP spid="1051" grpId="3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 descr="Ein Bild, das draußen, Himmel, Wasser, Boot enthält.&#10;&#10;Automatisch generierte Beschreibung">
            <a:extLst>
              <a:ext uri="{FF2B5EF4-FFF2-40B4-BE49-F238E27FC236}">
                <a16:creationId xmlns:a16="http://schemas.microsoft.com/office/drawing/2014/main" id="{F77F9943-4BDA-6543-8248-6B0867ED1F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B93555C8-0A91-F946-B07C-77F7C772A4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9000">
                <a:schemeClr val="tx1">
                  <a:lumMod val="85000"/>
                  <a:lumOff val="15000"/>
                  <a:alpha val="53984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87AB1C4-1FCE-B143-BED8-DFFD48B56BAD}"/>
              </a:ext>
            </a:extLst>
          </p:cNvPr>
          <p:cNvSpPr/>
          <p:nvPr/>
        </p:nvSpPr>
        <p:spPr>
          <a:xfrm>
            <a:off x="452719" y="1520785"/>
            <a:ext cx="564328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»DIE FREIHEIT DES MENSCHEN LIEGT NICHT DARIN, DASS ER TUN KANN, WAS ER WILL, </a:t>
            </a:r>
            <a:r>
              <a:rPr lang="de-DE" sz="32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SONDERN DASS ER NICHT TUN MUSS, WAS  ER NICHT WILL.«</a:t>
            </a:r>
          </a:p>
          <a:p>
            <a:pPr>
              <a:lnSpc>
                <a:spcPct val="250000"/>
              </a:lnSpc>
            </a:pPr>
            <a:r>
              <a:rPr lang="de-DE" sz="2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JEAN-JACQUES ROUSSEAU</a:t>
            </a:r>
          </a:p>
          <a:p>
            <a:endParaRPr lang="de-DE" sz="3200" i="1" spc="5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40340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Werte als Motor Ihres Unternehmens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Werte als Motor Ihres Unternehmens</a:t>
            </a:r>
          </a:p>
        </p:txBody>
      </p:sp>
      <p:pic>
        <p:nvPicPr>
          <p:cNvPr id="1279" name="image110.tif" descr="image11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23" y="565307"/>
            <a:ext cx="8642768" cy="57273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Der Einarbeitungsplan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Der Einarbeitungsplan</a:t>
            </a:r>
          </a:p>
        </p:txBody>
      </p:sp>
      <p:sp>
        <p:nvSpPr>
          <p:cNvPr id="1282" name="Rechteck"/>
          <p:cNvSpPr/>
          <p:nvPr/>
        </p:nvSpPr>
        <p:spPr>
          <a:xfrm>
            <a:off x="0" y="0"/>
            <a:ext cx="12192001" cy="6786000"/>
          </a:xfrm>
          <a:prstGeom prst="rect">
            <a:avLst/>
          </a:prstGeom>
          <a:gradFill>
            <a:gsLst>
              <a:gs pos="0">
                <a:srgbClr val="2E5E97"/>
              </a:gs>
              <a:gs pos="80000">
                <a:srgbClr val="3C7BC7"/>
              </a:gs>
              <a:gs pos="100000">
                <a:srgbClr val="3A7CCA"/>
              </a:gs>
            </a:gsLst>
            <a:lin ang="16200000"/>
          </a:gradFill>
          <a:ln w="12700">
            <a:solidFill>
              <a:srgbClr val="4A7EBB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283" name="image111.png" descr="image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588" y="13221"/>
            <a:ext cx="7411329" cy="67727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4" name="image112.png" descr="image1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789" y="2061519"/>
            <a:ext cx="2792733" cy="304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1" animBg="1" advAuto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4B89E99C-DD4C-9D48-9828-D504F8DE0B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86" name="Der Einarbeitungsplan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Der Einarbeitungsplan</a:t>
            </a:r>
          </a:p>
        </p:txBody>
      </p:sp>
      <p:sp>
        <p:nvSpPr>
          <p:cNvPr id="1287" name="Rechteck"/>
          <p:cNvSpPr/>
          <p:nvPr/>
        </p:nvSpPr>
        <p:spPr>
          <a:xfrm>
            <a:off x="0" y="0"/>
            <a:ext cx="12192001" cy="6783941"/>
          </a:xfrm>
          <a:prstGeom prst="rect">
            <a:avLst/>
          </a:prstGeom>
          <a:gradFill>
            <a:gsLst>
              <a:gs pos="0">
                <a:srgbClr val="2E5E97"/>
              </a:gs>
              <a:gs pos="80000">
                <a:srgbClr val="3C7BC7"/>
              </a:gs>
              <a:gs pos="100000">
                <a:srgbClr val="3A7CCA"/>
              </a:gs>
            </a:gsLst>
            <a:lin ang="16200000"/>
          </a:gradFill>
          <a:ln w="12700">
            <a:solidFill>
              <a:srgbClr val="4A7EBB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288" name="image113.png" descr="image1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548679"/>
            <a:ext cx="8026401" cy="314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9" name="image114.png" descr="image1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007" y="3917653"/>
            <a:ext cx="7975601" cy="2679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">
            <a:extLst>
              <a:ext uri="{FF2B5EF4-FFF2-40B4-BE49-F238E27FC236}">
                <a16:creationId xmlns:a16="http://schemas.microsoft.com/office/drawing/2014/main" id="{35AB5108-3493-A042-B798-563A29F12943}"/>
              </a:ext>
            </a:extLst>
          </p:cNvPr>
          <p:cNvSpPr/>
          <p:nvPr/>
        </p:nvSpPr>
        <p:spPr>
          <a:xfrm>
            <a:off x="0" y="0"/>
            <a:ext cx="12192001" cy="6783941"/>
          </a:xfrm>
          <a:prstGeom prst="rect">
            <a:avLst/>
          </a:prstGeom>
          <a:gradFill>
            <a:gsLst>
              <a:gs pos="0">
                <a:srgbClr val="2E5E97"/>
              </a:gs>
              <a:gs pos="80000">
                <a:srgbClr val="3C7BC7"/>
              </a:gs>
              <a:gs pos="100000">
                <a:srgbClr val="3A7CCA"/>
              </a:gs>
            </a:gsLst>
            <a:lin ang="16200000"/>
          </a:gradFill>
          <a:ln w="12700">
            <a:solidFill>
              <a:srgbClr val="4A7EBB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91" name="Der Einarbeitungsplan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0972800" cy="1143000"/>
          </a:xfrm>
          <a:prstGeom prst="rect">
            <a:avLst/>
          </a:prstGeom>
        </p:spPr>
        <p:txBody>
          <a:bodyPr lIns="60959" tIns="60959" rIns="60959" bIns="60959" anchor="t">
            <a:normAutofit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Der Einarbeitungsplan</a:t>
            </a:r>
          </a:p>
        </p:txBody>
      </p:sp>
      <p:pic>
        <p:nvPicPr>
          <p:cNvPr id="1293" name="image115.png" descr="image1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567" y="190499"/>
            <a:ext cx="7382935" cy="6477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4D6B258-2A31-704F-AC67-4F18A8877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6369" y="280158"/>
            <a:ext cx="9340850" cy="657784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119.jpeg" descr="image119.jpeg">
            <a:extLst>
              <a:ext uri="{FF2B5EF4-FFF2-40B4-BE49-F238E27FC236}">
                <a16:creationId xmlns:a16="http://schemas.microsoft.com/office/drawing/2014/main" id="{9020D357-48F6-6E40-AD7C-2754D5A47A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Fotolia_857628_Subscription_XL.jpg" descr="Fotolia_857628_Subscription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59"/>
            <a:ext cx="12192001" cy="6800967"/>
          </a:xfrm>
          <a:prstGeom prst="rect">
            <a:avLst/>
          </a:prstGeom>
          <a:ln w="12700">
            <a:miter lim="400000"/>
          </a:ln>
        </p:spPr>
      </p:pic>
      <p:sp>
        <p:nvSpPr>
          <p:cNvPr id="1056" name="Passen Ihre Ziele zusammen?"/>
          <p:cNvSpPr txBox="1">
            <a:spLocks noGrp="1"/>
          </p:cNvSpPr>
          <p:nvPr>
            <p:ph type="title" idx="4294967295"/>
          </p:nvPr>
        </p:nvSpPr>
        <p:spPr>
          <a:xfrm>
            <a:off x="0" y="1831975"/>
            <a:ext cx="12192000" cy="685800"/>
          </a:xfrm>
          <a:prstGeom prst="rect">
            <a:avLst/>
          </a:prstGeom>
        </p:spPr>
        <p:txBody>
          <a:bodyPr/>
          <a:lstStyle>
            <a:lvl1pPr defTabSz="755904">
              <a:defRPr sz="2976" spc="82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pPr algn="ctr"/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Passen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zusammen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057" name="Unternehmens-…"/>
          <p:cNvSpPr txBox="1"/>
          <p:nvPr/>
        </p:nvSpPr>
        <p:spPr>
          <a:xfrm>
            <a:off x="8534400" y="3179693"/>
            <a:ext cx="3556000" cy="984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algn="ctr" defTabSz="1219200">
              <a:defRPr sz="3200" spc="23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</a:p>
          <a:p>
            <a:pPr algn="ctr" defTabSz="1219200">
              <a:defRPr sz="3200" spc="23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8" name="Lebensziele"/>
          <p:cNvSpPr txBox="1"/>
          <p:nvPr/>
        </p:nvSpPr>
        <p:spPr>
          <a:xfrm>
            <a:off x="-101601" y="3124200"/>
            <a:ext cx="3454401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3200" spc="23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Lebensziele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9" name="„Was ist meine persönliche Vision?“ („Was ist unsere Familienvision?“)"/>
          <p:cNvSpPr txBox="1"/>
          <p:nvPr/>
        </p:nvSpPr>
        <p:spPr>
          <a:xfrm>
            <a:off x="149663" y="5420503"/>
            <a:ext cx="6096001" cy="830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Vision?“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(„Was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Familienvision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?“)</a:t>
            </a:r>
          </a:p>
        </p:txBody>
      </p:sp>
      <p:sp>
        <p:nvSpPr>
          <p:cNvPr id="1061" name="„Was ist meine berufliche Vision?“ („Was ist unsere Unternehmensvision?“)"/>
          <p:cNvSpPr txBox="1"/>
          <p:nvPr/>
        </p:nvSpPr>
        <p:spPr>
          <a:xfrm>
            <a:off x="5994400" y="5334017"/>
            <a:ext cx="6096000" cy="830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algn="r" defTabSz="12192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„Was ist meine berufliche Vision?“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(„Was ist unsere Unternehmensvision?“)</a:t>
            </a:r>
          </a:p>
        </p:txBody>
      </p:sp>
      <p:sp>
        <p:nvSpPr>
          <p:cNvPr id="1062" name="Ordner: Seite 111-128"/>
          <p:cNvSpPr txBox="1"/>
          <p:nvPr/>
        </p:nvSpPr>
        <p:spPr>
          <a:xfrm>
            <a:off x="8737610" y="6147376"/>
            <a:ext cx="288828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Ordner: Seite 111-128</a:t>
            </a:r>
          </a:p>
        </p:txBody>
      </p:sp>
      <p:pic>
        <p:nvPicPr>
          <p:cNvPr id="1063" name="image7.tif" descr="image7.tif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88998" y="3906518"/>
            <a:ext cx="1224000" cy="1224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Bild 3">
            <a:extLst>
              <a:ext uri="{FF2B5EF4-FFF2-40B4-BE49-F238E27FC236}">
                <a16:creationId xmlns:a16="http://schemas.microsoft.com/office/drawing/2014/main" id="{DCF11BBB-552C-F14F-96B4-A3E918A80D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2203" y="3254101"/>
            <a:ext cx="1667593" cy="2074157"/>
          </a:xfrm>
          <a:prstGeom prst="rect">
            <a:avLst/>
          </a:prstGeom>
          <a:ln w="12700">
            <a:miter lim="400000"/>
          </a:ln>
          <a:effectLst>
            <a:outerShdw blurRad="594869" dist="38100" dir="2700000" sx="105086" sy="105086" algn="tl" rotWithShape="0">
              <a:prstClr val="black">
                <a:alpha val="79048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497F98F-3AB0-844A-B527-61BA28F5D031}"/>
              </a:ext>
            </a:extLst>
          </p:cNvPr>
          <p:cNvSpPr/>
          <p:nvPr/>
        </p:nvSpPr>
        <p:spPr>
          <a:xfrm>
            <a:off x="708907" y="1751617"/>
            <a:ext cx="867653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5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NICHTS IST GEFÄHRLICHER FÜR DEN ERFOLG VON MORGEN, </a:t>
            </a:r>
            <a:br>
              <a:rPr lang="de-DE" sz="5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50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ALS DER ERFOLG HEUTE!</a:t>
            </a:r>
            <a:endParaRPr lang="de-DE" sz="5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de-DE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3200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CAY VON FOURNIER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" name="image9.tif" descr="image9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5582" y="2339261"/>
            <a:ext cx="5251699" cy="3220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4" name="image10.tif" descr="image10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5002" y="2644381"/>
            <a:ext cx="6737939" cy="2915454"/>
          </a:xfrm>
          <a:prstGeom prst="rect">
            <a:avLst/>
          </a:prstGeom>
          <a:ln w="12700">
            <a:miter lim="400000"/>
          </a:ln>
        </p:spPr>
      </p:pic>
      <p:sp>
        <p:nvSpPr>
          <p:cNvPr id="1075" name="1980-2000"/>
          <p:cNvSpPr txBox="1"/>
          <p:nvPr/>
        </p:nvSpPr>
        <p:spPr>
          <a:xfrm>
            <a:off x="965200" y="5744521"/>
            <a:ext cx="4635699" cy="68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normAutofit/>
          </a:bodyPr>
          <a:lstStyle>
            <a:lvl1pPr algn="ctr" defTabSz="963168">
              <a:defRPr sz="4582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3600" dirty="0"/>
              <a:t>1980-2000</a:t>
            </a:r>
          </a:p>
        </p:txBody>
      </p:sp>
      <p:sp>
        <p:nvSpPr>
          <p:cNvPr id="1076" name="2000-2010"/>
          <p:cNvSpPr txBox="1"/>
          <p:nvPr/>
        </p:nvSpPr>
        <p:spPr>
          <a:xfrm>
            <a:off x="6680200" y="5744521"/>
            <a:ext cx="4635699" cy="68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normAutofit/>
          </a:bodyPr>
          <a:lstStyle>
            <a:lvl1pPr algn="ctr" defTabSz="963168">
              <a:defRPr sz="4582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3600" dirty="0"/>
              <a:t>2000-2010</a:t>
            </a:r>
          </a:p>
        </p:txBody>
      </p:sp>
      <p:pic>
        <p:nvPicPr>
          <p:cNvPr id="1077" name="image11.png" descr="image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002" y="317125"/>
            <a:ext cx="5507007" cy="2142570"/>
          </a:xfrm>
          <a:prstGeom prst="rect">
            <a:avLst/>
          </a:prstGeom>
          <a:ln w="12700">
            <a:solidFill>
              <a:srgbClr val="808080"/>
            </a:solidFill>
            <a:prstDash val="sysDot"/>
            <a:miter/>
          </a:ln>
          <a:effectLst>
            <a:outerShdw dist="139700" dir="18900000" rotWithShape="0">
              <a:srgbClr val="EEECE1">
                <a:alpha val="50000"/>
              </a:srgbClr>
            </a:outerShdw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54EBE9-7B9E-5D47-A660-B03774DD17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Märkte verändern sich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7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Begeisterung…"/>
          <p:cNvSpPr txBox="1"/>
          <p:nvPr/>
        </p:nvSpPr>
        <p:spPr>
          <a:xfrm>
            <a:off x="8937071" y="262342"/>
            <a:ext cx="1940914" cy="1969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Emotion</a:t>
            </a: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Design</a:t>
            </a: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Innovation</a:t>
            </a: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82" name="Einfachheit…"/>
          <p:cNvSpPr txBox="1"/>
          <p:nvPr/>
        </p:nvSpPr>
        <p:spPr>
          <a:xfrm>
            <a:off x="8895658" y="4843642"/>
            <a:ext cx="2354489" cy="1600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Geschwindigkeit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Preisvorteil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FAD4C3E-1813-2E44-AB74-EA5F006F8BFA}"/>
              </a:ext>
            </a:extLst>
          </p:cNvPr>
          <p:cNvGrpSpPr/>
          <p:nvPr/>
        </p:nvGrpSpPr>
        <p:grpSpPr>
          <a:xfrm>
            <a:off x="346336" y="1618977"/>
            <a:ext cx="7676253" cy="4430153"/>
            <a:chOff x="333889" y="1952368"/>
            <a:chExt cx="7676253" cy="4430153"/>
          </a:xfrm>
        </p:grpSpPr>
        <p:pic>
          <p:nvPicPr>
            <p:cNvPr id="1080" name="Konsummaerkte" descr="Konsummaerkt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89" y="1952368"/>
              <a:ext cx="7676253" cy="4430153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83" name="image13.png" descr="image1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1337" y="2590157"/>
              <a:ext cx="824446" cy="719675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84" name="http://upload.wikimedia.org/wikipedia/de/thumb/2/21/IKEA.svg/800px-IKEA.svg.png" descr="http://upload.wikimedia.org/wikipedia/de/thumb/2/21/IKEA.svg/800px-IKEA.svg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12861" y="4800610"/>
              <a:ext cx="1932922" cy="563568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1087" name="Gruppieren"/>
          <p:cNvGrpSpPr/>
          <p:nvPr/>
        </p:nvGrpSpPr>
        <p:grpSpPr>
          <a:xfrm>
            <a:off x="8526161" y="2557630"/>
            <a:ext cx="2844804" cy="1905002"/>
            <a:chOff x="0" y="-1"/>
            <a:chExt cx="2844802" cy="1905001"/>
          </a:xfrm>
        </p:grpSpPr>
        <p:sp>
          <p:nvSpPr>
            <p:cNvPr id="1085" name="Form"/>
            <p:cNvSpPr/>
            <p:nvPr/>
          </p:nvSpPr>
          <p:spPr>
            <a:xfrm rot="16200000">
              <a:off x="469900" y="-469901"/>
              <a:ext cx="1905001" cy="2844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400" y="0"/>
                  </a:lnTo>
                  <a:lnTo>
                    <a:pt x="16200" y="0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0" scaled="0"/>
            </a:gradFill>
            <a:ln w="12700" cap="flat">
              <a:solidFill>
                <a:srgbClr val="4A7EBB"/>
              </a:solidFill>
              <a:prstDash val="solid"/>
              <a:round/>
            </a:ln>
            <a:effectLst>
              <a:outerShdw blurRad="50800" dist="254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86" name="Die neue Mitte"/>
            <p:cNvSpPr txBox="1"/>
            <p:nvPr/>
          </p:nvSpPr>
          <p:spPr>
            <a:xfrm>
              <a:off x="410910" y="849867"/>
              <a:ext cx="1998621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Die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neue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Mitte</a:t>
              </a:r>
            </a:p>
          </p:txBody>
        </p:sp>
      </p:grpSp>
      <p:grpSp>
        <p:nvGrpSpPr>
          <p:cNvPr id="1091" name="Gruppieren"/>
          <p:cNvGrpSpPr/>
          <p:nvPr/>
        </p:nvGrpSpPr>
        <p:grpSpPr>
          <a:xfrm>
            <a:off x="8424562" y="2252832"/>
            <a:ext cx="2803263" cy="609601"/>
            <a:chOff x="0" y="0"/>
            <a:chExt cx="2803262" cy="609600"/>
          </a:xfrm>
        </p:grpSpPr>
        <p:sp>
          <p:nvSpPr>
            <p:cNvPr id="1088" name="Form"/>
            <p:cNvSpPr/>
            <p:nvPr/>
          </p:nvSpPr>
          <p:spPr>
            <a:xfrm>
              <a:off x="0" y="0"/>
              <a:ext cx="2803263" cy="60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46" y="21600"/>
                  </a:moveTo>
                  <a:lnTo>
                    <a:pt x="19251" y="16200"/>
                  </a:lnTo>
                  <a:lnTo>
                    <a:pt x="19839" y="16200"/>
                  </a:lnTo>
                  <a:lnTo>
                    <a:pt x="19839" y="16200"/>
                  </a:lnTo>
                  <a:cubicBezTo>
                    <a:pt x="18690" y="6663"/>
                    <a:pt x="14675" y="0"/>
                    <a:pt x="10079" y="0"/>
                  </a:cubicBezTo>
                  <a:lnTo>
                    <a:pt x="11254" y="0"/>
                  </a:lnTo>
                  <a:cubicBezTo>
                    <a:pt x="15850" y="0"/>
                    <a:pt x="19864" y="6663"/>
                    <a:pt x="21013" y="16200"/>
                  </a:cubicBezTo>
                  <a:lnTo>
                    <a:pt x="21600" y="16200"/>
                  </a:lnTo>
                  <a:close/>
                  <a:moveTo>
                    <a:pt x="10666" y="37"/>
                  </a:moveTo>
                  <a:lnTo>
                    <a:pt x="10666" y="37"/>
                  </a:lnTo>
                  <a:cubicBezTo>
                    <a:pt x="5337" y="703"/>
                    <a:pt x="1174" y="10159"/>
                    <a:pt x="1174" y="21600"/>
                  </a:cubicBezTo>
                  <a:lnTo>
                    <a:pt x="0" y="21600"/>
                  </a:lnTo>
                  <a:cubicBezTo>
                    <a:pt x="0" y="9671"/>
                    <a:pt x="4513" y="0"/>
                    <a:pt x="10079" y="0"/>
                  </a:cubicBezTo>
                  <a:cubicBezTo>
                    <a:pt x="10275" y="0"/>
                    <a:pt x="10471" y="12"/>
                    <a:pt x="10666" y="37"/>
                  </a:cubicBez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89" name="Form"/>
            <p:cNvSpPr/>
            <p:nvPr/>
          </p:nvSpPr>
          <p:spPr>
            <a:xfrm>
              <a:off x="0" y="0"/>
              <a:ext cx="1384301" cy="60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"/>
                  </a:moveTo>
                  <a:lnTo>
                    <a:pt x="21600" y="37"/>
                  </a:lnTo>
                  <a:cubicBezTo>
                    <a:pt x="10808" y="703"/>
                    <a:pt x="2378" y="10159"/>
                    <a:pt x="2378" y="21600"/>
                  </a:cubicBezTo>
                  <a:lnTo>
                    <a:pt x="0" y="21600"/>
                  </a:lnTo>
                  <a:cubicBezTo>
                    <a:pt x="0" y="9671"/>
                    <a:pt x="9138" y="0"/>
                    <a:pt x="20411" y="0"/>
                  </a:cubicBezTo>
                  <a:cubicBezTo>
                    <a:pt x="20808" y="0"/>
                    <a:pt x="21204" y="12"/>
                    <a:pt x="21600" y="3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90" name="Linie"/>
            <p:cNvSpPr/>
            <p:nvPr/>
          </p:nvSpPr>
          <p:spPr>
            <a:xfrm>
              <a:off x="0" y="0"/>
              <a:ext cx="2803263" cy="60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6" y="37"/>
                  </a:moveTo>
                  <a:lnTo>
                    <a:pt x="10666" y="37"/>
                  </a:lnTo>
                  <a:cubicBezTo>
                    <a:pt x="5337" y="703"/>
                    <a:pt x="1174" y="10159"/>
                    <a:pt x="1174" y="21600"/>
                  </a:cubicBezTo>
                  <a:lnTo>
                    <a:pt x="0" y="21600"/>
                  </a:lnTo>
                  <a:cubicBezTo>
                    <a:pt x="0" y="9671"/>
                    <a:pt x="4513" y="0"/>
                    <a:pt x="10079" y="0"/>
                  </a:cubicBezTo>
                  <a:lnTo>
                    <a:pt x="11254" y="0"/>
                  </a:lnTo>
                  <a:cubicBezTo>
                    <a:pt x="15850" y="0"/>
                    <a:pt x="19864" y="6663"/>
                    <a:pt x="21013" y="16200"/>
                  </a:cubicBezTo>
                  <a:lnTo>
                    <a:pt x="21600" y="16200"/>
                  </a:lnTo>
                  <a:lnTo>
                    <a:pt x="20746" y="21600"/>
                  </a:lnTo>
                  <a:lnTo>
                    <a:pt x="19251" y="16200"/>
                  </a:lnTo>
                  <a:lnTo>
                    <a:pt x="19839" y="16200"/>
                  </a:lnTo>
                  <a:lnTo>
                    <a:pt x="19839" y="16200"/>
                  </a:lnTo>
                  <a:cubicBezTo>
                    <a:pt x="18690" y="6663"/>
                    <a:pt x="14675" y="0"/>
                    <a:pt x="10079" y="0"/>
                  </a:cubicBezTo>
                </a:path>
              </a:pathLst>
            </a:custGeom>
            <a:noFill/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95" name="Gruppieren"/>
          <p:cNvGrpSpPr/>
          <p:nvPr/>
        </p:nvGrpSpPr>
        <p:grpSpPr>
          <a:xfrm>
            <a:off x="8424562" y="4157831"/>
            <a:ext cx="2803263" cy="609602"/>
            <a:chOff x="0" y="0"/>
            <a:chExt cx="2803262" cy="609600"/>
          </a:xfrm>
        </p:grpSpPr>
        <p:sp>
          <p:nvSpPr>
            <p:cNvPr id="1092" name="Form"/>
            <p:cNvSpPr/>
            <p:nvPr/>
          </p:nvSpPr>
          <p:spPr>
            <a:xfrm rot="10800000" flipH="1">
              <a:off x="0" y="-1"/>
              <a:ext cx="2803263" cy="609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46" y="21600"/>
                  </a:moveTo>
                  <a:lnTo>
                    <a:pt x="19251" y="16200"/>
                  </a:lnTo>
                  <a:lnTo>
                    <a:pt x="19839" y="16200"/>
                  </a:lnTo>
                  <a:lnTo>
                    <a:pt x="19839" y="16200"/>
                  </a:lnTo>
                  <a:cubicBezTo>
                    <a:pt x="18690" y="6663"/>
                    <a:pt x="14675" y="0"/>
                    <a:pt x="10079" y="0"/>
                  </a:cubicBezTo>
                  <a:lnTo>
                    <a:pt x="11254" y="0"/>
                  </a:lnTo>
                  <a:cubicBezTo>
                    <a:pt x="15850" y="0"/>
                    <a:pt x="19864" y="6663"/>
                    <a:pt x="21013" y="16200"/>
                  </a:cubicBezTo>
                  <a:lnTo>
                    <a:pt x="21600" y="16200"/>
                  </a:lnTo>
                  <a:close/>
                  <a:moveTo>
                    <a:pt x="10666" y="37"/>
                  </a:moveTo>
                  <a:lnTo>
                    <a:pt x="10666" y="37"/>
                  </a:lnTo>
                  <a:cubicBezTo>
                    <a:pt x="5337" y="703"/>
                    <a:pt x="1174" y="10159"/>
                    <a:pt x="1174" y="21600"/>
                  </a:cubicBezTo>
                  <a:lnTo>
                    <a:pt x="0" y="21600"/>
                  </a:lnTo>
                  <a:cubicBezTo>
                    <a:pt x="0" y="9671"/>
                    <a:pt x="4513" y="0"/>
                    <a:pt x="10079" y="0"/>
                  </a:cubicBezTo>
                  <a:cubicBezTo>
                    <a:pt x="10275" y="0"/>
                    <a:pt x="10471" y="12"/>
                    <a:pt x="10666" y="37"/>
                  </a:cubicBez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93" name="Form"/>
            <p:cNvSpPr/>
            <p:nvPr/>
          </p:nvSpPr>
          <p:spPr>
            <a:xfrm rot="10800000" flipH="1">
              <a:off x="0" y="-1"/>
              <a:ext cx="1384301" cy="609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"/>
                  </a:moveTo>
                  <a:lnTo>
                    <a:pt x="21600" y="37"/>
                  </a:lnTo>
                  <a:cubicBezTo>
                    <a:pt x="10808" y="703"/>
                    <a:pt x="2378" y="10159"/>
                    <a:pt x="2378" y="21600"/>
                  </a:cubicBezTo>
                  <a:lnTo>
                    <a:pt x="0" y="21600"/>
                  </a:lnTo>
                  <a:cubicBezTo>
                    <a:pt x="0" y="9671"/>
                    <a:pt x="9138" y="0"/>
                    <a:pt x="20411" y="0"/>
                  </a:cubicBezTo>
                  <a:cubicBezTo>
                    <a:pt x="20808" y="0"/>
                    <a:pt x="21204" y="12"/>
                    <a:pt x="21600" y="3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94" name="Linie"/>
            <p:cNvSpPr/>
            <p:nvPr/>
          </p:nvSpPr>
          <p:spPr>
            <a:xfrm rot="10800000" flipH="1">
              <a:off x="0" y="-1"/>
              <a:ext cx="2803263" cy="609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6" y="37"/>
                  </a:moveTo>
                  <a:lnTo>
                    <a:pt x="10666" y="37"/>
                  </a:lnTo>
                  <a:cubicBezTo>
                    <a:pt x="5337" y="703"/>
                    <a:pt x="1174" y="10159"/>
                    <a:pt x="1174" y="21600"/>
                  </a:cubicBezTo>
                  <a:lnTo>
                    <a:pt x="0" y="21600"/>
                  </a:lnTo>
                  <a:cubicBezTo>
                    <a:pt x="0" y="9671"/>
                    <a:pt x="4513" y="0"/>
                    <a:pt x="10079" y="0"/>
                  </a:cubicBezTo>
                  <a:lnTo>
                    <a:pt x="11254" y="0"/>
                  </a:lnTo>
                  <a:cubicBezTo>
                    <a:pt x="15850" y="0"/>
                    <a:pt x="19864" y="6663"/>
                    <a:pt x="21013" y="16200"/>
                  </a:cubicBezTo>
                  <a:lnTo>
                    <a:pt x="21600" y="16200"/>
                  </a:lnTo>
                  <a:lnTo>
                    <a:pt x="20746" y="21600"/>
                  </a:lnTo>
                  <a:lnTo>
                    <a:pt x="19251" y="16200"/>
                  </a:lnTo>
                  <a:lnTo>
                    <a:pt x="19839" y="16200"/>
                  </a:lnTo>
                  <a:lnTo>
                    <a:pt x="19839" y="16200"/>
                  </a:lnTo>
                  <a:cubicBezTo>
                    <a:pt x="18690" y="6663"/>
                    <a:pt x="14675" y="0"/>
                    <a:pt x="10079" y="0"/>
                  </a:cubicBezTo>
                </a:path>
              </a:pathLst>
            </a:custGeom>
            <a:noFill/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096" name="Datei:Zara Logo.svg" descr="Datei:Zara Logo.sv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4162" y="3011831"/>
            <a:ext cx="2032000" cy="384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" grpId="3" animBg="1" advAuto="0"/>
      <p:bldP spid="1082" grpId="5" animBg="1" advAuto="0"/>
      <p:bldP spid="1087" grpId="1" animBg="1" advAuto="0"/>
      <p:bldP spid="1091" grpId="2" animBg="1" advAuto="0"/>
      <p:bldP spid="1095" grpId="4" animBg="1" advAuto="0"/>
      <p:bldP spid="1096" grpId="6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Preiswahrnehmungen"/>
          <p:cNvSpPr txBox="1"/>
          <p:nvPr/>
        </p:nvSpPr>
        <p:spPr>
          <a:xfrm>
            <a:off x="609599" y="152399"/>
            <a:ext cx="10972801" cy="736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4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Preiswahrnehmungen</a:t>
            </a:r>
          </a:p>
        </p:txBody>
      </p:sp>
      <p:pic>
        <p:nvPicPr>
          <p:cNvPr id="1101" name="image17.png" descr="image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0" y="2205735"/>
            <a:ext cx="4470400" cy="2671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2" name="image18.png" descr="image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7901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</Words>
  <Application>Microsoft Macintosh PowerPoint</Application>
  <PresentationFormat>Breitbild</PresentationFormat>
  <Paragraphs>199</Paragraphs>
  <Slides>46</Slides>
  <Notes>2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46</vt:i4>
      </vt:variant>
    </vt:vector>
  </HeadingPairs>
  <TitlesOfParts>
    <vt:vector size="51" baseType="lpstr">
      <vt:lpstr>Arial</vt:lpstr>
      <vt:lpstr>Calibri</vt:lpstr>
      <vt:lpstr>Calibri Light</vt:lpstr>
      <vt:lpstr>Trebuchet MS</vt:lpstr>
      <vt:lpstr>Office-Design</vt:lpstr>
      <vt:lpstr>PowerPoint-Präsentation</vt:lpstr>
      <vt:lpstr>PowerPoint-Präsentation</vt:lpstr>
      <vt:lpstr>PowerPoint-Präsentation</vt:lpstr>
      <vt:lpstr>PowerPoint-Präsentation</vt:lpstr>
      <vt:lpstr>Passen Ihre Ziele zusammen?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Vollmondbier</vt:lpstr>
      <vt:lpstr>PowerPoint-Präsentation</vt:lpstr>
      <vt:lpstr>PowerPoint-Präsentation</vt:lpstr>
      <vt:lpstr>PowerPoint-Präsentation</vt:lpstr>
      <vt:lpstr>Vollmondbier</vt:lpstr>
      <vt:lpstr>PowerPoint-Präsentation</vt:lpstr>
      <vt:lpstr>PowerPoint-Präsentation</vt:lpstr>
      <vt:lpstr>PowerPoint-Präsentation</vt:lpstr>
      <vt:lpstr>Welche Leidenschaft hat Ihre Vision?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Werte als Motor Ihres Unternehmens</vt:lpstr>
      <vt:lpstr>Der Einarbeitungsplan</vt:lpstr>
      <vt:lpstr>Der Einarbeitungsplan</vt:lpstr>
      <vt:lpstr>Der Einarbeitungsplan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30</cp:revision>
  <dcterms:modified xsi:type="dcterms:W3CDTF">2021-05-19T18:24:58Z</dcterms:modified>
</cp:coreProperties>
</file>