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tif" ContentType="image/ti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801" r:id="rId1"/>
  </p:sldMasterIdLst>
  <p:notesMasterIdLst>
    <p:notesMasterId r:id="rId47"/>
  </p:notesMasterIdLst>
  <p:sldIdLst>
    <p:sldId id="360" r:id="rId2"/>
    <p:sldId id="362" r:id="rId3"/>
    <p:sldId id="258" r:id="rId4"/>
    <p:sldId id="259" r:id="rId5"/>
    <p:sldId id="260" r:id="rId6"/>
    <p:sldId id="261" r:id="rId7"/>
    <p:sldId id="361" r:id="rId8"/>
    <p:sldId id="263" r:id="rId9"/>
    <p:sldId id="264" r:id="rId10"/>
    <p:sldId id="265" r:id="rId11"/>
    <p:sldId id="266" r:id="rId12"/>
    <p:sldId id="267" r:id="rId13"/>
    <p:sldId id="268" r:id="rId14"/>
    <p:sldId id="269" r:id="rId15"/>
    <p:sldId id="270" r:id="rId16"/>
    <p:sldId id="363"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Trebuchet MS"/>
          <a:ea typeface="Trebuchet MS"/>
          <a:cs typeface="Trebuchet MS"/>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Trebuchet MS"/>
          <a:ea typeface="Trebuchet MS"/>
          <a:cs typeface="Trebuchet MS"/>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Trebuchet MS"/>
          <a:ea typeface="Trebuchet MS"/>
          <a:cs typeface="Trebuchet MS"/>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Trebuchet MS"/>
          <a:ea typeface="Trebuchet MS"/>
          <a:cs typeface="Trebuchet MS"/>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28"/>
    <p:restoredTop sz="94694"/>
  </p:normalViewPr>
  <p:slideViewPr>
    <p:cSldViewPr snapToGrid="0" snapToObjects="1">
      <p:cViewPr varScale="1">
        <p:scale>
          <a:sx n="117" d="100"/>
          <a:sy n="117" d="100"/>
        </p:scale>
        <p:origin x="720"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18" name="Shape 818"/>
          <p:cNvSpPr>
            <a:spLocks noGrp="1" noRot="1" noChangeAspect="1"/>
          </p:cNvSpPr>
          <p:nvPr>
            <p:ph type="sldImg"/>
          </p:nvPr>
        </p:nvSpPr>
        <p:spPr>
          <a:xfrm>
            <a:off x="1143000" y="685800"/>
            <a:ext cx="4572000" cy="3429000"/>
          </a:xfrm>
          <a:prstGeom prst="rect">
            <a:avLst/>
          </a:prstGeom>
        </p:spPr>
        <p:txBody>
          <a:bodyPr/>
          <a:lstStyle/>
          <a:p>
            <a:endParaRPr/>
          </a:p>
        </p:txBody>
      </p:sp>
      <p:sp>
        <p:nvSpPr>
          <p:cNvPr id="819" name="Shape 81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 name="Shape 715"/>
          <p:cNvSpPr>
            <a:spLocks noGrp="1" noRot="1" noChangeAspect="1"/>
          </p:cNvSpPr>
          <p:nvPr>
            <p:ph type="sldImg"/>
          </p:nvPr>
        </p:nvSpPr>
        <p:spPr>
          <a:xfrm>
            <a:off x="381000" y="685800"/>
            <a:ext cx="6096000" cy="3429000"/>
          </a:xfrm>
          <a:prstGeom prst="rect">
            <a:avLst/>
          </a:prstGeom>
        </p:spPr>
        <p:txBody>
          <a:bodyPr/>
          <a:lstStyle/>
          <a:p>
            <a:endParaRPr/>
          </a:p>
        </p:txBody>
      </p:sp>
      <p:sp>
        <p:nvSpPr>
          <p:cNvPr id="716" name="Shape 716"/>
          <p:cNvSpPr>
            <a:spLocks noGrp="1"/>
          </p:cNvSpPr>
          <p:nvPr>
            <p:ph type="body" sz="quarter" idx="1"/>
          </p:nvPr>
        </p:nvSpPr>
        <p:spPr>
          <a:prstGeom prst="rect">
            <a:avLst/>
          </a:prstGeom>
        </p:spPr>
        <p:txBody>
          <a:bodyPr/>
          <a:lstStyle/>
          <a:p>
            <a:r>
              <a:rPr dirty="0" err="1"/>
              <a:t>Selbst</a:t>
            </a:r>
            <a:r>
              <a:rPr dirty="0"/>
              <a:t> Smartphones </a:t>
            </a:r>
            <a:r>
              <a:rPr dirty="0" err="1"/>
              <a:t>werden</a:t>
            </a:r>
            <a:r>
              <a:rPr dirty="0"/>
              <a:t> </a:t>
            </a:r>
            <a:r>
              <a:rPr dirty="0" err="1"/>
              <a:t>wesentlich</a:t>
            </a:r>
            <a:r>
              <a:rPr dirty="0"/>
              <a:t> </a:t>
            </a:r>
            <a:r>
              <a:rPr dirty="0" err="1"/>
              <a:t>intelligenter</a:t>
            </a:r>
            <a:r>
              <a:rPr dirty="0"/>
              <a:t> – </a:t>
            </a:r>
            <a:r>
              <a:rPr dirty="0" err="1"/>
              <a:t>nicht</a:t>
            </a:r>
            <a:r>
              <a:rPr dirty="0"/>
              <a:t> </a:t>
            </a:r>
            <a:r>
              <a:rPr dirty="0" err="1"/>
              <a:t>mehr</a:t>
            </a:r>
            <a:r>
              <a:rPr dirty="0"/>
              <a:t> </a:t>
            </a:r>
            <a:r>
              <a:rPr dirty="0" err="1"/>
              <a:t>alles</a:t>
            </a:r>
            <a:r>
              <a:rPr dirty="0"/>
              <a:t> </a:t>
            </a:r>
            <a:r>
              <a:rPr dirty="0" err="1"/>
              <a:t>nur</a:t>
            </a:r>
            <a:r>
              <a:rPr dirty="0"/>
              <a:t> online -&gt; </a:t>
            </a:r>
            <a:r>
              <a:rPr dirty="0" err="1"/>
              <a:t>noch</a:t>
            </a:r>
            <a:r>
              <a:rPr dirty="0"/>
              <a:t> </a:t>
            </a:r>
            <a:r>
              <a:rPr dirty="0" err="1"/>
              <a:t>schneller</a:t>
            </a:r>
            <a:r>
              <a:rPr dirty="0"/>
              <a:t>. </a:t>
            </a:r>
            <a:r>
              <a:rPr dirty="0" err="1"/>
              <a:t>Meine</a:t>
            </a:r>
            <a:r>
              <a:rPr dirty="0"/>
              <a:t> </a:t>
            </a:r>
            <a:r>
              <a:rPr dirty="0" err="1"/>
              <a:t>Erfahrungen</a:t>
            </a:r>
            <a:r>
              <a:rPr dirty="0"/>
              <a:t> </a:t>
            </a:r>
            <a:r>
              <a:rPr dirty="0" err="1"/>
              <a:t>mit</a:t>
            </a:r>
            <a:r>
              <a:rPr dirty="0"/>
              <a:t> Siri.</a:t>
            </a:r>
          </a:p>
        </p:txBody>
      </p:sp>
    </p:spTree>
    <p:extLst>
      <p:ext uri="{BB962C8B-B14F-4D97-AF65-F5344CB8AC3E}">
        <p14:creationId xmlns:p14="http://schemas.microsoft.com/office/powerpoint/2010/main" val="2852369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1" name="Shape 1211"/>
          <p:cNvSpPr>
            <a:spLocks noGrp="1" noRot="1" noChangeAspect="1"/>
          </p:cNvSpPr>
          <p:nvPr>
            <p:ph type="sldImg"/>
          </p:nvPr>
        </p:nvSpPr>
        <p:spPr>
          <a:xfrm>
            <a:off x="381000" y="685800"/>
            <a:ext cx="6096000" cy="3429000"/>
          </a:xfrm>
          <a:prstGeom prst="rect">
            <a:avLst/>
          </a:prstGeom>
        </p:spPr>
        <p:txBody>
          <a:bodyPr/>
          <a:lstStyle/>
          <a:p>
            <a:endParaRPr/>
          </a:p>
        </p:txBody>
      </p:sp>
      <p:sp>
        <p:nvSpPr>
          <p:cNvPr id="1212" name="Shape 1212"/>
          <p:cNvSpPr>
            <a:spLocks noGrp="1"/>
          </p:cNvSpPr>
          <p:nvPr>
            <p:ph type="body" sz="quarter" idx="1"/>
          </p:nvPr>
        </p:nvSpPr>
        <p:spPr>
          <a:prstGeom prst="rect">
            <a:avLst/>
          </a:prstGeom>
        </p:spPr>
        <p:txBody>
          <a:bodyPr/>
          <a:lstStyle/>
          <a:p>
            <a:pPr defTabSz="457200"/>
            <a:r>
              <a:t>Die AndersArtigkeits-Matrix zeigt Ihnen fünf Möglichkeiten Ihrer Unternehmenspositionierung. Sehen Sie selbst, wie erfolgreiche Unternehmen sich hier wiederfinden – und entschlüsseln Sie Ihre eigene Positionierung! Wir möchten Ihnen hier Impulse geben, Ihr Unternehmen in ein andersArtiges oder ein „anders artiges“ zu verwandeln.</a:t>
            </a:r>
          </a:p>
          <a:p>
            <a:pPr defTabSz="457200"/>
            <a:endParaRPr/>
          </a:p>
          <a:p>
            <a:pPr defTabSz="45720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0" name="Shape 1230"/>
          <p:cNvSpPr>
            <a:spLocks noGrp="1" noRot="1" noChangeAspect="1"/>
          </p:cNvSpPr>
          <p:nvPr>
            <p:ph type="sldImg"/>
          </p:nvPr>
        </p:nvSpPr>
        <p:spPr>
          <a:xfrm>
            <a:off x="381000" y="685800"/>
            <a:ext cx="6096000" cy="3429000"/>
          </a:xfrm>
          <a:prstGeom prst="rect">
            <a:avLst/>
          </a:prstGeom>
        </p:spPr>
        <p:txBody>
          <a:bodyPr/>
          <a:lstStyle/>
          <a:p>
            <a:endParaRPr/>
          </a:p>
        </p:txBody>
      </p:sp>
      <p:sp>
        <p:nvSpPr>
          <p:cNvPr id="1231" name="Shape 1231"/>
          <p:cNvSpPr>
            <a:spLocks noGrp="1"/>
          </p:cNvSpPr>
          <p:nvPr>
            <p:ph type="body" sz="quarter" idx="1"/>
          </p:nvPr>
        </p:nvSpPr>
        <p:spPr>
          <a:prstGeom prst="rect">
            <a:avLst/>
          </a:prstGeom>
        </p:spPr>
        <p:txBody>
          <a:bodyPr/>
          <a:lstStyle>
            <a:lvl1pPr defTabSz="457200"/>
          </a:lstStyle>
          <a:p>
            <a:r>
              <a:t>Die Kommunikation des Marketings verändert sich. Marketing erzählt nicht mehr von den Vorteilen, gibt keine Antworten mehr und wartet nicht darauf, dass der Kunde zuhört.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6" name="Shape 1256"/>
          <p:cNvSpPr>
            <a:spLocks noGrp="1" noRot="1" noChangeAspect="1"/>
          </p:cNvSpPr>
          <p:nvPr>
            <p:ph type="sldImg"/>
          </p:nvPr>
        </p:nvSpPr>
        <p:spPr>
          <a:xfrm>
            <a:off x="381000" y="685800"/>
            <a:ext cx="6096000" cy="3429000"/>
          </a:xfrm>
          <a:prstGeom prst="rect">
            <a:avLst/>
          </a:prstGeom>
        </p:spPr>
        <p:txBody>
          <a:bodyPr/>
          <a:lstStyle/>
          <a:p>
            <a:endParaRPr/>
          </a:p>
        </p:txBody>
      </p:sp>
      <p:sp>
        <p:nvSpPr>
          <p:cNvPr id="1257" name="Shape 1257"/>
          <p:cNvSpPr>
            <a:spLocks noGrp="1"/>
          </p:cNvSpPr>
          <p:nvPr>
            <p:ph type="body" sz="quarter" idx="1"/>
          </p:nvPr>
        </p:nvSpPr>
        <p:spPr>
          <a:prstGeom prst="rect">
            <a:avLst/>
          </a:prstGeom>
        </p:spPr>
        <p:txBody>
          <a:bodyPr/>
          <a:lstStyle/>
          <a:p>
            <a:pPr>
              <a:spcBef>
                <a:spcPts val="400"/>
              </a:spcBef>
            </a:pPr>
            <a:r>
              <a:t>Selbst Smartphones werden wesentlich intelligenter – nicht mehr alles nur online -&gt; noch schneller. Meine Erfahrungen mit Siri.</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 name="Shape 854"/>
          <p:cNvSpPr>
            <a:spLocks noGrp="1" noRot="1" noChangeAspect="1"/>
          </p:cNvSpPr>
          <p:nvPr>
            <p:ph type="sldImg"/>
          </p:nvPr>
        </p:nvSpPr>
        <p:spPr>
          <a:xfrm>
            <a:off x="381000" y="685800"/>
            <a:ext cx="6096000" cy="3429000"/>
          </a:xfrm>
          <a:prstGeom prst="rect">
            <a:avLst/>
          </a:prstGeom>
        </p:spPr>
        <p:txBody>
          <a:bodyPr/>
          <a:lstStyle/>
          <a:p>
            <a:endParaRPr/>
          </a:p>
        </p:txBody>
      </p:sp>
      <p:sp>
        <p:nvSpPr>
          <p:cNvPr id="855" name="Shape 855"/>
          <p:cNvSpPr>
            <a:spLocks noGrp="1"/>
          </p:cNvSpPr>
          <p:nvPr>
            <p:ph type="body" sz="quarter" idx="1"/>
          </p:nvPr>
        </p:nvSpPr>
        <p:spPr>
          <a:prstGeom prst="rect">
            <a:avLst/>
          </a:prstGeom>
        </p:spPr>
        <p:txBody>
          <a:bodyPr/>
          <a:lstStyle/>
          <a:p>
            <a:pPr>
              <a:spcBef>
                <a:spcPts val="400"/>
              </a:spcBef>
            </a:pPr>
            <a:r>
              <a:t>Selbst Smartphones werden wesentlich intelligenter – nicht mehr alles nur online -&gt; noch schneller. Meine Erfahrungen mit Siri.</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 name="Shape 859"/>
          <p:cNvSpPr>
            <a:spLocks noGrp="1" noRot="1" noChangeAspect="1"/>
          </p:cNvSpPr>
          <p:nvPr>
            <p:ph type="sldImg"/>
          </p:nvPr>
        </p:nvSpPr>
        <p:spPr>
          <a:xfrm>
            <a:off x="381000" y="685800"/>
            <a:ext cx="6096000" cy="3429000"/>
          </a:xfrm>
          <a:prstGeom prst="rect">
            <a:avLst/>
          </a:prstGeom>
        </p:spPr>
        <p:txBody>
          <a:bodyPr/>
          <a:lstStyle/>
          <a:p>
            <a:endParaRPr/>
          </a:p>
        </p:txBody>
      </p:sp>
      <p:sp>
        <p:nvSpPr>
          <p:cNvPr id="860" name="Shape 860"/>
          <p:cNvSpPr>
            <a:spLocks noGrp="1"/>
          </p:cNvSpPr>
          <p:nvPr>
            <p:ph type="body" sz="quarter" idx="1"/>
          </p:nvPr>
        </p:nvSpPr>
        <p:spPr>
          <a:prstGeom prst="rect">
            <a:avLst/>
          </a:prstGeom>
        </p:spPr>
        <p:txBody>
          <a:bodyPr/>
          <a:lstStyle/>
          <a:p>
            <a:pPr>
              <a:spcBef>
                <a:spcPts val="400"/>
              </a:spcBef>
            </a:pPr>
            <a:r>
              <a:t>Selbst Smartphones werden wesentlich intelligenter – nicht mehr alles nur online -&gt; noch schneller. Meine Erfahrungen mit Siri.</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 name="Shape 865"/>
          <p:cNvSpPr>
            <a:spLocks noGrp="1" noRot="1" noChangeAspect="1"/>
          </p:cNvSpPr>
          <p:nvPr>
            <p:ph type="sldImg"/>
          </p:nvPr>
        </p:nvSpPr>
        <p:spPr>
          <a:xfrm>
            <a:off x="381000" y="685800"/>
            <a:ext cx="6096000" cy="3429000"/>
          </a:xfrm>
          <a:prstGeom prst="rect">
            <a:avLst/>
          </a:prstGeom>
        </p:spPr>
        <p:txBody>
          <a:bodyPr/>
          <a:lstStyle/>
          <a:p>
            <a:endParaRPr/>
          </a:p>
        </p:txBody>
      </p:sp>
      <p:sp>
        <p:nvSpPr>
          <p:cNvPr id="866" name="Shape 866"/>
          <p:cNvSpPr>
            <a:spLocks noGrp="1"/>
          </p:cNvSpPr>
          <p:nvPr>
            <p:ph type="body" sz="quarter" idx="1"/>
          </p:nvPr>
        </p:nvSpPr>
        <p:spPr>
          <a:prstGeom prst="rect">
            <a:avLst/>
          </a:prstGeom>
        </p:spPr>
        <p:txBody>
          <a:bodyPr/>
          <a:lstStyle/>
          <a:p>
            <a:pPr>
              <a:spcBef>
                <a:spcPts val="400"/>
              </a:spcBef>
            </a:pPr>
            <a:r>
              <a:t>Selbst Smartphones werden wesentlich intelligenter – nicht mehr alles nur online -&gt; noch schneller. Meine Erfahrungen mit Siri.</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 name="Shape 865"/>
          <p:cNvSpPr>
            <a:spLocks noGrp="1" noRot="1" noChangeAspect="1"/>
          </p:cNvSpPr>
          <p:nvPr>
            <p:ph type="sldImg"/>
          </p:nvPr>
        </p:nvSpPr>
        <p:spPr>
          <a:xfrm>
            <a:off x="381000" y="685800"/>
            <a:ext cx="6096000" cy="3429000"/>
          </a:xfrm>
          <a:prstGeom prst="rect">
            <a:avLst/>
          </a:prstGeom>
        </p:spPr>
        <p:txBody>
          <a:bodyPr/>
          <a:lstStyle/>
          <a:p>
            <a:endParaRPr/>
          </a:p>
        </p:txBody>
      </p:sp>
      <p:sp>
        <p:nvSpPr>
          <p:cNvPr id="866" name="Shape 866"/>
          <p:cNvSpPr>
            <a:spLocks noGrp="1"/>
          </p:cNvSpPr>
          <p:nvPr>
            <p:ph type="body" sz="quarter" idx="1"/>
          </p:nvPr>
        </p:nvSpPr>
        <p:spPr>
          <a:prstGeom prst="rect">
            <a:avLst/>
          </a:prstGeom>
        </p:spPr>
        <p:txBody>
          <a:bodyPr/>
          <a:lstStyle/>
          <a:p>
            <a:pPr>
              <a:spcBef>
                <a:spcPts val="400"/>
              </a:spcBef>
            </a:pPr>
            <a:r>
              <a:t>Selbst Smartphones werden wesentlich intelligenter – nicht mehr alles nur online -&gt; noch schneller. Meine Erfahrungen mit Siri.</a:t>
            </a:r>
          </a:p>
        </p:txBody>
      </p:sp>
    </p:spTree>
    <p:extLst>
      <p:ext uri="{BB962C8B-B14F-4D97-AF65-F5344CB8AC3E}">
        <p14:creationId xmlns:p14="http://schemas.microsoft.com/office/powerpoint/2010/main" val="319367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7" name="Shape 877"/>
          <p:cNvSpPr>
            <a:spLocks noGrp="1" noRot="1" noChangeAspect="1"/>
          </p:cNvSpPr>
          <p:nvPr>
            <p:ph type="sldImg"/>
          </p:nvPr>
        </p:nvSpPr>
        <p:spPr>
          <a:xfrm>
            <a:off x="381000" y="685800"/>
            <a:ext cx="6096000" cy="3429000"/>
          </a:xfrm>
          <a:prstGeom prst="rect">
            <a:avLst/>
          </a:prstGeom>
        </p:spPr>
        <p:txBody>
          <a:bodyPr/>
          <a:lstStyle/>
          <a:p>
            <a:endParaRPr/>
          </a:p>
        </p:txBody>
      </p:sp>
      <p:sp>
        <p:nvSpPr>
          <p:cNvPr id="878" name="Shape 878"/>
          <p:cNvSpPr>
            <a:spLocks noGrp="1"/>
          </p:cNvSpPr>
          <p:nvPr>
            <p:ph type="body" sz="quarter" idx="1"/>
          </p:nvPr>
        </p:nvSpPr>
        <p:spPr>
          <a:prstGeom prst="rect">
            <a:avLst/>
          </a:prstGeom>
        </p:spPr>
        <p:txBody>
          <a:bodyPr/>
          <a:lstStyle/>
          <a:p>
            <a:pPr>
              <a:spcBef>
                <a:spcPts val="400"/>
              </a:spcBef>
            </a:pPr>
            <a:r>
              <a:t>Selbst Smartphones werden wesentlich intelligenter – nicht mehr alles nur online -&gt; noch schneller. Meine Erfahrungen mit Siri.</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4" name="Shape 884"/>
          <p:cNvSpPr>
            <a:spLocks noGrp="1" noRot="1" noChangeAspect="1"/>
          </p:cNvSpPr>
          <p:nvPr>
            <p:ph type="sldImg"/>
          </p:nvPr>
        </p:nvSpPr>
        <p:spPr>
          <a:xfrm>
            <a:off x="381000" y="685800"/>
            <a:ext cx="6096000" cy="3429000"/>
          </a:xfrm>
          <a:prstGeom prst="rect">
            <a:avLst/>
          </a:prstGeom>
        </p:spPr>
        <p:txBody>
          <a:bodyPr/>
          <a:lstStyle/>
          <a:p>
            <a:endParaRPr/>
          </a:p>
        </p:txBody>
      </p:sp>
      <p:sp>
        <p:nvSpPr>
          <p:cNvPr id="885" name="Shape 885"/>
          <p:cNvSpPr>
            <a:spLocks noGrp="1"/>
          </p:cNvSpPr>
          <p:nvPr>
            <p:ph type="body" sz="quarter" idx="1"/>
          </p:nvPr>
        </p:nvSpPr>
        <p:spPr>
          <a:prstGeom prst="rect">
            <a:avLst/>
          </a:prstGeom>
        </p:spPr>
        <p:txBody>
          <a:bodyPr/>
          <a:lstStyle/>
          <a:p>
            <a:r>
              <a:t>Vor gut 10 Jahren – wir alle können uns erinnern.</a:t>
            </a:r>
          </a:p>
          <a:p>
            <a:r>
              <a:t>Das Internet wurde so mobil und viele Anwendungen erst möglich.</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 name="Shape 914"/>
          <p:cNvSpPr>
            <a:spLocks noGrp="1" noRot="1" noChangeAspect="1"/>
          </p:cNvSpPr>
          <p:nvPr>
            <p:ph type="sldImg"/>
          </p:nvPr>
        </p:nvSpPr>
        <p:spPr>
          <a:xfrm>
            <a:off x="381000" y="685800"/>
            <a:ext cx="6096000" cy="3429000"/>
          </a:xfrm>
          <a:prstGeom prst="rect">
            <a:avLst/>
          </a:prstGeom>
        </p:spPr>
        <p:txBody>
          <a:bodyPr/>
          <a:lstStyle/>
          <a:p>
            <a:endParaRPr/>
          </a:p>
        </p:txBody>
      </p:sp>
      <p:sp>
        <p:nvSpPr>
          <p:cNvPr id="915" name="Shape 915"/>
          <p:cNvSpPr>
            <a:spLocks noGrp="1"/>
          </p:cNvSpPr>
          <p:nvPr>
            <p:ph type="body" sz="quarter" idx="1"/>
          </p:nvPr>
        </p:nvSpPr>
        <p:spPr>
          <a:prstGeom prst="rect">
            <a:avLst/>
          </a:prstGeom>
        </p:spPr>
        <p:txBody>
          <a:bodyPr/>
          <a:lstStyle/>
          <a:p>
            <a:pPr>
              <a:spcBef>
                <a:spcPts val="400"/>
              </a:spcBef>
            </a:pPr>
            <a:r>
              <a:t>Wir möchten Ihnen Impulse geben und Sie auffordern: </a:t>
            </a:r>
          </a:p>
          <a:p>
            <a:pPr>
              <a:spcBef>
                <a:spcPts val="400"/>
              </a:spcBef>
            </a:pPr>
            <a:endParaRPr/>
          </a:p>
          <a:p>
            <a:pPr>
              <a:spcBef>
                <a:spcPts val="400"/>
              </a:spcBef>
            </a:pPr>
            <a:r>
              <a:t>Denken Sie nach, denken Sie vor, denken Sie quer, denken Sie artig, denken Sie unartig, denken Sie einfach andersArtig ...</a:t>
            </a:r>
          </a:p>
          <a:p>
            <a:pPr>
              <a:spcBef>
                <a:spcPts val="400"/>
              </a:spcBef>
            </a:pPr>
            <a:r>
              <a:t>und dieses gerade auch im Zeitalter des Marketing 3.0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6" name="Shape 1076"/>
          <p:cNvSpPr>
            <a:spLocks noGrp="1" noRot="1" noChangeAspect="1"/>
          </p:cNvSpPr>
          <p:nvPr>
            <p:ph type="sldImg"/>
          </p:nvPr>
        </p:nvSpPr>
        <p:spPr>
          <a:xfrm>
            <a:off x="381000" y="685800"/>
            <a:ext cx="6096000" cy="3429000"/>
          </a:xfrm>
          <a:prstGeom prst="rect">
            <a:avLst/>
          </a:prstGeom>
        </p:spPr>
        <p:txBody>
          <a:bodyPr/>
          <a:lstStyle/>
          <a:p>
            <a:endParaRPr/>
          </a:p>
        </p:txBody>
      </p:sp>
      <p:sp>
        <p:nvSpPr>
          <p:cNvPr id="1077" name="Shape 1077"/>
          <p:cNvSpPr>
            <a:spLocks noGrp="1"/>
          </p:cNvSpPr>
          <p:nvPr>
            <p:ph type="body" sz="quarter" idx="1"/>
          </p:nvPr>
        </p:nvSpPr>
        <p:spPr>
          <a:prstGeom prst="rect">
            <a:avLst/>
          </a:prstGeom>
        </p:spPr>
        <p:txBody>
          <a:bodyPr/>
          <a:lstStyle/>
          <a:p>
            <a:pPr>
              <a:spcBef>
                <a:spcPts val="400"/>
              </a:spcBef>
            </a:pPr>
            <a:r>
              <a:t>Selbst Smartphones werden wesentlich intelligenter – nicht mehr alles nur online -&gt; noch schneller. Meine Erfahrungen mit Siri.</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reserve="1">
  <p:cSld name="6_Nur Titel">
    <p:bg>
      <p:bgPr>
        <a:solidFill>
          <a:srgbClr val="F4F8FB"/>
        </a:solidFill>
        <a:effectLst/>
      </p:bgPr>
    </p:bg>
    <p:spTree>
      <p:nvGrpSpPr>
        <p:cNvPr id="1" name=""/>
        <p:cNvGrpSpPr/>
        <p:nvPr/>
      </p:nvGrpSpPr>
      <p:grpSpPr>
        <a:xfrm>
          <a:off x="0" y="0"/>
          <a:ext cx="0" cy="0"/>
          <a:chOff x="0" y="0"/>
          <a:chExt cx="0" cy="0"/>
        </a:xfrm>
      </p:grpSpPr>
      <p:pic>
        <p:nvPicPr>
          <p:cNvPr id="6" name="Bild" descr="Bild">
            <a:extLst>
              <a:ext uri="{FF2B5EF4-FFF2-40B4-BE49-F238E27FC236}">
                <a16:creationId xmlns:a16="http://schemas.microsoft.com/office/drawing/2014/main" id="{72460F74-45F3-0048-BC8A-73C050CF5492}"/>
              </a:ext>
            </a:extLst>
          </p:cNvPr>
          <p:cNvPicPr>
            <a:picLocks noChangeAspect="1"/>
          </p:cNvPicPr>
          <p:nvPr userDrawn="1"/>
        </p:nvPicPr>
        <p:blipFill>
          <a:blip r:embed="rId2"/>
          <a:stretch>
            <a:fillRect/>
          </a:stretch>
        </p:blipFill>
        <p:spPr>
          <a:xfrm>
            <a:off x="-131029" y="-127192"/>
            <a:ext cx="12454057" cy="6985192"/>
          </a:xfrm>
          <a:prstGeom prst="rect">
            <a:avLst/>
          </a:prstGeom>
          <a:ln w="12700">
            <a:miter lim="400000"/>
          </a:ln>
        </p:spPr>
      </p:pic>
      <p:pic>
        <p:nvPicPr>
          <p:cNvPr id="8" name="Bild" descr="Bild">
            <a:extLst>
              <a:ext uri="{FF2B5EF4-FFF2-40B4-BE49-F238E27FC236}">
                <a16:creationId xmlns:a16="http://schemas.microsoft.com/office/drawing/2014/main" id="{F26AA9E3-B047-2C49-80FC-F4EEB506B4B4}"/>
              </a:ext>
            </a:extLst>
          </p:cNvPr>
          <p:cNvPicPr>
            <a:picLocks noChangeAspect="1"/>
          </p:cNvPicPr>
          <p:nvPr userDrawn="1"/>
        </p:nvPicPr>
        <p:blipFill>
          <a:blip r:embed="rId3"/>
          <a:stretch>
            <a:fillRect/>
          </a:stretch>
        </p:blipFill>
        <p:spPr>
          <a:xfrm>
            <a:off x="4394057" y="139065"/>
            <a:ext cx="6598016" cy="6579870"/>
          </a:xfrm>
          <a:prstGeom prst="rect">
            <a:avLst/>
          </a:prstGeom>
          <a:ln w="12700">
            <a:miter lim="400000"/>
          </a:ln>
        </p:spPr>
      </p:pic>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Tree>
    <p:extLst>
      <p:ext uri="{BB962C8B-B14F-4D97-AF65-F5344CB8AC3E}">
        <p14:creationId xmlns:p14="http://schemas.microsoft.com/office/powerpoint/2010/main" val="1725771687"/>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4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12" name="Grafik 11" descr="Ein Bild, das Text enthält.&#10;&#10;Automatisch generierte Beschreibung">
            <a:extLst>
              <a:ext uri="{FF2B5EF4-FFF2-40B4-BE49-F238E27FC236}">
                <a16:creationId xmlns:a16="http://schemas.microsoft.com/office/drawing/2014/main" id="{D6E58A5A-D188-964F-ADBC-BC525F5DAB4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566400" y="6441923"/>
            <a:ext cx="1479600" cy="199730"/>
          </a:xfrm>
          <a:prstGeom prst="rect">
            <a:avLst/>
          </a:prstGeom>
        </p:spPr>
      </p:pic>
      <p:sp>
        <p:nvSpPr>
          <p:cNvPr id="8" name="Parallelogramm 7">
            <a:extLst>
              <a:ext uri="{FF2B5EF4-FFF2-40B4-BE49-F238E27FC236}">
                <a16:creationId xmlns:a16="http://schemas.microsoft.com/office/drawing/2014/main" id="{C82B6EAE-65A4-6D4D-8B23-0B87DC790D9E}"/>
              </a:ext>
            </a:extLst>
          </p:cNvPr>
          <p:cNvSpPr/>
          <p:nvPr userDrawn="1"/>
        </p:nvSpPr>
        <p:spPr>
          <a:xfrm>
            <a:off x="642485" y="0"/>
            <a:ext cx="4210281" cy="61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dirty="0"/>
          </a:p>
        </p:txBody>
      </p:sp>
      <p:sp>
        <p:nvSpPr>
          <p:cNvPr id="9" name="Textplatzhalter 2">
            <a:extLst>
              <a:ext uri="{FF2B5EF4-FFF2-40B4-BE49-F238E27FC236}">
                <a16:creationId xmlns:a16="http://schemas.microsoft.com/office/drawing/2014/main" id="{6BDD5035-A4B6-5949-A9B6-C714622FB550}"/>
              </a:ext>
            </a:extLst>
          </p:cNvPr>
          <p:cNvSpPr>
            <a:spLocks noGrp="1"/>
          </p:cNvSpPr>
          <p:nvPr>
            <p:ph type="body" sz="quarter" idx="10" hasCustomPrompt="1"/>
          </p:nvPr>
        </p:nvSpPr>
        <p:spPr>
          <a:xfrm>
            <a:off x="1032404" y="169334"/>
            <a:ext cx="3387195" cy="804333"/>
          </a:xfrm>
          <a:prstGeom prst="rect">
            <a:avLst/>
          </a:prstGeom>
        </p:spPr>
        <p:txBody>
          <a:bodyPr/>
          <a:lstStyle>
            <a:lvl1pPr marL="0" indent="0">
              <a:buNone/>
              <a:defRPr sz="2500" i="1" cap="all" baseline="0">
                <a:solidFill>
                  <a:schemeClr val="bg1"/>
                </a:solidFill>
                <a:latin typeface="Calibri" panose="020F0502020204030204" pitchFamily="34" charset="0"/>
                <a:cs typeface="Calibri" panose="020F0502020204030204" pitchFamily="34" charset="0"/>
              </a:defRPr>
            </a:lvl1pPr>
            <a:lvl2pPr marL="457200" indent="0">
              <a:buNone/>
              <a:defRPr sz="2500" i="1" cap="all" baseline="0">
                <a:solidFill>
                  <a:schemeClr val="bg1"/>
                </a:solidFill>
                <a:latin typeface="Calibri" panose="020F0502020204030204" pitchFamily="34" charset="0"/>
                <a:cs typeface="Calibri" panose="020F0502020204030204" pitchFamily="34" charset="0"/>
              </a:defRPr>
            </a:lvl2pPr>
            <a:lvl3pPr marL="914400" indent="0">
              <a:buNone/>
              <a:defRPr sz="2500" i="1" cap="all" baseline="0">
                <a:solidFill>
                  <a:schemeClr val="bg1"/>
                </a:solidFill>
                <a:latin typeface="Calibri" panose="020F0502020204030204" pitchFamily="34" charset="0"/>
                <a:cs typeface="Calibri" panose="020F0502020204030204" pitchFamily="34" charset="0"/>
              </a:defRPr>
            </a:lvl3pPr>
            <a:lvl4pPr marL="1371600" indent="0">
              <a:buNone/>
              <a:defRPr sz="2500" i="1" cap="all" baseline="0">
                <a:solidFill>
                  <a:schemeClr val="bg1"/>
                </a:solidFill>
                <a:latin typeface="Calibri" panose="020F0502020204030204" pitchFamily="34" charset="0"/>
                <a:cs typeface="Calibri" panose="020F0502020204030204" pitchFamily="34" charset="0"/>
              </a:defRPr>
            </a:lvl4pPr>
            <a:lvl5pPr marL="1828800" indent="0">
              <a:buNone/>
              <a:defRPr sz="2500" i="1" cap="all" baseline="0">
                <a:solidFill>
                  <a:schemeClr val="bg1"/>
                </a:solidFill>
                <a:latin typeface="Calibri" panose="020F0502020204030204" pitchFamily="34" charset="0"/>
                <a:cs typeface="Calibri" panose="020F0502020204030204" pitchFamily="34"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3297558912"/>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9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Trebuchet MS"/>
              <a:ea typeface="Trebuchet MS"/>
              <a:cs typeface="Trebuchet MS"/>
              <a:sym typeface="Trebuchet MS"/>
            </a:endParaRPr>
          </a:p>
        </p:txBody>
      </p:sp>
      <p:pic>
        <p:nvPicPr>
          <p:cNvPr id="8" name="Bild">
            <a:extLst>
              <a:ext uri="{FF2B5EF4-FFF2-40B4-BE49-F238E27FC236}">
                <a16:creationId xmlns:a16="http://schemas.microsoft.com/office/drawing/2014/main" id="{EF805B99-520B-C94E-8264-3FF9EF27E06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3668606" y="-2142472"/>
            <a:ext cx="8020458" cy="11389435"/>
          </a:xfrm>
          <a:prstGeom prst="rect">
            <a:avLst/>
          </a:prstGeom>
          <a:ln w="12700">
            <a:miter lim="400000"/>
          </a:ln>
        </p:spPr>
      </p:pic>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5" name="Parallelogramm 4">
            <a:extLst>
              <a:ext uri="{FF2B5EF4-FFF2-40B4-BE49-F238E27FC236}">
                <a16:creationId xmlns:a16="http://schemas.microsoft.com/office/drawing/2014/main" id="{4F26C906-5105-BC46-BE6A-09C2697845D0}"/>
              </a:ext>
            </a:extLst>
          </p:cNvPr>
          <p:cNvSpPr/>
          <p:nvPr userDrawn="1"/>
        </p:nvSpPr>
        <p:spPr>
          <a:xfrm>
            <a:off x="642485" y="0"/>
            <a:ext cx="4210281" cy="1080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3" name="Textplatzhalter 2">
            <a:extLst>
              <a:ext uri="{FF2B5EF4-FFF2-40B4-BE49-F238E27FC236}">
                <a16:creationId xmlns:a16="http://schemas.microsoft.com/office/drawing/2014/main" id="{0A701D20-D9DB-2243-8AC9-26AFBCD5CE04}"/>
              </a:ext>
            </a:extLst>
          </p:cNvPr>
          <p:cNvSpPr>
            <a:spLocks noGrp="1"/>
          </p:cNvSpPr>
          <p:nvPr>
            <p:ph type="body" sz="quarter" idx="10" hasCustomPrompt="1"/>
          </p:nvPr>
        </p:nvSpPr>
        <p:spPr>
          <a:xfrm>
            <a:off x="1032404" y="169334"/>
            <a:ext cx="3387195" cy="804333"/>
          </a:xfrm>
          <a:prstGeom prst="rect">
            <a:avLst/>
          </a:prstGeom>
        </p:spPr>
        <p:txBody>
          <a:bodyPr/>
          <a:lstStyle>
            <a:lvl1pPr marL="0" indent="0">
              <a:buNone/>
              <a:defRPr sz="2500" i="1" cap="all" baseline="0">
                <a:solidFill>
                  <a:schemeClr val="bg1"/>
                </a:solidFill>
                <a:latin typeface="Calibri" panose="020F0502020204030204" pitchFamily="34" charset="0"/>
                <a:cs typeface="Calibri" panose="020F0502020204030204" pitchFamily="34" charset="0"/>
              </a:defRPr>
            </a:lvl1pPr>
            <a:lvl2pPr marL="457200" indent="0">
              <a:buNone/>
              <a:defRPr sz="2500" i="1" cap="all" baseline="0">
                <a:solidFill>
                  <a:schemeClr val="bg1"/>
                </a:solidFill>
                <a:latin typeface="Calibri" panose="020F0502020204030204" pitchFamily="34" charset="0"/>
                <a:cs typeface="Calibri" panose="020F0502020204030204" pitchFamily="34" charset="0"/>
              </a:defRPr>
            </a:lvl2pPr>
            <a:lvl3pPr marL="914400" indent="0">
              <a:buNone/>
              <a:defRPr sz="2500" i="1" cap="all" baseline="0">
                <a:solidFill>
                  <a:schemeClr val="bg1"/>
                </a:solidFill>
                <a:latin typeface="Calibri" panose="020F0502020204030204" pitchFamily="34" charset="0"/>
                <a:cs typeface="Calibri" panose="020F0502020204030204" pitchFamily="34" charset="0"/>
              </a:defRPr>
            </a:lvl3pPr>
            <a:lvl4pPr marL="1371600" indent="0">
              <a:buNone/>
              <a:defRPr sz="2500" i="1" cap="all" baseline="0">
                <a:solidFill>
                  <a:schemeClr val="bg1"/>
                </a:solidFill>
                <a:latin typeface="Calibri" panose="020F0502020204030204" pitchFamily="34" charset="0"/>
                <a:cs typeface="Calibri" panose="020F0502020204030204" pitchFamily="34" charset="0"/>
              </a:defRPr>
            </a:lvl4pPr>
            <a:lvl5pPr marL="1828800" indent="0">
              <a:buNone/>
              <a:defRPr sz="2500" i="1" cap="all" baseline="0">
                <a:solidFill>
                  <a:schemeClr val="bg1"/>
                </a:solidFill>
                <a:latin typeface="Calibri" panose="020F0502020204030204" pitchFamily="34" charset="0"/>
                <a:cs typeface="Calibri" panose="020F0502020204030204" pitchFamily="34"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9" name="Grafik 8" descr="Ein Bild, das Text enthält.&#10;&#10;Automatisch generierte Beschreibung">
            <a:extLst>
              <a:ext uri="{FF2B5EF4-FFF2-40B4-BE49-F238E27FC236}">
                <a16:creationId xmlns:a16="http://schemas.microsoft.com/office/drawing/2014/main" id="{9F0AA363-D75A-E649-8ABA-662B37F6DF5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566400" y="6441923"/>
            <a:ext cx="1479600" cy="199730"/>
          </a:xfrm>
          <a:prstGeom prst="rect">
            <a:avLst/>
          </a:prstGeom>
        </p:spPr>
      </p:pic>
    </p:spTree>
    <p:extLst>
      <p:ext uri="{BB962C8B-B14F-4D97-AF65-F5344CB8AC3E}">
        <p14:creationId xmlns:p14="http://schemas.microsoft.com/office/powerpoint/2010/main" val="1687590550"/>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3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120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8" name="Bild">
            <a:extLst>
              <a:ext uri="{FF2B5EF4-FFF2-40B4-BE49-F238E27FC236}">
                <a16:creationId xmlns:a16="http://schemas.microsoft.com/office/drawing/2014/main" id="{EF805B99-520B-C94E-8264-3FF9EF27E06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3668606" y="-2071263"/>
            <a:ext cx="8020458" cy="11389435"/>
          </a:xfrm>
          <a:prstGeom prst="rect">
            <a:avLst/>
          </a:prstGeom>
          <a:ln w="12700">
            <a:miter lim="400000"/>
          </a:ln>
        </p:spPr>
      </p:pic>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5" name="Parallelogramm 4">
            <a:extLst>
              <a:ext uri="{FF2B5EF4-FFF2-40B4-BE49-F238E27FC236}">
                <a16:creationId xmlns:a16="http://schemas.microsoft.com/office/drawing/2014/main" id="{4F26C906-5105-BC46-BE6A-09C2697845D0}"/>
              </a:ext>
            </a:extLst>
          </p:cNvPr>
          <p:cNvSpPr/>
          <p:nvPr userDrawn="1"/>
        </p:nvSpPr>
        <p:spPr>
          <a:xfrm>
            <a:off x="642485" y="0"/>
            <a:ext cx="4210281" cy="61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dirty="0"/>
          </a:p>
        </p:txBody>
      </p:sp>
      <p:sp>
        <p:nvSpPr>
          <p:cNvPr id="3" name="Textplatzhalter 2">
            <a:extLst>
              <a:ext uri="{FF2B5EF4-FFF2-40B4-BE49-F238E27FC236}">
                <a16:creationId xmlns:a16="http://schemas.microsoft.com/office/drawing/2014/main" id="{0A701D20-D9DB-2243-8AC9-26AFBCD5CE04}"/>
              </a:ext>
            </a:extLst>
          </p:cNvPr>
          <p:cNvSpPr>
            <a:spLocks noGrp="1"/>
          </p:cNvSpPr>
          <p:nvPr>
            <p:ph type="body" sz="quarter" idx="10" hasCustomPrompt="1"/>
          </p:nvPr>
        </p:nvSpPr>
        <p:spPr>
          <a:xfrm>
            <a:off x="1032404" y="169334"/>
            <a:ext cx="3387195" cy="804333"/>
          </a:xfrm>
          <a:prstGeom prst="rect">
            <a:avLst/>
          </a:prstGeom>
        </p:spPr>
        <p:txBody>
          <a:bodyPr/>
          <a:lstStyle>
            <a:lvl1pPr marL="0" indent="0">
              <a:buNone/>
              <a:defRPr sz="2500" i="1" cap="all" baseline="0">
                <a:solidFill>
                  <a:schemeClr val="bg1"/>
                </a:solidFill>
                <a:latin typeface="Calibri" panose="020F0502020204030204" pitchFamily="34" charset="0"/>
                <a:cs typeface="Calibri" panose="020F0502020204030204" pitchFamily="34" charset="0"/>
              </a:defRPr>
            </a:lvl1pPr>
            <a:lvl2pPr marL="457200" indent="0">
              <a:buNone/>
              <a:defRPr sz="2500" i="1" cap="all" baseline="0">
                <a:solidFill>
                  <a:schemeClr val="bg1"/>
                </a:solidFill>
                <a:latin typeface="Calibri" panose="020F0502020204030204" pitchFamily="34" charset="0"/>
                <a:cs typeface="Calibri" panose="020F0502020204030204" pitchFamily="34" charset="0"/>
              </a:defRPr>
            </a:lvl2pPr>
            <a:lvl3pPr marL="914400" indent="0">
              <a:buNone/>
              <a:defRPr sz="2500" i="1" cap="all" baseline="0">
                <a:solidFill>
                  <a:schemeClr val="bg1"/>
                </a:solidFill>
                <a:latin typeface="Calibri" panose="020F0502020204030204" pitchFamily="34" charset="0"/>
                <a:cs typeface="Calibri" panose="020F0502020204030204" pitchFamily="34" charset="0"/>
              </a:defRPr>
            </a:lvl3pPr>
            <a:lvl4pPr marL="1371600" indent="0">
              <a:buNone/>
              <a:defRPr sz="2500" i="1" cap="all" baseline="0">
                <a:solidFill>
                  <a:schemeClr val="bg1"/>
                </a:solidFill>
                <a:latin typeface="Calibri" panose="020F0502020204030204" pitchFamily="34" charset="0"/>
                <a:cs typeface="Calibri" panose="020F0502020204030204" pitchFamily="34" charset="0"/>
              </a:defRPr>
            </a:lvl4pPr>
            <a:lvl5pPr marL="1828800" indent="0">
              <a:buNone/>
              <a:defRPr sz="2500" i="1" cap="all" baseline="0">
                <a:solidFill>
                  <a:schemeClr val="bg1"/>
                </a:solidFill>
                <a:latin typeface="Calibri" panose="020F0502020204030204" pitchFamily="34" charset="0"/>
                <a:cs typeface="Calibri" panose="020F0502020204030204" pitchFamily="34"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9" name="Grafik 8" descr="Ein Bild, das Text enthält.&#10;&#10;Automatisch generierte Beschreibung">
            <a:extLst>
              <a:ext uri="{FF2B5EF4-FFF2-40B4-BE49-F238E27FC236}">
                <a16:creationId xmlns:a16="http://schemas.microsoft.com/office/drawing/2014/main" id="{9F0AA363-D75A-E649-8ABA-662B37F6DF5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566400" y="6441923"/>
            <a:ext cx="1479600" cy="199730"/>
          </a:xfrm>
          <a:prstGeom prst="rect">
            <a:avLst/>
          </a:prstGeom>
        </p:spPr>
      </p:pic>
    </p:spTree>
    <p:extLst>
      <p:ext uri="{BB962C8B-B14F-4D97-AF65-F5344CB8AC3E}">
        <p14:creationId xmlns:p14="http://schemas.microsoft.com/office/powerpoint/2010/main" val="972588087"/>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reserve="1">
  <p:cSld name="10_Nur Titel">
    <p:bg>
      <p:bgPr>
        <a:solidFill>
          <a:srgbClr val="2A2A2A"/>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4" name="Grafik 3">
            <a:extLst>
              <a:ext uri="{FF2B5EF4-FFF2-40B4-BE49-F238E27FC236}">
                <a16:creationId xmlns:a16="http://schemas.microsoft.com/office/drawing/2014/main" id="{C44BDF65-C713-4444-9266-63BCB10FB86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566400" y="6453353"/>
            <a:ext cx="1479600" cy="174353"/>
          </a:xfrm>
          <a:prstGeom prst="rect">
            <a:avLst/>
          </a:prstGeom>
        </p:spPr>
      </p:pic>
    </p:spTree>
    <p:extLst>
      <p:ext uri="{BB962C8B-B14F-4D97-AF65-F5344CB8AC3E}">
        <p14:creationId xmlns:p14="http://schemas.microsoft.com/office/powerpoint/2010/main" val="3418779261"/>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1_Nur Titel">
    <p:bg>
      <p:bgPr>
        <a:solidFill>
          <a:srgbClr val="2A2A2A"/>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4" name="Parallelogramm 3">
            <a:extLst>
              <a:ext uri="{FF2B5EF4-FFF2-40B4-BE49-F238E27FC236}">
                <a16:creationId xmlns:a16="http://schemas.microsoft.com/office/drawing/2014/main" id="{01FAF659-DBFE-E84B-8A9A-BB149AE4F6BD}"/>
              </a:ext>
            </a:extLst>
          </p:cNvPr>
          <p:cNvSpPr/>
          <p:nvPr userDrawn="1"/>
        </p:nvSpPr>
        <p:spPr>
          <a:xfrm>
            <a:off x="642485" y="0"/>
            <a:ext cx="4210281" cy="1080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5" name="Textplatzhalter 2">
            <a:extLst>
              <a:ext uri="{FF2B5EF4-FFF2-40B4-BE49-F238E27FC236}">
                <a16:creationId xmlns:a16="http://schemas.microsoft.com/office/drawing/2014/main" id="{74DC13CC-7BA1-C24F-BA30-50B601FD1DA0}"/>
              </a:ext>
            </a:extLst>
          </p:cNvPr>
          <p:cNvSpPr>
            <a:spLocks noGrp="1"/>
          </p:cNvSpPr>
          <p:nvPr>
            <p:ph type="body" sz="quarter" idx="10" hasCustomPrompt="1"/>
          </p:nvPr>
        </p:nvSpPr>
        <p:spPr>
          <a:xfrm>
            <a:off x="1032404" y="169334"/>
            <a:ext cx="3387195" cy="804333"/>
          </a:xfrm>
          <a:prstGeom prst="rect">
            <a:avLst/>
          </a:prstGeom>
        </p:spPr>
        <p:txBody>
          <a:bodyPr/>
          <a:lstStyle>
            <a:lvl1pPr marL="0" indent="0">
              <a:buNone/>
              <a:defRPr sz="2500" i="1" cap="all" baseline="0">
                <a:solidFill>
                  <a:schemeClr val="bg1"/>
                </a:solidFill>
                <a:latin typeface="Calibri" panose="020F0502020204030204" pitchFamily="34" charset="0"/>
                <a:cs typeface="Calibri" panose="020F0502020204030204" pitchFamily="34" charset="0"/>
              </a:defRPr>
            </a:lvl1pPr>
            <a:lvl2pPr marL="457200" indent="0">
              <a:buNone/>
              <a:defRPr sz="2500" i="1" cap="all" baseline="0">
                <a:solidFill>
                  <a:schemeClr val="bg1"/>
                </a:solidFill>
                <a:latin typeface="Calibri" panose="020F0502020204030204" pitchFamily="34" charset="0"/>
                <a:cs typeface="Calibri" panose="020F0502020204030204" pitchFamily="34" charset="0"/>
              </a:defRPr>
            </a:lvl2pPr>
            <a:lvl3pPr marL="914400" indent="0">
              <a:buNone/>
              <a:defRPr sz="2500" i="1" cap="all" baseline="0">
                <a:solidFill>
                  <a:schemeClr val="bg1"/>
                </a:solidFill>
                <a:latin typeface="Calibri" panose="020F0502020204030204" pitchFamily="34" charset="0"/>
                <a:cs typeface="Calibri" panose="020F0502020204030204" pitchFamily="34" charset="0"/>
              </a:defRPr>
            </a:lvl3pPr>
            <a:lvl4pPr marL="1371600" indent="0">
              <a:buNone/>
              <a:defRPr sz="2500" i="1" cap="all" baseline="0">
                <a:solidFill>
                  <a:schemeClr val="bg1"/>
                </a:solidFill>
                <a:latin typeface="Calibri" panose="020F0502020204030204" pitchFamily="34" charset="0"/>
                <a:cs typeface="Calibri" panose="020F0502020204030204" pitchFamily="34" charset="0"/>
              </a:defRPr>
            </a:lvl4pPr>
            <a:lvl5pPr marL="1828800" indent="0">
              <a:buNone/>
              <a:defRPr sz="2500" i="1" cap="all" baseline="0">
                <a:solidFill>
                  <a:schemeClr val="bg1"/>
                </a:solidFill>
                <a:latin typeface="Calibri" panose="020F0502020204030204" pitchFamily="34" charset="0"/>
                <a:cs typeface="Calibri" panose="020F0502020204030204" pitchFamily="34"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9" name="Grafik 8">
            <a:extLst>
              <a:ext uri="{FF2B5EF4-FFF2-40B4-BE49-F238E27FC236}">
                <a16:creationId xmlns:a16="http://schemas.microsoft.com/office/drawing/2014/main" id="{2ED5D7B4-2443-5A4F-8776-3CAB4D2C777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566400" y="6453353"/>
            <a:ext cx="1479600" cy="174353"/>
          </a:xfrm>
          <a:prstGeom prst="rect">
            <a:avLst/>
          </a:prstGeom>
        </p:spPr>
      </p:pic>
    </p:spTree>
    <p:extLst>
      <p:ext uri="{BB962C8B-B14F-4D97-AF65-F5344CB8AC3E}">
        <p14:creationId xmlns:p14="http://schemas.microsoft.com/office/powerpoint/2010/main" val="1088700968"/>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2_Nur Titel">
    <p:bg>
      <p:bgPr>
        <a:solidFill>
          <a:srgbClr val="2A2A2A"/>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4" name="Parallelogramm 3">
            <a:extLst>
              <a:ext uri="{FF2B5EF4-FFF2-40B4-BE49-F238E27FC236}">
                <a16:creationId xmlns:a16="http://schemas.microsoft.com/office/drawing/2014/main" id="{01FAF659-DBFE-E84B-8A9A-BB149AE4F6BD}"/>
              </a:ext>
            </a:extLst>
          </p:cNvPr>
          <p:cNvSpPr/>
          <p:nvPr userDrawn="1"/>
        </p:nvSpPr>
        <p:spPr>
          <a:xfrm>
            <a:off x="642485" y="0"/>
            <a:ext cx="5039858" cy="1080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5" name="Textplatzhalter 2">
            <a:extLst>
              <a:ext uri="{FF2B5EF4-FFF2-40B4-BE49-F238E27FC236}">
                <a16:creationId xmlns:a16="http://schemas.microsoft.com/office/drawing/2014/main" id="{74DC13CC-7BA1-C24F-BA30-50B601FD1DA0}"/>
              </a:ext>
            </a:extLst>
          </p:cNvPr>
          <p:cNvSpPr>
            <a:spLocks noGrp="1"/>
          </p:cNvSpPr>
          <p:nvPr>
            <p:ph type="body" sz="quarter" idx="10" hasCustomPrompt="1"/>
          </p:nvPr>
        </p:nvSpPr>
        <p:spPr>
          <a:xfrm>
            <a:off x="1032404" y="169334"/>
            <a:ext cx="3387195" cy="804333"/>
          </a:xfrm>
          <a:prstGeom prst="rect">
            <a:avLst/>
          </a:prstGeom>
        </p:spPr>
        <p:txBody>
          <a:bodyPr/>
          <a:lstStyle>
            <a:lvl1pPr marL="0" indent="0">
              <a:buNone/>
              <a:defRPr sz="2500" i="1">
                <a:solidFill>
                  <a:schemeClr val="bg1"/>
                </a:solidFill>
                <a:latin typeface="Calibri" panose="020F0502020204030204" pitchFamily="34" charset="0"/>
                <a:cs typeface="Calibri" panose="020F0502020204030204" pitchFamily="34" charset="0"/>
              </a:defRPr>
            </a:lvl1pPr>
            <a:lvl2pPr marL="457200" indent="0">
              <a:buNone/>
              <a:defRPr sz="2500" i="1">
                <a:solidFill>
                  <a:schemeClr val="bg1"/>
                </a:solidFill>
                <a:latin typeface="Calibri" panose="020F0502020204030204" pitchFamily="34" charset="0"/>
                <a:cs typeface="Calibri" panose="020F0502020204030204" pitchFamily="34" charset="0"/>
              </a:defRPr>
            </a:lvl2pPr>
            <a:lvl3pPr marL="914400" indent="0">
              <a:buNone/>
              <a:defRPr sz="2500" i="1">
                <a:solidFill>
                  <a:schemeClr val="bg1"/>
                </a:solidFill>
                <a:latin typeface="Calibri" panose="020F0502020204030204" pitchFamily="34" charset="0"/>
                <a:cs typeface="Calibri" panose="020F0502020204030204" pitchFamily="34" charset="0"/>
              </a:defRPr>
            </a:lvl3pPr>
            <a:lvl4pPr marL="1371600" indent="0">
              <a:buNone/>
              <a:defRPr sz="2500" i="1">
                <a:solidFill>
                  <a:schemeClr val="bg1"/>
                </a:solidFill>
                <a:latin typeface="Calibri" panose="020F0502020204030204" pitchFamily="34" charset="0"/>
                <a:cs typeface="Calibri" panose="020F0502020204030204" pitchFamily="34" charset="0"/>
              </a:defRPr>
            </a:lvl4pPr>
            <a:lvl5pPr marL="1828800" indent="0">
              <a:buNone/>
              <a:defRPr sz="2500" i="1">
                <a:solidFill>
                  <a:schemeClr val="bg1"/>
                </a:solidFill>
                <a:latin typeface="Calibri" panose="020F0502020204030204" pitchFamily="34" charset="0"/>
                <a:cs typeface="Calibri" panose="020F0502020204030204" pitchFamily="34"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9" name="Grafik 8">
            <a:extLst>
              <a:ext uri="{FF2B5EF4-FFF2-40B4-BE49-F238E27FC236}">
                <a16:creationId xmlns:a16="http://schemas.microsoft.com/office/drawing/2014/main" id="{2ED5D7B4-2443-5A4F-8776-3CAB4D2C777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566400" y="6453353"/>
            <a:ext cx="1479600" cy="174353"/>
          </a:xfrm>
          <a:prstGeom prst="rect">
            <a:avLst/>
          </a:prstGeom>
        </p:spPr>
      </p:pic>
    </p:spTree>
    <p:extLst>
      <p:ext uri="{BB962C8B-B14F-4D97-AF65-F5344CB8AC3E}">
        <p14:creationId xmlns:p14="http://schemas.microsoft.com/office/powerpoint/2010/main" val="2307677028"/>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reserve="1">
  <p:cSld name="4_Nur Titel">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4" name="Grafik 3">
            <a:extLst>
              <a:ext uri="{FF2B5EF4-FFF2-40B4-BE49-F238E27FC236}">
                <a16:creationId xmlns:a16="http://schemas.microsoft.com/office/drawing/2014/main" id="{6D7A2530-808A-9F4F-83B0-8F618286FA7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566400" y="6453353"/>
            <a:ext cx="1479600" cy="174353"/>
          </a:xfrm>
          <a:prstGeom prst="rect">
            <a:avLst/>
          </a:prstGeom>
        </p:spPr>
      </p:pic>
    </p:spTree>
    <p:extLst>
      <p:ext uri="{BB962C8B-B14F-4D97-AF65-F5344CB8AC3E}">
        <p14:creationId xmlns:p14="http://schemas.microsoft.com/office/powerpoint/2010/main" val="191499809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reserve="1">
  <p:cSld name="7_Nur Titel">
    <p:bg>
      <p:bgPr>
        <a:solidFill>
          <a:srgbClr val="F4F8FB"/>
        </a:solidFill>
        <a:effectLst/>
      </p:bgPr>
    </p:bg>
    <p:spTree>
      <p:nvGrpSpPr>
        <p:cNvPr id="1" name=""/>
        <p:cNvGrpSpPr/>
        <p:nvPr/>
      </p:nvGrpSpPr>
      <p:grpSpPr>
        <a:xfrm>
          <a:off x="0" y="0"/>
          <a:ext cx="0" cy="0"/>
          <a:chOff x="0" y="0"/>
          <a:chExt cx="0" cy="0"/>
        </a:xfrm>
      </p:grpSpPr>
      <p:pic>
        <p:nvPicPr>
          <p:cNvPr id="6" name="Bild" descr="Bild">
            <a:extLst>
              <a:ext uri="{FF2B5EF4-FFF2-40B4-BE49-F238E27FC236}">
                <a16:creationId xmlns:a16="http://schemas.microsoft.com/office/drawing/2014/main" id="{72460F74-45F3-0048-BC8A-73C050CF5492}"/>
              </a:ext>
            </a:extLst>
          </p:cNvPr>
          <p:cNvPicPr>
            <a:picLocks noChangeAspect="1"/>
          </p:cNvPicPr>
          <p:nvPr userDrawn="1"/>
        </p:nvPicPr>
        <p:blipFill>
          <a:blip r:embed="rId2"/>
          <a:stretch>
            <a:fillRect/>
          </a:stretch>
        </p:blipFill>
        <p:spPr>
          <a:xfrm>
            <a:off x="-131029" y="-127192"/>
            <a:ext cx="12454057" cy="6985192"/>
          </a:xfrm>
          <a:prstGeom prst="rect">
            <a:avLst/>
          </a:prstGeom>
          <a:ln w="12700">
            <a:miter lim="400000"/>
          </a:ln>
        </p:spPr>
      </p:pic>
      <p:pic>
        <p:nvPicPr>
          <p:cNvPr id="8" name="Bild" descr="Bild">
            <a:extLst>
              <a:ext uri="{FF2B5EF4-FFF2-40B4-BE49-F238E27FC236}">
                <a16:creationId xmlns:a16="http://schemas.microsoft.com/office/drawing/2014/main" id="{F26AA9E3-B047-2C49-80FC-F4EEB506B4B4}"/>
              </a:ext>
            </a:extLst>
          </p:cNvPr>
          <p:cNvPicPr>
            <a:picLocks noChangeAspect="1"/>
          </p:cNvPicPr>
          <p:nvPr userDrawn="1"/>
        </p:nvPicPr>
        <p:blipFill>
          <a:blip r:embed="rId3"/>
          <a:stretch>
            <a:fillRect/>
          </a:stretch>
        </p:blipFill>
        <p:spPr>
          <a:xfrm>
            <a:off x="4394057" y="139065"/>
            <a:ext cx="6598016" cy="6579870"/>
          </a:xfrm>
          <a:prstGeom prst="rect">
            <a:avLst/>
          </a:prstGeom>
          <a:ln w="12700">
            <a:miter lim="400000"/>
          </a:ln>
        </p:spPr>
      </p:pic>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11" name="Grafik 10">
            <a:extLst>
              <a:ext uri="{FF2B5EF4-FFF2-40B4-BE49-F238E27FC236}">
                <a16:creationId xmlns:a16="http://schemas.microsoft.com/office/drawing/2014/main" id="{06408480-6E9F-744D-A2BA-F8E38EB8ED59}"/>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0566400" y="6453353"/>
            <a:ext cx="1479600" cy="174353"/>
          </a:xfrm>
          <a:prstGeom prst="rect">
            <a:avLst/>
          </a:prstGeom>
        </p:spPr>
      </p:pic>
    </p:spTree>
    <p:extLst>
      <p:ext uri="{BB962C8B-B14F-4D97-AF65-F5344CB8AC3E}">
        <p14:creationId xmlns:p14="http://schemas.microsoft.com/office/powerpoint/2010/main" val="1504381301"/>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Benutzerdefiniertes Layout">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B79282EC-7A73-2C48-9F25-ED0EB287C194}"/>
              </a:ext>
            </a:extLst>
          </p:cNvPr>
          <p:cNvSpPr>
            <a:spLocks noGrp="1"/>
          </p:cNvSpPr>
          <p:nvPr>
            <p:ph type="pic" sz="quarter" idx="10"/>
          </p:nvPr>
        </p:nvSpPr>
        <p:spPr>
          <a:xfrm>
            <a:off x="0" y="0"/>
            <a:ext cx="12192000" cy="6786000"/>
          </a:xfrm>
          <a:prstGeom prst="rect">
            <a:avLst/>
          </a:prstGeom>
        </p:spPr>
        <p:txBody>
          <a:bodyPr/>
          <a:lstStyle/>
          <a:p>
            <a:endParaRPr lang="de-DE" dirty="0"/>
          </a:p>
        </p:txBody>
      </p:sp>
      <p:sp>
        <p:nvSpPr>
          <p:cNvPr id="4" name="Rechteck 3">
            <a:extLst>
              <a:ext uri="{FF2B5EF4-FFF2-40B4-BE49-F238E27FC236}">
                <a16:creationId xmlns:a16="http://schemas.microsoft.com/office/drawing/2014/main" id="{FB25213A-37F2-9A42-B210-778A78C8586E}"/>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Tree>
    <p:extLst>
      <p:ext uri="{BB962C8B-B14F-4D97-AF65-F5344CB8AC3E}">
        <p14:creationId xmlns:p14="http://schemas.microsoft.com/office/powerpoint/2010/main" val="1905432728"/>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reserve="1">
  <p:cSld name="2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Tree>
    <p:extLst>
      <p:ext uri="{BB962C8B-B14F-4D97-AF65-F5344CB8AC3E}">
        <p14:creationId xmlns:p14="http://schemas.microsoft.com/office/powerpoint/2010/main" val="245768708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reserve="1">
  <p:cSld name="15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5" name="Grafik 4" descr="Ein Bild, das Text enthält.&#10;&#10;Automatisch generierte Beschreibung">
            <a:extLst>
              <a:ext uri="{FF2B5EF4-FFF2-40B4-BE49-F238E27FC236}">
                <a16:creationId xmlns:a16="http://schemas.microsoft.com/office/drawing/2014/main" id="{AA9517ED-4A06-B947-8FDA-6728CB6F5AF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566400" y="6441923"/>
            <a:ext cx="1479600" cy="199730"/>
          </a:xfrm>
          <a:prstGeom prst="rect">
            <a:avLst/>
          </a:prstGeom>
        </p:spPr>
      </p:pic>
    </p:spTree>
    <p:extLst>
      <p:ext uri="{BB962C8B-B14F-4D97-AF65-F5344CB8AC3E}">
        <p14:creationId xmlns:p14="http://schemas.microsoft.com/office/powerpoint/2010/main" val="1734379860"/>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reserve="1">
  <p:cSld name="3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5" name="Bild">
            <a:extLst>
              <a:ext uri="{FF2B5EF4-FFF2-40B4-BE49-F238E27FC236}">
                <a16:creationId xmlns:a16="http://schemas.microsoft.com/office/drawing/2014/main" id="{4D774D29-63D4-6841-9D3B-D6B04A45EFA0}"/>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3674321" y="-2265718"/>
            <a:ext cx="8020458" cy="11389435"/>
          </a:xfrm>
          <a:prstGeom prst="rect">
            <a:avLst/>
          </a:prstGeom>
          <a:ln w="12700">
            <a:miter lim="400000"/>
          </a:ln>
        </p:spPr>
      </p:pic>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Tree>
    <p:extLst>
      <p:ext uri="{BB962C8B-B14F-4D97-AF65-F5344CB8AC3E}">
        <p14:creationId xmlns:p14="http://schemas.microsoft.com/office/powerpoint/2010/main" val="1234150485"/>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reserve="1">
  <p:cSld name="1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5" name="Bild">
            <a:extLst>
              <a:ext uri="{FF2B5EF4-FFF2-40B4-BE49-F238E27FC236}">
                <a16:creationId xmlns:a16="http://schemas.microsoft.com/office/drawing/2014/main" id="{4D774D29-63D4-6841-9D3B-D6B04A45EFA0}"/>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3674321" y="-2265718"/>
            <a:ext cx="8020458" cy="11389435"/>
          </a:xfrm>
          <a:prstGeom prst="rect">
            <a:avLst/>
          </a:prstGeom>
          <a:ln w="12700">
            <a:miter lim="400000"/>
          </a:ln>
        </p:spPr>
      </p:pic>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8" name="Grafik 7" descr="Ein Bild, das Text enthält.&#10;&#10;Automatisch generierte Beschreibung">
            <a:extLst>
              <a:ext uri="{FF2B5EF4-FFF2-40B4-BE49-F238E27FC236}">
                <a16:creationId xmlns:a16="http://schemas.microsoft.com/office/drawing/2014/main" id="{009978FA-E3F3-9042-9FBC-DC24998FDDAB}"/>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566400" y="6441923"/>
            <a:ext cx="1479600" cy="199730"/>
          </a:xfrm>
          <a:prstGeom prst="rect">
            <a:avLst/>
          </a:prstGeom>
        </p:spPr>
      </p:pic>
    </p:spTree>
    <p:extLst>
      <p:ext uri="{BB962C8B-B14F-4D97-AF65-F5344CB8AC3E}">
        <p14:creationId xmlns:p14="http://schemas.microsoft.com/office/powerpoint/2010/main" val="3018624820"/>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reserve="1">
  <p:cSld name="5_Nur Titel">
    <p:bg>
      <p:bgPr>
        <a:solidFill>
          <a:schemeClr val="bg1"/>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4" name="Grafik 3" descr="Ein Bild, das Text enthält.&#10;&#10;Automatisch generierte Beschreibung">
            <a:extLst>
              <a:ext uri="{FF2B5EF4-FFF2-40B4-BE49-F238E27FC236}">
                <a16:creationId xmlns:a16="http://schemas.microsoft.com/office/drawing/2014/main" id="{65A90D5C-BB1A-A143-A4FA-1FA388FF8A1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566400" y="6441923"/>
            <a:ext cx="1479600" cy="199730"/>
          </a:xfrm>
          <a:prstGeom prst="rect">
            <a:avLst/>
          </a:prstGeom>
        </p:spPr>
      </p:pic>
    </p:spTree>
    <p:extLst>
      <p:ext uri="{BB962C8B-B14F-4D97-AF65-F5344CB8AC3E}">
        <p14:creationId xmlns:p14="http://schemas.microsoft.com/office/powerpoint/2010/main" val="1566460766"/>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8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5" name="Parallelogramm 4">
            <a:extLst>
              <a:ext uri="{FF2B5EF4-FFF2-40B4-BE49-F238E27FC236}">
                <a16:creationId xmlns:a16="http://schemas.microsoft.com/office/drawing/2014/main" id="{4F26C906-5105-BC46-BE6A-09C2697845D0}"/>
              </a:ext>
            </a:extLst>
          </p:cNvPr>
          <p:cNvSpPr/>
          <p:nvPr userDrawn="1"/>
        </p:nvSpPr>
        <p:spPr>
          <a:xfrm>
            <a:off x="642485" y="0"/>
            <a:ext cx="4210281" cy="1080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3" name="Textplatzhalter 2">
            <a:extLst>
              <a:ext uri="{FF2B5EF4-FFF2-40B4-BE49-F238E27FC236}">
                <a16:creationId xmlns:a16="http://schemas.microsoft.com/office/drawing/2014/main" id="{0A701D20-D9DB-2243-8AC9-26AFBCD5CE04}"/>
              </a:ext>
            </a:extLst>
          </p:cNvPr>
          <p:cNvSpPr>
            <a:spLocks noGrp="1"/>
          </p:cNvSpPr>
          <p:nvPr>
            <p:ph type="body" sz="quarter" idx="10" hasCustomPrompt="1"/>
          </p:nvPr>
        </p:nvSpPr>
        <p:spPr>
          <a:xfrm>
            <a:off x="1032404" y="169334"/>
            <a:ext cx="3387195" cy="804333"/>
          </a:xfrm>
          <a:prstGeom prst="rect">
            <a:avLst/>
          </a:prstGeom>
        </p:spPr>
        <p:txBody>
          <a:bodyPr/>
          <a:lstStyle>
            <a:lvl1pPr marL="0" indent="0">
              <a:buNone/>
              <a:defRPr sz="2500" i="1" cap="all" baseline="0">
                <a:solidFill>
                  <a:schemeClr val="bg1"/>
                </a:solidFill>
                <a:latin typeface="Calibri" panose="020F0502020204030204" pitchFamily="34" charset="0"/>
                <a:cs typeface="Calibri" panose="020F0502020204030204" pitchFamily="34" charset="0"/>
              </a:defRPr>
            </a:lvl1pPr>
            <a:lvl2pPr marL="457200" indent="0">
              <a:buNone/>
              <a:defRPr sz="2500" i="1" cap="all" baseline="0">
                <a:solidFill>
                  <a:schemeClr val="bg1"/>
                </a:solidFill>
                <a:latin typeface="Calibri" panose="020F0502020204030204" pitchFamily="34" charset="0"/>
                <a:cs typeface="Calibri" panose="020F0502020204030204" pitchFamily="34" charset="0"/>
              </a:defRPr>
            </a:lvl2pPr>
            <a:lvl3pPr marL="914400" indent="0">
              <a:buNone/>
              <a:defRPr sz="2500" i="1" cap="all" baseline="0">
                <a:solidFill>
                  <a:schemeClr val="bg1"/>
                </a:solidFill>
                <a:latin typeface="Calibri" panose="020F0502020204030204" pitchFamily="34" charset="0"/>
                <a:cs typeface="Calibri" panose="020F0502020204030204" pitchFamily="34" charset="0"/>
              </a:defRPr>
            </a:lvl3pPr>
            <a:lvl4pPr marL="1371600" indent="0">
              <a:buNone/>
              <a:defRPr sz="2500" i="1" cap="all" baseline="0">
                <a:solidFill>
                  <a:schemeClr val="bg1"/>
                </a:solidFill>
                <a:latin typeface="Calibri" panose="020F0502020204030204" pitchFamily="34" charset="0"/>
                <a:cs typeface="Calibri" panose="020F0502020204030204" pitchFamily="34" charset="0"/>
              </a:defRPr>
            </a:lvl4pPr>
            <a:lvl5pPr marL="1828800" indent="0">
              <a:buNone/>
              <a:defRPr sz="2500" i="1" cap="all" baseline="0">
                <a:solidFill>
                  <a:schemeClr val="bg1"/>
                </a:solidFill>
                <a:latin typeface="Calibri" panose="020F0502020204030204" pitchFamily="34" charset="0"/>
                <a:cs typeface="Calibri" panose="020F0502020204030204" pitchFamily="34"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12" name="Grafik 11" descr="Ein Bild, das Text enthält.&#10;&#10;Automatisch generierte Beschreibung">
            <a:extLst>
              <a:ext uri="{FF2B5EF4-FFF2-40B4-BE49-F238E27FC236}">
                <a16:creationId xmlns:a16="http://schemas.microsoft.com/office/drawing/2014/main" id="{D6E58A5A-D188-964F-ADBC-BC525F5DAB4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566400" y="6441923"/>
            <a:ext cx="1479600" cy="199730"/>
          </a:xfrm>
          <a:prstGeom prst="rect">
            <a:avLst/>
          </a:prstGeom>
        </p:spPr>
      </p:pic>
    </p:spTree>
    <p:extLst>
      <p:ext uri="{BB962C8B-B14F-4D97-AF65-F5344CB8AC3E}">
        <p14:creationId xmlns:p14="http://schemas.microsoft.com/office/powerpoint/2010/main" val="3770165976"/>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1931676"/>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28" r:id="rId5"/>
    <p:sldLayoutId id="2147483806" r:id="rId6"/>
    <p:sldLayoutId id="2147483807" r:id="rId7"/>
    <p:sldLayoutId id="2147483808" r:id="rId8"/>
    <p:sldLayoutId id="2147483809" r:id="rId9"/>
    <p:sldLayoutId id="2147483812" r:id="rId10"/>
    <p:sldLayoutId id="2147483810" r:id="rId11"/>
    <p:sldLayoutId id="2147483811" r:id="rId12"/>
    <p:sldLayoutId id="2147483813" r:id="rId13"/>
    <p:sldLayoutId id="2147483814" r:id="rId14"/>
    <p:sldLayoutId id="2147483815" r:id="rId15"/>
    <p:sldLayoutId id="2147483816" r:id="rId16"/>
  </p:sldLayoutIdLst>
  <p:transition spd="med"/>
  <p:txStyles>
    <p:titleStyle>
      <a:lvl1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1pPr>
      <a:lvl2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2pPr>
      <a:lvl3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3pPr>
      <a:lvl4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4pPr>
      <a:lvl5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5pPr>
      <a:lvl6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6pPr>
      <a:lvl7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7pPr>
      <a:lvl8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8pPr>
      <a:lvl9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4.tif"/><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8.xml"/><Relationship Id="rId6" Type="http://schemas.openxmlformats.org/officeDocument/2006/relationships/image" Target="../media/image37.tif"/><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6.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png"/><Relationship Id="rId1" Type="http://schemas.openxmlformats.org/officeDocument/2006/relationships/slideLayout" Target="../slideLayouts/slideLayout4.xml"/><Relationship Id="rId5" Type="http://schemas.openxmlformats.org/officeDocument/2006/relationships/image" Target="../media/image42.pn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image" Target="../media/image50.jpeg"/><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tif"/></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3.ti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4.t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264DF89-386F-164A-9E36-6B771221B756}"/>
              </a:ext>
            </a:extLst>
          </p:cNvPr>
          <p:cNvSpPr/>
          <p:nvPr/>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9" name="Bild">
            <a:extLst>
              <a:ext uri="{FF2B5EF4-FFF2-40B4-BE49-F238E27FC236}">
                <a16:creationId xmlns:a16="http://schemas.microsoft.com/office/drawing/2014/main" id="{E60A6531-ECAD-F043-8B58-17D96ECD58BA}"/>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3674268" y="-2265718"/>
            <a:ext cx="8020458" cy="11389435"/>
          </a:xfrm>
          <a:prstGeom prst="rect">
            <a:avLst/>
          </a:prstGeom>
          <a:ln w="12700">
            <a:miter lim="400000"/>
          </a:ln>
        </p:spPr>
      </p:pic>
      <p:pic>
        <p:nvPicPr>
          <p:cNvPr id="10" name="Grafik 9">
            <a:extLst>
              <a:ext uri="{FF2B5EF4-FFF2-40B4-BE49-F238E27FC236}">
                <a16:creationId xmlns:a16="http://schemas.microsoft.com/office/drawing/2014/main" id="{BF2AE41D-401A-764C-8F79-DE2A32DB7BC3}"/>
              </a:ext>
            </a:extLst>
          </p:cNvPr>
          <p:cNvPicPr>
            <a:picLocks noChangeAspect="1"/>
          </p:cNvPicPr>
          <p:nvPr/>
        </p:nvPicPr>
        <p:blipFill>
          <a:blip r:embed="rId3">
            <a:extLst>
              <a:ext uri="{28A0092B-C50C-407E-A947-70E740481C1C}">
                <a14:useLocalDpi xmlns:a14="http://schemas.microsoft.com/office/drawing/2010/main"/>
              </a:ext>
            </a:extLst>
          </a:blip>
          <a:srcRect t="8469" b="8469"/>
          <a:stretch/>
        </p:blipFill>
        <p:spPr>
          <a:xfrm>
            <a:off x="5168413" y="2142902"/>
            <a:ext cx="6141340" cy="3592220"/>
          </a:xfrm>
          <a:prstGeom prst="rect">
            <a:avLst/>
          </a:prstGeom>
        </p:spPr>
      </p:pic>
      <p:sp>
        <p:nvSpPr>
          <p:cNvPr id="11" name="20 Stunden neue Zeit…">
            <a:extLst>
              <a:ext uri="{FF2B5EF4-FFF2-40B4-BE49-F238E27FC236}">
                <a16:creationId xmlns:a16="http://schemas.microsoft.com/office/drawing/2014/main" id="{14405472-F05D-3C44-A0FB-584D938190CA}"/>
              </a:ext>
            </a:extLst>
          </p:cNvPr>
          <p:cNvSpPr txBox="1"/>
          <p:nvPr/>
        </p:nvSpPr>
        <p:spPr>
          <a:xfrm>
            <a:off x="561612" y="342902"/>
            <a:ext cx="6288639" cy="24006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3100">
                <a:solidFill>
                  <a:srgbClr val="FFFFFF"/>
                </a:solidFill>
              </a:defRPr>
            </a:pPr>
            <a:r>
              <a:rPr lang="de-DE" sz="5000" i="1" dirty="0">
                <a:solidFill>
                  <a:schemeClr val="tx1"/>
                </a:solidFill>
                <a:latin typeface="Calibri Light" panose="020F0302020204030204" pitchFamily="34" charset="0"/>
                <a:cs typeface="Calibri Light" panose="020F0302020204030204" pitchFamily="34" charset="0"/>
              </a:rPr>
              <a:t>MODUL 4B</a:t>
            </a:r>
          </a:p>
          <a:p>
            <a:pPr>
              <a:defRPr sz="3100">
                <a:solidFill>
                  <a:srgbClr val="FFFFFF"/>
                </a:solidFill>
              </a:defRPr>
            </a:pPr>
            <a:r>
              <a:rPr lang="de-DE" sz="5000" b="1" i="1" dirty="0">
                <a:solidFill>
                  <a:schemeClr val="tx1"/>
                </a:solidFill>
                <a:latin typeface="Calibri" panose="020F0502020204030204" pitchFamily="34" charset="0"/>
                <a:cs typeface="Calibri" panose="020F0502020204030204" pitchFamily="34" charset="0"/>
              </a:rPr>
              <a:t>GESCHÄFTSMODELL UND POSITIONIERUNG</a:t>
            </a:r>
          </a:p>
        </p:txBody>
      </p:sp>
      <p:pic>
        <p:nvPicPr>
          <p:cNvPr id="12" name="Grafik 11" descr="Ein Bild, das Text enthält.&#10;&#10;Automatisch generierte Beschreibung">
            <a:extLst>
              <a:ext uri="{FF2B5EF4-FFF2-40B4-BE49-F238E27FC236}">
                <a16:creationId xmlns:a16="http://schemas.microsoft.com/office/drawing/2014/main" id="{4B43A70E-8E1A-154E-BE1C-516DFC5935ED}"/>
              </a:ext>
            </a:extLst>
          </p:cNvPr>
          <p:cNvPicPr>
            <a:picLocks noChangeAspect="1"/>
          </p:cNvPicPr>
          <p:nvPr/>
        </p:nvPicPr>
        <p:blipFill rotWithShape="1">
          <a:blip r:embed="rId4">
            <a:extLst>
              <a:ext uri="{28A0092B-C50C-407E-A947-70E740481C1C}">
                <a14:useLocalDpi xmlns:a14="http://schemas.microsoft.com/office/drawing/2010/main"/>
              </a:ext>
            </a:extLst>
          </a:blip>
          <a:srcRect l="18333" t="46161" r="3426" b="35521"/>
          <a:stretch/>
        </p:blipFill>
        <p:spPr>
          <a:xfrm>
            <a:off x="8315006" y="6005688"/>
            <a:ext cx="3594771" cy="421163"/>
          </a:xfrm>
          <a:prstGeom prst="rect">
            <a:avLst/>
          </a:prstGeom>
        </p:spPr>
      </p:pic>
      <p:sp>
        <p:nvSpPr>
          <p:cNvPr id="13" name="Rechteck 12">
            <a:extLst>
              <a:ext uri="{FF2B5EF4-FFF2-40B4-BE49-F238E27FC236}">
                <a16:creationId xmlns:a16="http://schemas.microsoft.com/office/drawing/2014/main" id="{525A71C4-4F1A-1A45-887A-860338CEDC25}"/>
              </a:ext>
            </a:extLst>
          </p:cNvPr>
          <p:cNvSpPr/>
          <p:nvPr/>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2" name="Dreieck 1">
            <a:extLst>
              <a:ext uri="{FF2B5EF4-FFF2-40B4-BE49-F238E27FC236}">
                <a16:creationId xmlns:a16="http://schemas.microsoft.com/office/drawing/2014/main" id="{50A29F85-14A6-B940-906A-F7A5521AA3A9}"/>
              </a:ext>
            </a:extLst>
          </p:cNvPr>
          <p:cNvSpPr/>
          <p:nvPr/>
        </p:nvSpPr>
        <p:spPr>
          <a:xfrm rot="10800000">
            <a:off x="10404953" y="0"/>
            <a:ext cx="1800000" cy="1800000"/>
          </a:xfrm>
          <a:prstGeom prst="triangle">
            <a:avLst>
              <a:gd name="adj" fmla="val 0"/>
            </a:avLst>
          </a:prstGeom>
          <a:solidFill>
            <a:srgbClr val="FFFFFF"/>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14" name="Energiekreis_rot.jpg" descr="Energiekreis_rot.jpg">
            <a:extLst>
              <a:ext uri="{FF2B5EF4-FFF2-40B4-BE49-F238E27FC236}">
                <a16:creationId xmlns:a16="http://schemas.microsoft.com/office/drawing/2014/main" id="{06443353-7503-4646-AC3D-E3A3E38155B6}"/>
              </a:ext>
            </a:extLst>
          </p:cNvPr>
          <p:cNvPicPr>
            <a:picLocks noChangeAspect="1"/>
          </p:cNvPicPr>
          <p:nvPr/>
        </p:nvPicPr>
        <p:blipFill>
          <a:blip r:embed="rId5"/>
          <a:stretch>
            <a:fillRect/>
          </a:stretch>
        </p:blipFill>
        <p:spPr>
          <a:xfrm>
            <a:off x="11446064" y="342902"/>
            <a:ext cx="497325" cy="489704"/>
          </a:xfrm>
          <a:prstGeom prst="rect">
            <a:avLst/>
          </a:prstGeom>
          <a:ln w="12700">
            <a:miter lim="400000"/>
          </a:ln>
          <a:effectLst>
            <a:reflection stA="50000" endPos="40000" dir="5400000" sy="-100000" algn="bl" rotWithShape="0"/>
          </a:effectLst>
        </p:spPr>
      </p:pic>
      <p:sp>
        <p:nvSpPr>
          <p:cNvPr id="471" name="UnternehmerEnergie…"/>
          <p:cNvSpPr txBox="1"/>
          <p:nvPr/>
        </p:nvSpPr>
        <p:spPr>
          <a:xfrm>
            <a:off x="11341585" y="0"/>
            <a:ext cx="706282" cy="3693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a:spAutoFit/>
          </a:bodyPr>
          <a:lstStyle/>
          <a:p>
            <a:pPr defTabSz="914377">
              <a:lnSpc>
                <a:spcPct val="90000"/>
              </a:lnSpc>
              <a:defRPr sz="5400">
                <a:solidFill>
                  <a:srgbClr val="FFFFFF"/>
                </a:solidFill>
                <a:latin typeface="Klavika Light"/>
                <a:ea typeface="Klavika Light"/>
                <a:cs typeface="Klavika Light"/>
                <a:sym typeface="Klavika Medium"/>
              </a:defRPr>
            </a:pPr>
            <a:r>
              <a:rPr sz="2000" dirty="0">
                <a:solidFill>
                  <a:srgbClr val="7393A5"/>
                </a:solidFill>
                <a:latin typeface="Calibri" panose="020F0502020204030204" pitchFamily="34" charset="0"/>
                <a:cs typeface="Calibri" panose="020F0502020204030204" pitchFamily="34" charset="0"/>
              </a:rPr>
              <a:t>U</a:t>
            </a:r>
            <a:r>
              <a:rPr sz="2000" i="1" dirty="0">
                <a:solidFill>
                  <a:srgbClr val="7393A5"/>
                </a:solidFill>
                <a:latin typeface="Calibri" panose="020F0502020204030204" pitchFamily="34" charset="0"/>
                <a:ea typeface="Klavika Light"/>
                <a:cs typeface="Calibri" panose="020F0502020204030204" pitchFamily="34" charset="0"/>
                <a:sym typeface="Klavika Light"/>
              </a:rPr>
              <a:t>E</a:t>
            </a:r>
            <a:r>
              <a:rPr sz="2000" dirty="0">
                <a:solidFill>
                  <a:srgbClr val="7393A5"/>
                </a:solidFill>
                <a:latin typeface="Calibri" panose="020F0502020204030204" pitchFamily="34" charset="0"/>
                <a:cs typeface="Calibri" panose="020F0502020204030204" pitchFamily="34" charset="0"/>
              </a:rPr>
              <a:t>5.0</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descr="Bild">
            <a:extLst>
              <a:ext uri="{FF2B5EF4-FFF2-40B4-BE49-F238E27FC236}">
                <a16:creationId xmlns:a16="http://schemas.microsoft.com/office/drawing/2014/main" id="{42109F83-E1CA-7841-9D23-9C142D869609}"/>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a:ext>
            </a:extLst>
          </a:blip>
          <a:srcRect/>
          <a:stretch/>
        </p:blipFill>
        <p:spPr>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8" name="Bild" descr="Bild"/>
          <p:cNvPicPr>
            <a:picLocks noChangeAspect="1"/>
          </p:cNvPicPr>
          <p:nvPr/>
        </p:nvPicPr>
        <p:blipFill>
          <a:blip r:embed="rId2"/>
          <a:stretch>
            <a:fillRect/>
          </a:stretch>
        </p:blipFill>
        <p:spPr>
          <a:xfrm>
            <a:off x="6214326" y="973667"/>
            <a:ext cx="4111721" cy="5334802"/>
          </a:xfrm>
          <a:prstGeom prst="rect">
            <a:avLst/>
          </a:prstGeom>
          <a:ln w="12700">
            <a:miter lim="400000"/>
          </a:ln>
        </p:spPr>
      </p:pic>
      <p:pic>
        <p:nvPicPr>
          <p:cNvPr id="889" name="Bild" descr="Bild"/>
          <p:cNvPicPr>
            <a:picLocks noChangeAspect="1"/>
          </p:cNvPicPr>
          <p:nvPr/>
        </p:nvPicPr>
        <p:blipFill>
          <a:blip r:embed="rId3"/>
          <a:stretch>
            <a:fillRect/>
          </a:stretch>
        </p:blipFill>
        <p:spPr>
          <a:xfrm>
            <a:off x="392151" y="1700163"/>
            <a:ext cx="5585525" cy="3726805"/>
          </a:xfrm>
          <a:prstGeom prst="rect">
            <a:avLst/>
          </a:prstGeom>
          <a:ln w="12700">
            <a:miter lim="400000"/>
          </a:ln>
        </p:spPr>
      </p:pic>
      <p:sp>
        <p:nvSpPr>
          <p:cNvPr id="4" name="Textplatzhalter 3">
            <a:extLst>
              <a:ext uri="{FF2B5EF4-FFF2-40B4-BE49-F238E27FC236}">
                <a16:creationId xmlns:a16="http://schemas.microsoft.com/office/drawing/2014/main" id="{9703210E-C894-DB47-A9BF-38AA270EF721}"/>
              </a:ext>
            </a:extLst>
          </p:cNvPr>
          <p:cNvSpPr>
            <a:spLocks noGrp="1"/>
          </p:cNvSpPr>
          <p:nvPr>
            <p:ph type="body" sz="quarter" idx="10"/>
          </p:nvPr>
        </p:nvSpPr>
        <p:spPr/>
        <p:txBody>
          <a:bodyPr/>
          <a:lstStyle/>
          <a:p>
            <a:r>
              <a:rPr lang="de-DE" sz="2400" dirty="0"/>
              <a:t>Business Model</a:t>
            </a:r>
          </a:p>
          <a:p>
            <a:endParaRPr lang="de-DE" dirty="0"/>
          </a:p>
          <a:p>
            <a:endParaRPr lang="de-DE" dirty="0"/>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3" name="Bild" descr="Bild"/>
          <p:cNvPicPr>
            <a:picLocks noChangeAspect="1"/>
          </p:cNvPicPr>
          <p:nvPr/>
        </p:nvPicPr>
        <p:blipFill>
          <a:blip r:embed="rId2"/>
          <a:stretch>
            <a:fillRect/>
          </a:stretch>
        </p:blipFill>
        <p:spPr>
          <a:xfrm>
            <a:off x="3838075" y="499429"/>
            <a:ext cx="4515849" cy="5859141"/>
          </a:xfrm>
          <a:prstGeom prst="rect">
            <a:avLst/>
          </a:prstGeom>
          <a:ln w="12700">
            <a:miter lim="400000"/>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9" name="Positionierung"/>
          <p:cNvSpPr txBox="1"/>
          <p:nvPr/>
        </p:nvSpPr>
        <p:spPr>
          <a:xfrm>
            <a:off x="2205619" y="2967335"/>
            <a:ext cx="5694827" cy="9233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lnSpc>
                <a:spcPct val="90000"/>
              </a:lnSpc>
              <a:defRPr sz="7200">
                <a:solidFill>
                  <a:srgbClr val="FFFFFF"/>
                </a:solidFill>
                <a:latin typeface="Klavika Light"/>
                <a:ea typeface="Klavika Light"/>
                <a:cs typeface="Klavika Light"/>
                <a:sym typeface="Klavika Medium"/>
              </a:defRPr>
            </a:lvl1pPr>
          </a:lstStyle>
          <a:p>
            <a:r>
              <a:rPr lang="de-DE" sz="6000" b="1" i="1" dirty="0">
                <a:latin typeface="Calibri" panose="020F0502020204030204" pitchFamily="34" charset="0"/>
                <a:cs typeface="Calibri" panose="020F0502020204030204" pitchFamily="34" charset="0"/>
              </a:rPr>
              <a:t>POSITIONIERUNG</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34.png" descr="image34.png">
            <a:extLst>
              <a:ext uri="{FF2B5EF4-FFF2-40B4-BE49-F238E27FC236}">
                <a16:creationId xmlns:a16="http://schemas.microsoft.com/office/drawing/2014/main" id="{E99CCEE4-8D2B-154C-8FBA-7AF2BA304854}"/>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a:ext>
            </a:extLst>
          </a:blip>
          <a:srcRect/>
          <a:stretch/>
        </p:blipFill>
        <p:spPr>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Stock_000009718737Large.jpg" descr="iStock_000009718737Large.jpg">
            <a:extLst>
              <a:ext uri="{FF2B5EF4-FFF2-40B4-BE49-F238E27FC236}">
                <a16:creationId xmlns:a16="http://schemas.microsoft.com/office/drawing/2014/main" id="{C0CD2253-9776-C244-8994-A32D549745B7}"/>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a:ext>
            </a:extLst>
          </a:blip>
          <a:srcRect/>
          <a:stretch/>
        </p:blipFill>
        <p:spPr>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1200">
        <p:wipe dir="r"/>
      </p:transition>
    </mc:Choice>
    <mc:Fallback xmlns:a14="http://schemas.microsoft.com/office/drawing/2010/main" xmlns:m="http://schemas.openxmlformats.org/officeDocument/2006/math"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6EB66F02-B1C9-4943-831C-A9BABB045C86}"/>
              </a:ext>
            </a:extLst>
          </p:cNvPr>
          <p:cNvSpPr>
            <a:spLocks noGrp="1"/>
          </p:cNvSpPr>
          <p:nvPr>
            <p:ph type="body" sz="quarter" idx="10"/>
          </p:nvPr>
        </p:nvSpPr>
        <p:spPr/>
        <p:txBody>
          <a:bodyPr/>
          <a:lstStyle/>
          <a:p>
            <a:r>
              <a:rPr lang="de-DE" dirty="0"/>
              <a:t>Angenehm anders als die anderen</a:t>
            </a:r>
          </a:p>
        </p:txBody>
      </p:sp>
      <p:sp>
        <p:nvSpPr>
          <p:cNvPr id="15" name="Wir haben zu viele ähnliche Firmen,  die ähnliche Mitarbeiter beschäftigen  mit einer ähnlichen Ausbildung,  die ähnliche Arbeiten durchführen.  Sie haben ähnliche Ideen und produzieren ähnliche Dinge zu ähnlichen Preisen in ähnlicher Qualität. Wenn Sie ">
            <a:extLst>
              <a:ext uri="{FF2B5EF4-FFF2-40B4-BE49-F238E27FC236}">
                <a16:creationId xmlns:a16="http://schemas.microsoft.com/office/drawing/2014/main" id="{3DBF9BBB-E0C2-084E-A51D-8689C965926C}"/>
              </a:ext>
            </a:extLst>
          </p:cNvPr>
          <p:cNvSpPr txBox="1">
            <a:spLocks/>
          </p:cNvSpPr>
          <p:nvPr/>
        </p:nvSpPr>
        <p:spPr>
          <a:xfrm>
            <a:off x="583050" y="1348784"/>
            <a:ext cx="10566400" cy="4953000"/>
          </a:xfrm>
          <a:prstGeom prst="rect">
            <a:avLst/>
          </a:prstGeom>
        </p:spPr>
        <p:txBody>
          <a:bodyPr lIns="60959" tIns="60959" rIns="60959" bIns="60959"/>
          <a:lst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9pPr>
          </a:lstStyle>
          <a:p>
            <a:pPr marL="457200" indent="-800100" defTabSz="1219200" hangingPunct="1">
              <a:lnSpc>
                <a:spcPct val="100000"/>
              </a:lnSpc>
              <a:spcBef>
                <a:spcPts val="700"/>
              </a:spcBef>
              <a:buSzTx/>
              <a:buFontTx/>
              <a:buNone/>
              <a:defRPr sz="3200">
                <a:latin typeface="+mn-lt"/>
                <a:ea typeface="+mn-ea"/>
                <a:cs typeface="+mn-cs"/>
                <a:sym typeface="Calibri"/>
              </a:defRPr>
            </a:pPr>
            <a:r>
              <a:rPr lang="de-DE" sz="3200" dirty="0">
                <a:latin typeface="+mn-lt"/>
                <a:ea typeface="+mn-ea"/>
                <a:cs typeface="+mn-cs"/>
                <a:sym typeface="Calibri"/>
              </a:rPr>
              <a:t>Wir haben zu viele </a:t>
            </a:r>
            <a:r>
              <a:rPr lang="de-DE" sz="3200" i="1" dirty="0">
                <a:solidFill>
                  <a:srgbClr val="FF0000"/>
                </a:solidFill>
                <a:latin typeface="+mn-lt"/>
                <a:ea typeface="+mn-ea"/>
                <a:cs typeface="+mn-cs"/>
                <a:sym typeface="Calibri"/>
              </a:rPr>
              <a:t>ähnliche</a:t>
            </a:r>
            <a:r>
              <a:rPr lang="de-DE" sz="3200" dirty="0">
                <a:latin typeface="+mn-lt"/>
                <a:ea typeface="+mn-ea"/>
                <a:cs typeface="+mn-cs"/>
                <a:sym typeface="Calibri"/>
              </a:rPr>
              <a:t> Firmen,</a:t>
            </a:r>
          </a:p>
          <a:p>
            <a:pPr marL="457200" indent="-800100" defTabSz="1219200" hangingPunct="1">
              <a:lnSpc>
                <a:spcPct val="100000"/>
              </a:lnSpc>
              <a:spcBef>
                <a:spcPts val="700"/>
              </a:spcBef>
              <a:buSzTx/>
              <a:buFontTx/>
              <a:buNone/>
              <a:defRPr sz="3200">
                <a:latin typeface="+mn-lt"/>
                <a:ea typeface="+mn-ea"/>
                <a:cs typeface="+mn-cs"/>
                <a:sym typeface="Calibri"/>
              </a:defRPr>
            </a:pPr>
            <a:r>
              <a:rPr lang="de-DE" sz="3200" dirty="0">
                <a:latin typeface="+mn-lt"/>
                <a:ea typeface="+mn-ea"/>
                <a:cs typeface="+mn-cs"/>
                <a:sym typeface="Calibri"/>
              </a:rPr>
              <a:t>die </a:t>
            </a:r>
            <a:r>
              <a:rPr lang="de-DE" sz="3200" i="1" dirty="0">
                <a:solidFill>
                  <a:srgbClr val="FF0000"/>
                </a:solidFill>
                <a:latin typeface="+mn-lt"/>
                <a:ea typeface="+mn-ea"/>
                <a:cs typeface="+mn-cs"/>
                <a:sym typeface="Calibri"/>
              </a:rPr>
              <a:t>ähnliche</a:t>
            </a:r>
            <a:r>
              <a:rPr lang="de-DE" sz="3200" dirty="0">
                <a:latin typeface="+mn-lt"/>
                <a:ea typeface="+mn-ea"/>
                <a:cs typeface="+mn-cs"/>
                <a:sym typeface="Calibri"/>
              </a:rPr>
              <a:t> Mitarbeiter beschäftigen </a:t>
            </a:r>
          </a:p>
          <a:p>
            <a:pPr marL="457200" indent="-800100" defTabSz="1219200" hangingPunct="1">
              <a:lnSpc>
                <a:spcPct val="100000"/>
              </a:lnSpc>
              <a:spcBef>
                <a:spcPts val="700"/>
              </a:spcBef>
              <a:buSzTx/>
              <a:buFontTx/>
              <a:buNone/>
              <a:defRPr sz="3200">
                <a:latin typeface="+mn-lt"/>
                <a:ea typeface="+mn-ea"/>
                <a:cs typeface="+mn-cs"/>
                <a:sym typeface="Calibri"/>
              </a:defRPr>
            </a:pPr>
            <a:r>
              <a:rPr lang="de-DE" sz="3200" dirty="0">
                <a:latin typeface="+mn-lt"/>
                <a:ea typeface="+mn-ea"/>
                <a:cs typeface="+mn-cs"/>
                <a:sym typeface="Calibri"/>
              </a:rPr>
              <a:t>mit einer </a:t>
            </a:r>
            <a:r>
              <a:rPr lang="de-DE" sz="3200" i="1" dirty="0">
                <a:solidFill>
                  <a:srgbClr val="FF0000"/>
                </a:solidFill>
                <a:latin typeface="+mn-lt"/>
                <a:ea typeface="+mn-ea"/>
                <a:cs typeface="+mn-cs"/>
                <a:sym typeface="Calibri"/>
              </a:rPr>
              <a:t>ähnlichen</a:t>
            </a:r>
            <a:r>
              <a:rPr lang="de-DE" sz="3200" dirty="0">
                <a:latin typeface="+mn-lt"/>
                <a:ea typeface="+mn-ea"/>
                <a:cs typeface="+mn-cs"/>
                <a:sym typeface="Calibri"/>
              </a:rPr>
              <a:t> Ausbildung, </a:t>
            </a:r>
          </a:p>
          <a:p>
            <a:pPr marL="457200" indent="-800100" defTabSz="1219200" hangingPunct="1">
              <a:lnSpc>
                <a:spcPct val="100000"/>
              </a:lnSpc>
              <a:spcBef>
                <a:spcPts val="700"/>
              </a:spcBef>
              <a:buSzTx/>
              <a:buFontTx/>
              <a:buNone/>
              <a:defRPr sz="3200">
                <a:latin typeface="+mn-lt"/>
                <a:ea typeface="+mn-ea"/>
                <a:cs typeface="+mn-cs"/>
                <a:sym typeface="Calibri"/>
              </a:defRPr>
            </a:pPr>
            <a:r>
              <a:rPr lang="de-DE" sz="3200" dirty="0">
                <a:latin typeface="+mn-lt"/>
                <a:ea typeface="+mn-ea"/>
                <a:cs typeface="+mn-cs"/>
                <a:sym typeface="Calibri"/>
              </a:rPr>
              <a:t>die </a:t>
            </a:r>
            <a:r>
              <a:rPr lang="de-DE" sz="3200" i="1" dirty="0">
                <a:solidFill>
                  <a:srgbClr val="FF0000"/>
                </a:solidFill>
                <a:latin typeface="+mn-lt"/>
                <a:ea typeface="+mn-ea"/>
                <a:cs typeface="+mn-cs"/>
                <a:sym typeface="Calibri"/>
              </a:rPr>
              <a:t>ähnliche</a:t>
            </a:r>
            <a:r>
              <a:rPr lang="de-DE" sz="3200" dirty="0">
                <a:latin typeface="+mn-lt"/>
                <a:ea typeface="+mn-ea"/>
                <a:cs typeface="+mn-cs"/>
                <a:sym typeface="Calibri"/>
              </a:rPr>
              <a:t> Arbeiten durchführen. </a:t>
            </a:r>
          </a:p>
          <a:p>
            <a:pPr marL="457200" indent="-800100" defTabSz="1219200" hangingPunct="1">
              <a:lnSpc>
                <a:spcPct val="100000"/>
              </a:lnSpc>
              <a:spcBef>
                <a:spcPts val="700"/>
              </a:spcBef>
              <a:buSzTx/>
              <a:buFontTx/>
              <a:buNone/>
              <a:defRPr sz="3200">
                <a:latin typeface="+mn-lt"/>
                <a:ea typeface="+mn-ea"/>
                <a:cs typeface="+mn-cs"/>
                <a:sym typeface="Calibri"/>
              </a:defRPr>
            </a:pPr>
            <a:r>
              <a:rPr lang="de-DE" sz="3200" dirty="0">
                <a:latin typeface="+mn-lt"/>
                <a:ea typeface="+mn-ea"/>
                <a:cs typeface="+mn-cs"/>
                <a:sym typeface="Calibri"/>
              </a:rPr>
              <a:t>Sie haben </a:t>
            </a:r>
            <a:r>
              <a:rPr lang="de-DE" sz="3200" i="1" dirty="0">
                <a:solidFill>
                  <a:srgbClr val="FF0000"/>
                </a:solidFill>
                <a:latin typeface="+mn-lt"/>
                <a:ea typeface="+mn-ea"/>
                <a:cs typeface="+mn-cs"/>
                <a:sym typeface="Calibri"/>
              </a:rPr>
              <a:t>ähnliche</a:t>
            </a:r>
            <a:r>
              <a:rPr lang="de-DE" sz="3200" dirty="0">
                <a:latin typeface="+mn-lt"/>
                <a:ea typeface="+mn-ea"/>
                <a:cs typeface="+mn-cs"/>
                <a:sym typeface="Calibri"/>
              </a:rPr>
              <a:t> Ideen und produzieren </a:t>
            </a:r>
            <a:r>
              <a:rPr lang="de-DE" sz="3200" i="1" dirty="0">
                <a:solidFill>
                  <a:srgbClr val="FF0000"/>
                </a:solidFill>
                <a:latin typeface="+mn-lt"/>
                <a:ea typeface="+mn-ea"/>
                <a:cs typeface="+mn-cs"/>
                <a:sym typeface="Calibri"/>
              </a:rPr>
              <a:t>ähnliche</a:t>
            </a:r>
            <a:r>
              <a:rPr lang="de-DE" sz="3200" dirty="0">
                <a:latin typeface="+mn-lt"/>
                <a:ea typeface="+mn-ea"/>
                <a:cs typeface="+mn-cs"/>
                <a:sym typeface="Calibri"/>
              </a:rPr>
              <a:t> Dinge </a:t>
            </a:r>
          </a:p>
          <a:p>
            <a:pPr marL="457200" indent="-800100" defTabSz="1219200" hangingPunct="1">
              <a:lnSpc>
                <a:spcPct val="100000"/>
              </a:lnSpc>
              <a:spcBef>
                <a:spcPts val="700"/>
              </a:spcBef>
              <a:buSzTx/>
              <a:buFontTx/>
              <a:buNone/>
              <a:defRPr sz="3200">
                <a:latin typeface="+mn-lt"/>
                <a:ea typeface="+mn-ea"/>
                <a:cs typeface="+mn-cs"/>
                <a:sym typeface="Calibri"/>
              </a:defRPr>
            </a:pPr>
            <a:r>
              <a:rPr lang="de-DE" sz="3200" dirty="0">
                <a:latin typeface="+mn-lt"/>
                <a:ea typeface="+mn-ea"/>
                <a:cs typeface="+mn-cs"/>
                <a:sym typeface="Calibri"/>
              </a:rPr>
              <a:t>zu </a:t>
            </a:r>
            <a:r>
              <a:rPr lang="de-DE" sz="3200" i="1" dirty="0">
                <a:solidFill>
                  <a:srgbClr val="FF0000"/>
                </a:solidFill>
                <a:latin typeface="+mn-lt"/>
                <a:ea typeface="+mn-ea"/>
                <a:cs typeface="+mn-cs"/>
                <a:sym typeface="Calibri"/>
              </a:rPr>
              <a:t>ähnlichen</a:t>
            </a:r>
            <a:r>
              <a:rPr lang="de-DE" sz="3200" dirty="0">
                <a:latin typeface="+mn-lt"/>
                <a:ea typeface="+mn-ea"/>
                <a:cs typeface="+mn-cs"/>
                <a:sym typeface="Calibri"/>
              </a:rPr>
              <a:t> Preisen in </a:t>
            </a:r>
            <a:r>
              <a:rPr lang="de-DE" sz="3200" i="1" dirty="0">
                <a:solidFill>
                  <a:srgbClr val="FF0000"/>
                </a:solidFill>
                <a:latin typeface="+mn-lt"/>
                <a:ea typeface="+mn-ea"/>
                <a:cs typeface="+mn-cs"/>
                <a:sym typeface="Calibri"/>
              </a:rPr>
              <a:t>ähnlicher</a:t>
            </a:r>
            <a:r>
              <a:rPr lang="de-DE" sz="3200" dirty="0">
                <a:latin typeface="+mn-lt"/>
                <a:ea typeface="+mn-ea"/>
                <a:cs typeface="+mn-cs"/>
                <a:sym typeface="Calibri"/>
              </a:rPr>
              <a:t> Qualität.</a:t>
            </a:r>
          </a:p>
          <a:p>
            <a:pPr marL="457200" indent="-800100" defTabSz="1219200" hangingPunct="1">
              <a:lnSpc>
                <a:spcPct val="100000"/>
              </a:lnSpc>
              <a:spcBef>
                <a:spcPts val="700"/>
              </a:spcBef>
              <a:buSzTx/>
              <a:buFontTx/>
              <a:buNone/>
              <a:defRPr sz="3200">
                <a:latin typeface="+mn-lt"/>
                <a:ea typeface="+mn-ea"/>
                <a:cs typeface="+mn-cs"/>
                <a:sym typeface="Calibri"/>
              </a:defRPr>
            </a:pPr>
            <a:r>
              <a:rPr lang="de-DE" sz="3200" dirty="0">
                <a:latin typeface="+mn-lt"/>
                <a:ea typeface="+mn-ea"/>
                <a:cs typeface="+mn-cs"/>
                <a:sym typeface="Calibri"/>
              </a:rPr>
              <a:t>Wenn Sie dazugehören, </a:t>
            </a:r>
          </a:p>
          <a:p>
            <a:pPr marL="457200" indent="-800100" defTabSz="1219200" hangingPunct="1">
              <a:lnSpc>
                <a:spcPct val="100000"/>
              </a:lnSpc>
              <a:spcBef>
                <a:spcPts val="700"/>
              </a:spcBef>
              <a:buSzTx/>
              <a:buFontTx/>
              <a:buNone/>
              <a:defRPr sz="3200">
                <a:latin typeface="+mn-lt"/>
                <a:ea typeface="+mn-ea"/>
                <a:cs typeface="+mn-cs"/>
                <a:sym typeface="Calibri"/>
              </a:defRPr>
            </a:pPr>
            <a:r>
              <a:rPr lang="de-DE" sz="3200" dirty="0">
                <a:latin typeface="+mn-lt"/>
                <a:ea typeface="+mn-ea"/>
                <a:cs typeface="+mn-cs"/>
                <a:sym typeface="Calibri"/>
              </a:rPr>
              <a:t>werden Sie es künftig schwer haben.</a:t>
            </a:r>
            <a:endParaRPr lang="de-DE" sz="3200" b="1" dirty="0">
              <a:latin typeface="+mn-lt"/>
              <a:ea typeface="+mn-ea"/>
              <a:cs typeface="+mn-cs"/>
              <a:sym typeface="Calibri"/>
            </a:endParaRPr>
          </a:p>
          <a:p>
            <a:pPr marL="457200" indent="-800100" defTabSz="1219200" hangingPunct="1">
              <a:lnSpc>
                <a:spcPct val="100000"/>
              </a:lnSpc>
              <a:spcBef>
                <a:spcPts val="700"/>
              </a:spcBef>
              <a:buSzTx/>
              <a:buFontTx/>
              <a:buNone/>
              <a:defRPr sz="2000" b="1">
                <a:latin typeface="+mn-lt"/>
                <a:ea typeface="+mn-ea"/>
                <a:cs typeface="+mn-cs"/>
                <a:sym typeface="Calibri"/>
              </a:defRPr>
            </a:pPr>
            <a:r>
              <a:rPr lang="de-DE" sz="2000" b="1" dirty="0">
                <a:latin typeface="+mn-lt"/>
                <a:ea typeface="+mn-ea"/>
                <a:cs typeface="+mn-cs"/>
                <a:sym typeface="Calibri"/>
              </a:rPr>
              <a:t>Karl </a:t>
            </a:r>
            <a:r>
              <a:rPr lang="de-DE" sz="2000" b="1" dirty="0" err="1">
                <a:latin typeface="+mn-lt"/>
                <a:ea typeface="+mn-ea"/>
                <a:cs typeface="+mn-cs"/>
                <a:sym typeface="Calibri"/>
              </a:rPr>
              <a:t>Pilsl</a:t>
            </a:r>
            <a:br>
              <a:rPr lang="de-DE" sz="2000" b="1" dirty="0">
                <a:latin typeface="+mn-lt"/>
                <a:ea typeface="+mn-ea"/>
                <a:cs typeface="+mn-cs"/>
                <a:sym typeface="Calibri"/>
              </a:rPr>
            </a:br>
            <a:endParaRPr lang="de-DE" sz="2000" b="1" dirty="0">
              <a:latin typeface="+mn-lt"/>
              <a:ea typeface="+mn-ea"/>
              <a:cs typeface="+mn-cs"/>
              <a:sym typeface="Calibri"/>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Fotolia_21302280_Subscription_L.jpg" descr="Fotolia_21302280_Subscription_L.jpg">
            <a:extLst>
              <a:ext uri="{FF2B5EF4-FFF2-40B4-BE49-F238E27FC236}">
                <a16:creationId xmlns:a16="http://schemas.microsoft.com/office/drawing/2014/main" id="{0A5A329F-1A5C-4C42-9895-FBCC30266FCD}"/>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a:ext>
            </a:extLst>
          </a:blip>
          <a:srcRect/>
          <a:stretch/>
        </p:blipFill>
        <p:spPr>
          <a:prstGeom prst="rect">
            <a:avLst/>
          </a:prstGeom>
          <a:ln w="12700">
            <a:miter lim="400000"/>
          </a:ln>
        </p:spPr>
      </p:pic>
      <p:pic>
        <p:nvPicPr>
          <p:cNvPr id="912" name="image36.tif" descr="image36.tif"/>
          <p:cNvPicPr>
            <a:picLocks noChangeAspect="1"/>
          </p:cNvPicPr>
          <p:nvPr/>
        </p:nvPicPr>
        <p:blipFill>
          <a:blip r:embed="rId4"/>
          <a:stretch>
            <a:fillRect/>
          </a:stretch>
        </p:blipFill>
        <p:spPr>
          <a:xfrm>
            <a:off x="5094047" y="1029607"/>
            <a:ext cx="6903765" cy="444272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1200">
        <p:wipe dir="r"/>
      </p:transition>
    </mc:Choice>
    <mc:Fallback xmlns:a14="http://schemas.microsoft.com/office/drawing/2010/main" xmlns:m="http://schemas.openxmlformats.org/officeDocument/2006/math"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7" name="image44.jpeg" descr="image44.jpeg"/>
          <p:cNvPicPr>
            <a:picLocks noChangeAspect="1"/>
          </p:cNvPicPr>
          <p:nvPr/>
        </p:nvPicPr>
        <p:blipFill>
          <a:blip r:embed="rId2"/>
          <a:stretch>
            <a:fillRect/>
          </a:stretch>
        </p:blipFill>
        <p:spPr>
          <a:xfrm>
            <a:off x="4877480" y="1545431"/>
            <a:ext cx="6705601" cy="3767138"/>
          </a:xfrm>
          <a:prstGeom prst="rect">
            <a:avLst/>
          </a:prstGeom>
          <a:ln w="12700">
            <a:miter lim="400000"/>
          </a:ln>
        </p:spPr>
      </p:pic>
      <p:pic>
        <p:nvPicPr>
          <p:cNvPr id="918" name="image45.jpeg" descr="image45.jpeg"/>
          <p:cNvPicPr>
            <a:picLocks noChangeAspect="1"/>
          </p:cNvPicPr>
          <p:nvPr/>
        </p:nvPicPr>
        <p:blipFill>
          <a:blip r:embed="rId3"/>
          <a:stretch>
            <a:fillRect/>
          </a:stretch>
        </p:blipFill>
        <p:spPr>
          <a:xfrm>
            <a:off x="608919" y="873124"/>
            <a:ext cx="3839095" cy="5111752"/>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1" nodeType="clickEffect">
                                  <p:stCondLst>
                                    <p:cond delay="0"/>
                                  </p:stCondLst>
                                  <p:iterate>
                                    <p:tmAbs val="0"/>
                                  </p:iterate>
                                  <p:childTnLst>
                                    <p:set>
                                      <p:cBhvr>
                                        <p:cTn id="6" fill="hold"/>
                                        <p:tgtEl>
                                          <p:spTgt spid="917"/>
                                        </p:tgtEl>
                                        <p:attrNameLst>
                                          <p:attrName>style.visibility</p:attrName>
                                        </p:attrNameLst>
                                      </p:cBhvr>
                                      <p:to>
                                        <p:strVal val="visible"/>
                                      </p:to>
                                    </p:set>
                                    <p:anim calcmode="lin" valueType="num">
                                      <p:cBhvr>
                                        <p:cTn id="7" dur="1000" fill="hold"/>
                                        <p:tgtEl>
                                          <p:spTgt spid="917"/>
                                        </p:tgtEl>
                                        <p:attrNameLst>
                                          <p:attrName>ppt_w</p:attrName>
                                        </p:attrNameLst>
                                      </p:cBhvr>
                                      <p:tavLst>
                                        <p:tav tm="0">
                                          <p:val>
                                            <p:fltVal val="0"/>
                                          </p:val>
                                        </p:tav>
                                        <p:tav tm="100000">
                                          <p:val>
                                            <p:strVal val="#ppt_w"/>
                                          </p:val>
                                        </p:tav>
                                      </p:tavLst>
                                    </p:anim>
                                    <p:anim calcmode="lin" valueType="num">
                                      <p:cBhvr>
                                        <p:cTn id="8" dur="1000" fill="hold"/>
                                        <p:tgtEl>
                                          <p:spTgt spid="9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7" grpId="1"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 name="Rectangle 4"/>
          <p:cNvSpPr txBox="1"/>
          <p:nvPr/>
        </p:nvSpPr>
        <p:spPr>
          <a:xfrm>
            <a:off x="9677479" y="3070432"/>
            <a:ext cx="1841451" cy="8266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defTabSz="1219200">
              <a:lnSpc>
                <a:spcPct val="140000"/>
              </a:lnSpc>
              <a:defRPr sz="3600">
                <a:latin typeface="Klavika Light"/>
                <a:ea typeface="Klavika Light"/>
                <a:cs typeface="Klavika Light"/>
                <a:sym typeface="Klavika Medium"/>
              </a:defRPr>
            </a:lvl1pPr>
          </a:lstStyle>
          <a:p>
            <a:r>
              <a:rPr dirty="0" err="1">
                <a:latin typeface="Calibri" panose="020F0502020204030204" pitchFamily="34" charset="0"/>
                <a:cs typeface="Calibri" panose="020F0502020204030204" pitchFamily="34" charset="0"/>
              </a:rPr>
              <a:t>Preis</a:t>
            </a:r>
            <a:endParaRPr dirty="0">
              <a:latin typeface="Calibri" panose="020F0502020204030204" pitchFamily="34" charset="0"/>
              <a:cs typeface="Calibri" panose="020F0502020204030204" pitchFamily="34" charset="0"/>
            </a:endParaRPr>
          </a:p>
        </p:txBody>
      </p:sp>
      <p:pic>
        <p:nvPicPr>
          <p:cNvPr id="922" name="Linie Linie" descr="Linie Linie"/>
          <p:cNvPicPr>
            <a:picLocks/>
          </p:cNvPicPr>
          <p:nvPr/>
        </p:nvPicPr>
        <p:blipFill>
          <a:blip r:embed="rId2"/>
          <a:stretch>
            <a:fillRect/>
          </a:stretch>
        </p:blipFill>
        <p:spPr>
          <a:xfrm rot="16200000">
            <a:off x="3243529" y="3564786"/>
            <a:ext cx="5299351" cy="405591"/>
          </a:xfrm>
          <a:prstGeom prst="rect">
            <a:avLst/>
          </a:prstGeom>
        </p:spPr>
      </p:pic>
      <p:sp>
        <p:nvSpPr>
          <p:cNvPr id="924" name="Rectangle 4"/>
          <p:cNvSpPr txBox="1"/>
          <p:nvPr/>
        </p:nvSpPr>
        <p:spPr>
          <a:xfrm>
            <a:off x="5128101" y="373666"/>
            <a:ext cx="2496239" cy="8266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defTabSz="1219200">
              <a:lnSpc>
                <a:spcPct val="140000"/>
              </a:lnSpc>
              <a:defRPr sz="3600">
                <a:latin typeface="Klavika Light"/>
                <a:ea typeface="Klavika Light"/>
                <a:cs typeface="Klavika Light"/>
                <a:sym typeface="Klavika Medium"/>
              </a:defRPr>
            </a:lvl1pPr>
          </a:lstStyle>
          <a:p>
            <a:r>
              <a:rPr dirty="0" err="1">
                <a:latin typeface="Calibri" panose="020F0502020204030204" pitchFamily="34" charset="0"/>
                <a:cs typeface="Calibri" panose="020F0502020204030204" pitchFamily="34" charset="0"/>
              </a:rPr>
              <a:t>Leistung</a:t>
            </a:r>
            <a:endParaRPr dirty="0">
              <a:latin typeface="Calibri" panose="020F0502020204030204" pitchFamily="34" charset="0"/>
              <a:cs typeface="Calibri" panose="020F0502020204030204" pitchFamily="34" charset="0"/>
            </a:endParaRPr>
          </a:p>
        </p:txBody>
      </p:sp>
      <p:pic>
        <p:nvPicPr>
          <p:cNvPr id="925" name="Linie Linie" descr="Linie Linie"/>
          <p:cNvPicPr>
            <a:picLocks/>
          </p:cNvPicPr>
          <p:nvPr/>
        </p:nvPicPr>
        <p:blipFill>
          <a:blip r:embed="rId3"/>
          <a:stretch>
            <a:fillRect/>
          </a:stretch>
        </p:blipFill>
        <p:spPr>
          <a:xfrm>
            <a:off x="2294199" y="3389444"/>
            <a:ext cx="7252920" cy="405591"/>
          </a:xfrm>
          <a:prstGeom prst="rect">
            <a:avLst/>
          </a:prstGeom>
        </p:spPr>
      </p:pic>
      <p:sp>
        <p:nvSpPr>
          <p:cNvPr id="927" name="Form"/>
          <p:cNvSpPr/>
          <p:nvPr/>
        </p:nvSpPr>
        <p:spPr>
          <a:xfrm rot="19289982">
            <a:off x="2607186" y="3031488"/>
            <a:ext cx="5776827" cy="2100415"/>
          </a:xfrm>
          <a:custGeom>
            <a:avLst/>
            <a:gdLst/>
            <a:ahLst/>
            <a:cxnLst>
              <a:cxn ang="0">
                <a:pos x="wd2" y="hd2"/>
              </a:cxn>
              <a:cxn ang="5400000">
                <a:pos x="wd2" y="hd2"/>
              </a:cxn>
              <a:cxn ang="10800000">
                <a:pos x="wd2" y="hd2"/>
              </a:cxn>
              <a:cxn ang="16200000">
                <a:pos x="wd2" y="hd2"/>
              </a:cxn>
            </a:cxnLst>
            <a:rect l="0" t="0" r="r" b="b"/>
            <a:pathLst>
              <a:path w="21600" h="21600" extrusionOk="0">
                <a:moveTo>
                  <a:pt x="5400" y="0"/>
                </a:moveTo>
                <a:cubicBezTo>
                  <a:pt x="2418" y="0"/>
                  <a:pt x="0" y="4835"/>
                  <a:pt x="0" y="10800"/>
                </a:cubicBezTo>
                <a:cubicBezTo>
                  <a:pt x="0" y="16765"/>
                  <a:pt x="2418" y="21600"/>
                  <a:pt x="5400" y="21600"/>
                </a:cubicBezTo>
                <a:lnTo>
                  <a:pt x="16200" y="21600"/>
                </a:lnTo>
                <a:cubicBezTo>
                  <a:pt x="19182" y="21600"/>
                  <a:pt x="21600" y="16765"/>
                  <a:pt x="21600" y="10800"/>
                </a:cubicBezTo>
                <a:cubicBezTo>
                  <a:pt x="21600" y="4835"/>
                  <a:pt x="19182" y="0"/>
                  <a:pt x="16200" y="0"/>
                </a:cubicBezTo>
                <a:lnTo>
                  <a:pt x="5400" y="0"/>
                </a:lnTo>
                <a:close/>
              </a:path>
            </a:pathLst>
          </a:custGeom>
          <a:solidFill>
            <a:schemeClr val="accent4">
              <a:lumOff val="25000"/>
              <a:alpha val="66241"/>
            </a:schemeClr>
          </a:solidFill>
          <a:ln w="6350">
            <a:solidFill>
              <a:schemeClr val="accent4">
                <a:alpha val="66241"/>
              </a:schemeClr>
            </a:solidFill>
            <a:miter/>
          </a:ln>
          <a:effectLst>
            <a:outerShdw blurRad="431800" dist="233913" dir="5400000" rotWithShape="0">
              <a:srgbClr val="000000">
                <a:alpha val="75000"/>
              </a:srgbClr>
            </a:outerShdw>
          </a:effectLst>
        </p:spPr>
        <p:txBody>
          <a:bodyPr lIns="45719" rIns="45719" anchor="ctr"/>
          <a:lstStyle/>
          <a:p>
            <a:endParaRPr>
              <a:latin typeface="Calibri" panose="020F0502020204030204" pitchFamily="34" charset="0"/>
              <a:cs typeface="Calibri" panose="020F0502020204030204" pitchFamily="34" charset="0"/>
            </a:endParaRPr>
          </a:p>
        </p:txBody>
      </p:sp>
      <p:pic>
        <p:nvPicPr>
          <p:cNvPr id="928" name="Bild" descr="Bild"/>
          <p:cNvPicPr>
            <a:picLocks noChangeAspect="1"/>
          </p:cNvPicPr>
          <p:nvPr/>
        </p:nvPicPr>
        <p:blipFill>
          <a:blip r:embed="rId4"/>
          <a:stretch>
            <a:fillRect/>
          </a:stretch>
        </p:blipFill>
        <p:spPr>
          <a:xfrm>
            <a:off x="7655358" y="4716145"/>
            <a:ext cx="1524001" cy="1485901"/>
          </a:xfrm>
          <a:prstGeom prst="rect">
            <a:avLst/>
          </a:prstGeom>
          <a:ln w="12700">
            <a:miter lim="400000"/>
          </a:ln>
        </p:spPr>
      </p:pic>
      <p:pic>
        <p:nvPicPr>
          <p:cNvPr id="929" name="Bild" descr="Bild"/>
          <p:cNvPicPr>
            <a:picLocks noChangeAspect="1"/>
          </p:cNvPicPr>
          <p:nvPr/>
        </p:nvPicPr>
        <p:blipFill>
          <a:blip r:embed="rId5"/>
          <a:stretch>
            <a:fillRect/>
          </a:stretch>
        </p:blipFill>
        <p:spPr>
          <a:xfrm>
            <a:off x="2294199" y="1172814"/>
            <a:ext cx="1511301" cy="1625600"/>
          </a:xfrm>
          <a:prstGeom prst="rect">
            <a:avLst/>
          </a:prstGeom>
          <a:ln w="12700">
            <a:miter lim="400000"/>
          </a:ln>
        </p:spPr>
      </p:pic>
      <p:pic>
        <p:nvPicPr>
          <p:cNvPr id="930" name="Bild" descr="Bild"/>
          <p:cNvPicPr>
            <a:picLocks noChangeAspect="1"/>
          </p:cNvPicPr>
          <p:nvPr/>
        </p:nvPicPr>
        <p:blipFill>
          <a:blip r:embed="rId6"/>
          <a:stretch>
            <a:fillRect/>
          </a:stretch>
        </p:blipFill>
        <p:spPr>
          <a:xfrm>
            <a:off x="8666721" y="1172814"/>
            <a:ext cx="825491" cy="1013977"/>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1200">
        <p:wipe dir="r"/>
      </p:transition>
    </mc:Choice>
    <mc:Fallback xmlns:a14="http://schemas.microsoft.com/office/drawing/2010/main" xmlns:m="http://schemas.openxmlformats.org/officeDocument/2006/math"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hteck 48">
            <a:extLst>
              <a:ext uri="{FF2B5EF4-FFF2-40B4-BE49-F238E27FC236}">
                <a16:creationId xmlns:a16="http://schemas.microsoft.com/office/drawing/2014/main" id="{04C8F93C-9B09-544A-A79B-CA63CFBD7D36}"/>
              </a:ext>
            </a:extLst>
          </p:cNvPr>
          <p:cNvSpPr/>
          <p:nvPr/>
        </p:nvSpPr>
        <p:spPr>
          <a:xfrm>
            <a:off x="2586025" y="3045139"/>
            <a:ext cx="1244715"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3</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SICH SELBST FÜHREN</a:t>
            </a:r>
            <a:endParaRPr lang="de-DE" sz="1200" b="1" i="1" dirty="0"/>
          </a:p>
        </p:txBody>
      </p:sp>
      <p:pic>
        <p:nvPicPr>
          <p:cNvPr id="50" name="Grafik 49">
            <a:extLst>
              <a:ext uri="{FF2B5EF4-FFF2-40B4-BE49-F238E27FC236}">
                <a16:creationId xmlns:a16="http://schemas.microsoft.com/office/drawing/2014/main" id="{7C3476CE-CEF0-5D46-95EA-F20930561BB8}"/>
              </a:ext>
            </a:extLst>
          </p:cNvPr>
          <p:cNvPicPr>
            <a:picLocks noChangeAspect="1"/>
          </p:cNvPicPr>
          <p:nvPr/>
        </p:nvPicPr>
        <p:blipFill rotWithShape="1">
          <a:blip r:embed="rId3">
            <a:extLst>
              <a:ext uri="{28A0092B-C50C-407E-A947-70E740481C1C}">
                <a14:useLocalDpi xmlns:a14="http://schemas.microsoft.com/office/drawing/2010/main"/>
              </a:ext>
            </a:extLst>
          </a:blip>
          <a:srcRect t="-1266" r="16215" b="321"/>
          <a:stretch/>
        </p:blipFill>
        <p:spPr>
          <a:xfrm>
            <a:off x="2339861" y="3540871"/>
            <a:ext cx="1040508" cy="882811"/>
          </a:xfrm>
          <a:prstGeom prst="rect">
            <a:avLst/>
          </a:prstGeom>
        </p:spPr>
      </p:pic>
      <p:sp>
        <p:nvSpPr>
          <p:cNvPr id="93" name="Rechteck 92">
            <a:extLst>
              <a:ext uri="{FF2B5EF4-FFF2-40B4-BE49-F238E27FC236}">
                <a16:creationId xmlns:a16="http://schemas.microsoft.com/office/drawing/2014/main" id="{BC6287C8-3B17-8647-BC15-1AF5A4FC8D7C}"/>
              </a:ext>
            </a:extLst>
          </p:cNvPr>
          <p:cNvSpPr/>
          <p:nvPr/>
        </p:nvSpPr>
        <p:spPr>
          <a:xfrm>
            <a:off x="2602523" y="2856166"/>
            <a:ext cx="1874858" cy="425758"/>
          </a:xfrm>
          <a:prstGeom prst="rect">
            <a:avLst/>
          </a:prstGeom>
        </p:spPr>
        <p:txBody>
          <a:bodyPr wrap="square">
            <a:spAutoFit/>
          </a:bodyPr>
          <a:lstStyle/>
          <a:p>
            <a:pPr>
              <a:lnSpc>
                <a:spcPts val="1340"/>
              </a:lnSpc>
            </a:pPr>
            <a:r>
              <a:rPr lang="de-DE" sz="1200" b="1" spc="100" dirty="0">
                <a:solidFill>
                  <a:srgbClr val="FF0000"/>
                </a:solidFill>
                <a:latin typeface="Calibri" panose="020F0502020204030204" pitchFamily="34" charset="0"/>
                <a:cs typeface="Calibri" panose="020F0502020204030204" pitchFamily="34" charset="0"/>
                <a:sym typeface="Klavika Light"/>
              </a:rPr>
              <a:t>LEBENS</a:t>
            </a:r>
            <a:r>
              <a:rPr lang="de-DE" sz="1200" b="1" i="1" spc="100" dirty="0">
                <a:solidFill>
                  <a:srgbClr val="FF0000"/>
                </a:solidFill>
                <a:latin typeface="Calibri" panose="020F0502020204030204" pitchFamily="34" charset="0"/>
                <a:cs typeface="Calibri" panose="020F0502020204030204" pitchFamily="34" charset="0"/>
                <a:sym typeface="Klavika Light"/>
              </a:rPr>
              <a:t>ENERGIE</a:t>
            </a:r>
            <a:endParaRPr lang="de-DE" sz="1200" b="1" i="1" dirty="0">
              <a:solidFill>
                <a:srgbClr val="FF0000"/>
              </a:solidFill>
              <a:latin typeface="Calibri" panose="020F0502020204030204" pitchFamily="34" charset="0"/>
              <a:cs typeface="Calibri" panose="020F0502020204030204" pitchFamily="34" charset="0"/>
            </a:endParaRPr>
          </a:p>
          <a:p>
            <a:pPr>
              <a:lnSpc>
                <a:spcPts val="1340"/>
              </a:lnSpc>
            </a:pPr>
            <a:endParaRPr lang="de-DE" sz="1200" b="1" i="1" dirty="0"/>
          </a:p>
        </p:txBody>
      </p:sp>
      <p:sp>
        <p:nvSpPr>
          <p:cNvPr id="41" name="Eingebuchteter Richtungspfeil 40">
            <a:extLst>
              <a:ext uri="{FF2B5EF4-FFF2-40B4-BE49-F238E27FC236}">
                <a16:creationId xmlns:a16="http://schemas.microsoft.com/office/drawing/2014/main" id="{E418F3E0-7B81-0C4D-9F6C-C0B060FCD518}"/>
              </a:ext>
            </a:extLst>
          </p:cNvPr>
          <p:cNvSpPr/>
          <p:nvPr/>
        </p:nvSpPr>
        <p:spPr>
          <a:xfrm rot="10800000">
            <a:off x="9713452" y="1212192"/>
            <a:ext cx="2345352" cy="4570004"/>
          </a:xfrm>
          <a:prstGeom prst="chevron">
            <a:avLst>
              <a:gd name="adj" fmla="val 29044"/>
            </a:avLst>
          </a:prstGeom>
          <a:solidFill>
            <a:schemeClr val="bg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42" name="Eingebuchteter Richtungspfeil 41">
            <a:extLst>
              <a:ext uri="{FF2B5EF4-FFF2-40B4-BE49-F238E27FC236}">
                <a16:creationId xmlns:a16="http://schemas.microsoft.com/office/drawing/2014/main" id="{7394332D-F63A-8840-9E7F-D58D31926303}"/>
              </a:ext>
            </a:extLst>
          </p:cNvPr>
          <p:cNvSpPr/>
          <p:nvPr/>
        </p:nvSpPr>
        <p:spPr>
          <a:xfrm>
            <a:off x="159422" y="1212191"/>
            <a:ext cx="2345352" cy="4570004"/>
          </a:xfrm>
          <a:prstGeom prst="chevron">
            <a:avLst>
              <a:gd name="adj" fmla="val 29044"/>
            </a:avLst>
          </a:prstGeom>
          <a:solidFill>
            <a:schemeClr val="bg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43" name="UE_Grafik_NEU14-1.pdf">
            <a:extLst>
              <a:ext uri="{FF2B5EF4-FFF2-40B4-BE49-F238E27FC236}">
                <a16:creationId xmlns:a16="http://schemas.microsoft.com/office/drawing/2014/main" id="{29559D0F-7074-D04F-B6CF-BDA76A1A66C3}"/>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4266380" y="1747425"/>
            <a:ext cx="3659241" cy="3659241"/>
          </a:xfrm>
          <a:prstGeom prst="rect">
            <a:avLst/>
          </a:prstGeom>
          <a:ln w="12700">
            <a:miter lim="400000"/>
          </a:ln>
        </p:spPr>
      </p:pic>
      <p:sp>
        <p:nvSpPr>
          <p:cNvPr id="44" name="VERÄNDERUNG">
            <a:extLst>
              <a:ext uri="{FF2B5EF4-FFF2-40B4-BE49-F238E27FC236}">
                <a16:creationId xmlns:a16="http://schemas.microsoft.com/office/drawing/2014/main" id="{C4033DD0-BC01-C548-A356-93B9919D9746}"/>
              </a:ext>
            </a:extLst>
          </p:cNvPr>
          <p:cNvSpPr txBox="1"/>
          <p:nvPr/>
        </p:nvSpPr>
        <p:spPr>
          <a:xfrm>
            <a:off x="492987" y="1468909"/>
            <a:ext cx="1240081" cy="259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a:spAutoFit/>
          </a:bodyPr>
          <a:lstStyle>
            <a:lvl1pPr defTabSz="685800">
              <a:defRPr sz="1400" i="1">
                <a:latin typeface="Klavika Light"/>
                <a:ea typeface="Klavika Light"/>
                <a:cs typeface="Klavika Light"/>
                <a:sym typeface="Klavika Light"/>
              </a:defRPr>
            </a:lvl1pPr>
          </a:lstStyle>
          <a:p>
            <a:pPr>
              <a:lnSpc>
                <a:spcPts val="1340"/>
              </a:lnSpc>
              <a:defRPr i="0">
                <a:latin typeface="Klavika Light"/>
                <a:ea typeface="Klavika Light"/>
                <a:cs typeface="Klavika Light"/>
                <a:sym typeface="Klavika Medium"/>
              </a:defRPr>
            </a:pPr>
            <a:r>
              <a:rPr sz="1200" b="1" i="0" spc="100" dirty="0">
                <a:solidFill>
                  <a:srgbClr val="7393A5"/>
                </a:solidFill>
                <a:latin typeface="Calibri" panose="020F0502020204030204" pitchFamily="34" charset="0"/>
                <a:cs typeface="Calibri" panose="020F0502020204030204" pitchFamily="34" charset="0"/>
              </a:rPr>
              <a:t>VERÄNDERUNG</a:t>
            </a:r>
          </a:p>
        </p:txBody>
      </p:sp>
      <p:sp>
        <p:nvSpPr>
          <p:cNvPr id="45" name="Rechteck 44">
            <a:extLst>
              <a:ext uri="{FF2B5EF4-FFF2-40B4-BE49-F238E27FC236}">
                <a16:creationId xmlns:a16="http://schemas.microsoft.com/office/drawing/2014/main" id="{B9BE0727-03D5-3444-9B1B-35CE9AC14FD1}"/>
              </a:ext>
            </a:extLst>
          </p:cNvPr>
          <p:cNvSpPr/>
          <p:nvPr/>
        </p:nvSpPr>
        <p:spPr>
          <a:xfrm>
            <a:off x="899535" y="2130448"/>
            <a:ext cx="1225094"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1</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ALLES BLEIBT ANDERS</a:t>
            </a:r>
            <a:endParaRPr lang="de-DE" sz="1200" b="1" i="1" dirty="0"/>
          </a:p>
        </p:txBody>
      </p:sp>
      <p:pic>
        <p:nvPicPr>
          <p:cNvPr id="46" name="Grafik 45">
            <a:extLst>
              <a:ext uri="{FF2B5EF4-FFF2-40B4-BE49-F238E27FC236}">
                <a16:creationId xmlns:a16="http://schemas.microsoft.com/office/drawing/2014/main" id="{7240703C-E3B6-AB43-B6DD-AB37FFF2EBF4}"/>
              </a:ext>
            </a:extLst>
          </p:cNvPr>
          <p:cNvPicPr>
            <a:picLocks noChangeAspect="1"/>
          </p:cNvPicPr>
          <p:nvPr/>
        </p:nvPicPr>
        <p:blipFill>
          <a:blip r:embed="rId5">
            <a:extLst>
              <a:ext uri="{28A0092B-C50C-407E-A947-70E740481C1C}">
                <a14:useLocalDpi xmlns:a14="http://schemas.microsoft.com/office/drawing/2010/main"/>
              </a:ext>
            </a:extLst>
          </a:blip>
          <a:srcRect t="8469" b="8469"/>
          <a:stretch/>
        </p:blipFill>
        <p:spPr>
          <a:xfrm>
            <a:off x="980596" y="2693481"/>
            <a:ext cx="1158907" cy="677873"/>
          </a:xfrm>
          <a:prstGeom prst="rect">
            <a:avLst/>
          </a:prstGeom>
        </p:spPr>
      </p:pic>
      <p:sp>
        <p:nvSpPr>
          <p:cNvPr id="47" name="Rechteck 46">
            <a:extLst>
              <a:ext uri="{FF2B5EF4-FFF2-40B4-BE49-F238E27FC236}">
                <a16:creationId xmlns:a16="http://schemas.microsoft.com/office/drawing/2014/main" id="{68086AD1-8E0E-2C47-88D4-55D9D1F9FA4B}"/>
              </a:ext>
            </a:extLst>
          </p:cNvPr>
          <p:cNvSpPr/>
          <p:nvPr/>
        </p:nvSpPr>
        <p:spPr>
          <a:xfrm>
            <a:off x="899535" y="3732942"/>
            <a:ext cx="1582613"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2</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JEDER DENKT ANDERS</a:t>
            </a:r>
            <a:endParaRPr lang="de-DE" sz="1200" b="1" i="1" dirty="0"/>
          </a:p>
        </p:txBody>
      </p:sp>
      <p:pic>
        <p:nvPicPr>
          <p:cNvPr id="48" name="Grafik 47">
            <a:extLst>
              <a:ext uri="{FF2B5EF4-FFF2-40B4-BE49-F238E27FC236}">
                <a16:creationId xmlns:a16="http://schemas.microsoft.com/office/drawing/2014/main" id="{323F5A8B-B90B-374D-B020-E62F1877F162}"/>
              </a:ext>
            </a:extLst>
          </p:cNvPr>
          <p:cNvPicPr>
            <a:picLocks noChangeAspect="1"/>
          </p:cNvPicPr>
          <p:nvPr/>
        </p:nvPicPr>
        <p:blipFill>
          <a:blip r:embed="rId6">
            <a:extLst>
              <a:ext uri="{28A0092B-C50C-407E-A947-70E740481C1C}">
                <a14:useLocalDpi xmlns:a14="http://schemas.microsoft.com/office/drawing/2010/main"/>
              </a:ext>
            </a:extLst>
          </a:blip>
          <a:srcRect t="6058" b="6058"/>
          <a:stretch/>
        </p:blipFill>
        <p:spPr>
          <a:xfrm>
            <a:off x="746731" y="4325412"/>
            <a:ext cx="1197632" cy="700524"/>
          </a:xfrm>
          <a:prstGeom prst="rect">
            <a:avLst/>
          </a:prstGeom>
        </p:spPr>
      </p:pic>
      <p:sp>
        <p:nvSpPr>
          <p:cNvPr id="51" name="Rechteck 50">
            <a:extLst>
              <a:ext uri="{FF2B5EF4-FFF2-40B4-BE49-F238E27FC236}">
                <a16:creationId xmlns:a16="http://schemas.microsoft.com/office/drawing/2014/main" id="{A0DDA8F6-83C9-BE4E-B77A-5D7E2B02CF82}"/>
              </a:ext>
            </a:extLst>
          </p:cNvPr>
          <p:cNvSpPr/>
          <p:nvPr/>
        </p:nvSpPr>
        <p:spPr>
          <a:xfrm>
            <a:off x="7080843" y="1300414"/>
            <a:ext cx="2416043" cy="425758"/>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4A</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DIE RICHTIGE STRATEGIE</a:t>
            </a:r>
            <a:endParaRPr lang="de-DE" sz="1200" b="1" i="1" dirty="0"/>
          </a:p>
        </p:txBody>
      </p:sp>
      <p:sp>
        <p:nvSpPr>
          <p:cNvPr id="52" name="Rechteck 51">
            <a:extLst>
              <a:ext uri="{FF2B5EF4-FFF2-40B4-BE49-F238E27FC236}">
                <a16:creationId xmlns:a16="http://schemas.microsoft.com/office/drawing/2014/main" id="{BE76536D-5D38-B34D-88DD-7CF92189FE40}"/>
              </a:ext>
            </a:extLst>
          </p:cNvPr>
          <p:cNvSpPr/>
          <p:nvPr/>
        </p:nvSpPr>
        <p:spPr>
          <a:xfrm>
            <a:off x="8402735" y="4682782"/>
            <a:ext cx="1354241"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5A</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DAS OPTIMALE TEAM</a:t>
            </a:r>
            <a:endParaRPr lang="de-DE" sz="1200" b="1" i="1" dirty="0"/>
          </a:p>
        </p:txBody>
      </p:sp>
      <p:pic>
        <p:nvPicPr>
          <p:cNvPr id="53" name="Grafik 52">
            <a:extLst>
              <a:ext uri="{FF2B5EF4-FFF2-40B4-BE49-F238E27FC236}">
                <a16:creationId xmlns:a16="http://schemas.microsoft.com/office/drawing/2014/main" id="{D63AEB35-853A-CB48-AD3D-CE7C380F1009}"/>
              </a:ext>
            </a:extLst>
          </p:cNvPr>
          <p:cNvPicPr>
            <a:picLocks noChangeAspect="1"/>
          </p:cNvPicPr>
          <p:nvPr/>
        </p:nvPicPr>
        <p:blipFill rotWithShape="1">
          <a:blip r:embed="rId7">
            <a:extLst>
              <a:ext uri="{28A0092B-C50C-407E-A947-70E740481C1C}">
                <a14:useLocalDpi xmlns:a14="http://schemas.microsoft.com/office/drawing/2010/main"/>
              </a:ext>
            </a:extLst>
          </a:blip>
          <a:srcRect l="1" t="-4641" r="5964" b="-1232"/>
          <a:stretch/>
        </p:blipFill>
        <p:spPr>
          <a:xfrm>
            <a:off x="7319672" y="4454400"/>
            <a:ext cx="1173173" cy="930134"/>
          </a:xfrm>
          <a:prstGeom prst="rect">
            <a:avLst/>
          </a:prstGeom>
        </p:spPr>
      </p:pic>
      <p:sp>
        <p:nvSpPr>
          <p:cNvPr id="54" name="Rechteck 53">
            <a:extLst>
              <a:ext uri="{FF2B5EF4-FFF2-40B4-BE49-F238E27FC236}">
                <a16:creationId xmlns:a16="http://schemas.microsoft.com/office/drawing/2014/main" id="{5C865C37-72F0-4445-A9E6-014FFA04C55C}"/>
              </a:ext>
            </a:extLst>
          </p:cNvPr>
          <p:cNvSpPr/>
          <p:nvPr/>
        </p:nvSpPr>
        <p:spPr>
          <a:xfrm>
            <a:off x="7521996" y="5525798"/>
            <a:ext cx="1970414" cy="425758"/>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5B</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SOUVERÄN FÜHREN</a:t>
            </a:r>
            <a:endParaRPr lang="de-DE" sz="1200" b="1" i="1" dirty="0"/>
          </a:p>
        </p:txBody>
      </p:sp>
      <p:pic>
        <p:nvPicPr>
          <p:cNvPr id="55" name="Grafik 54">
            <a:extLst>
              <a:ext uri="{FF2B5EF4-FFF2-40B4-BE49-F238E27FC236}">
                <a16:creationId xmlns:a16="http://schemas.microsoft.com/office/drawing/2014/main" id="{D1F20DC4-72E5-8748-9519-12DF381E050F}"/>
              </a:ext>
            </a:extLst>
          </p:cNvPr>
          <p:cNvPicPr>
            <a:picLocks noChangeAspect="1"/>
          </p:cNvPicPr>
          <p:nvPr/>
        </p:nvPicPr>
        <p:blipFill rotWithShape="1">
          <a:blip r:embed="rId8">
            <a:extLst>
              <a:ext uri="{28A0092B-C50C-407E-A947-70E740481C1C}">
                <a14:useLocalDpi xmlns:a14="http://schemas.microsoft.com/office/drawing/2010/main"/>
              </a:ext>
            </a:extLst>
          </a:blip>
          <a:srcRect l="-6736" t="-22272" r="-392" b="-11701"/>
          <a:stretch/>
        </p:blipFill>
        <p:spPr>
          <a:xfrm>
            <a:off x="6457747" y="5023560"/>
            <a:ext cx="1293772" cy="1139371"/>
          </a:xfrm>
          <a:prstGeom prst="rect">
            <a:avLst/>
          </a:prstGeom>
        </p:spPr>
      </p:pic>
      <p:sp>
        <p:nvSpPr>
          <p:cNvPr id="56" name="VERÄNDERUNG">
            <a:extLst>
              <a:ext uri="{FF2B5EF4-FFF2-40B4-BE49-F238E27FC236}">
                <a16:creationId xmlns:a16="http://schemas.microsoft.com/office/drawing/2014/main" id="{6064B572-D356-BC45-93A6-40821631E551}"/>
              </a:ext>
            </a:extLst>
          </p:cNvPr>
          <p:cNvSpPr txBox="1"/>
          <p:nvPr/>
        </p:nvSpPr>
        <p:spPr>
          <a:xfrm>
            <a:off x="7084805" y="1050568"/>
            <a:ext cx="1987080" cy="259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a:spAutoFit/>
          </a:bodyPr>
          <a:lstStyle>
            <a:lvl1pPr defTabSz="685800">
              <a:defRPr sz="1400" i="1">
                <a:latin typeface="Klavika Light"/>
                <a:ea typeface="Klavika Light"/>
                <a:cs typeface="Klavika Light"/>
                <a:sym typeface="Klavika Light"/>
              </a:defRPr>
            </a:lvl1pPr>
          </a:lstStyle>
          <a:p>
            <a:pPr>
              <a:lnSpc>
                <a:spcPts val="1340"/>
              </a:lnSpc>
              <a:defRPr i="0">
                <a:latin typeface="Klavika Light"/>
                <a:ea typeface="Klavika Light"/>
                <a:cs typeface="Klavika Light"/>
                <a:sym typeface="Klavika Medium"/>
              </a:defRPr>
            </a:pPr>
            <a:r>
              <a:rPr lang="de-DE" sz="1200" b="1" spc="100" dirty="0">
                <a:solidFill>
                  <a:srgbClr val="F39200"/>
                </a:solidFill>
                <a:latin typeface="Calibri" panose="020F0502020204030204" pitchFamily="34" charset="0"/>
                <a:cs typeface="Calibri" panose="020F0502020204030204" pitchFamily="34" charset="0"/>
              </a:rPr>
              <a:t>VISION &amp; VERÄNDERUNG</a:t>
            </a:r>
            <a:endParaRPr sz="1200" b="1" spc="100" dirty="0">
              <a:solidFill>
                <a:srgbClr val="F39200"/>
              </a:solidFill>
              <a:latin typeface="Calibri" panose="020F0502020204030204" pitchFamily="34" charset="0"/>
              <a:cs typeface="Calibri" panose="020F0502020204030204" pitchFamily="34" charset="0"/>
            </a:endParaRPr>
          </a:p>
        </p:txBody>
      </p:sp>
      <p:sp>
        <p:nvSpPr>
          <p:cNvPr id="57" name="VERÄNDERUNG">
            <a:extLst>
              <a:ext uri="{FF2B5EF4-FFF2-40B4-BE49-F238E27FC236}">
                <a16:creationId xmlns:a16="http://schemas.microsoft.com/office/drawing/2014/main" id="{2390723E-E443-3846-8CBA-43534594AAB8}"/>
              </a:ext>
            </a:extLst>
          </p:cNvPr>
          <p:cNvSpPr txBox="1"/>
          <p:nvPr/>
        </p:nvSpPr>
        <p:spPr>
          <a:xfrm>
            <a:off x="7974247" y="4089633"/>
            <a:ext cx="1884919" cy="4257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a:spAutoFit/>
          </a:bodyPr>
          <a:lstStyle>
            <a:lvl1pPr defTabSz="685800">
              <a:defRPr sz="1400" i="1">
                <a:latin typeface="Klavika Light"/>
                <a:ea typeface="Klavika Light"/>
                <a:cs typeface="Klavika Light"/>
                <a:sym typeface="Klavika Light"/>
              </a:defRPr>
            </a:lvl1pPr>
          </a:lstStyle>
          <a:p>
            <a:pPr>
              <a:lnSpc>
                <a:spcPts val="1340"/>
              </a:lnSpc>
              <a:defRPr i="0">
                <a:latin typeface="Klavika Light"/>
                <a:ea typeface="Klavika Light"/>
                <a:cs typeface="Klavika Light"/>
                <a:sym typeface="Klavika Medium"/>
              </a:defRPr>
            </a:pPr>
            <a:r>
              <a:rPr lang="de-DE" sz="1200" b="1" spc="100" dirty="0">
                <a:solidFill>
                  <a:srgbClr val="D20A11"/>
                </a:solidFill>
                <a:latin typeface="Calibri" panose="020F0502020204030204" pitchFamily="34" charset="0"/>
                <a:cs typeface="Calibri" panose="020F0502020204030204" pitchFamily="34" charset="0"/>
              </a:rPr>
              <a:t>VERBUNDENHEIT &amp; VERTRAUEN</a:t>
            </a:r>
            <a:endParaRPr sz="1200" b="1" spc="100" dirty="0">
              <a:solidFill>
                <a:srgbClr val="D20A11"/>
              </a:solidFill>
              <a:latin typeface="Calibri" panose="020F0502020204030204" pitchFamily="34" charset="0"/>
              <a:cs typeface="Calibri" panose="020F0502020204030204" pitchFamily="34" charset="0"/>
            </a:endParaRPr>
          </a:p>
        </p:txBody>
      </p:sp>
      <p:sp>
        <p:nvSpPr>
          <p:cNvPr id="58" name="VERÄNDERUNG">
            <a:extLst>
              <a:ext uri="{FF2B5EF4-FFF2-40B4-BE49-F238E27FC236}">
                <a16:creationId xmlns:a16="http://schemas.microsoft.com/office/drawing/2014/main" id="{36F8311C-EA87-134B-A621-5A90111C42E9}"/>
              </a:ext>
            </a:extLst>
          </p:cNvPr>
          <p:cNvSpPr txBox="1"/>
          <p:nvPr/>
        </p:nvSpPr>
        <p:spPr>
          <a:xfrm>
            <a:off x="3753797" y="5038314"/>
            <a:ext cx="1490150" cy="259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a:spAutoFit/>
          </a:bodyPr>
          <a:lstStyle>
            <a:lvl1pPr defTabSz="685800">
              <a:defRPr sz="1400" i="1">
                <a:latin typeface="Klavika Light"/>
                <a:ea typeface="Klavika Light"/>
                <a:cs typeface="Klavika Light"/>
                <a:sym typeface="Klavika Light"/>
              </a:defRPr>
            </a:lvl1pPr>
          </a:lstStyle>
          <a:p>
            <a:pPr>
              <a:lnSpc>
                <a:spcPts val="1340"/>
              </a:lnSpc>
              <a:defRPr i="0">
                <a:latin typeface="Klavika Light"/>
                <a:ea typeface="Klavika Light"/>
                <a:cs typeface="Klavika Light"/>
                <a:sym typeface="Klavika Medium"/>
              </a:defRPr>
            </a:pPr>
            <a:r>
              <a:rPr lang="de-DE" sz="1200" b="1" spc="100" dirty="0">
                <a:solidFill>
                  <a:srgbClr val="00774E"/>
                </a:solidFill>
                <a:latin typeface="Calibri" panose="020F0502020204030204" pitchFamily="34" charset="0"/>
                <a:cs typeface="Calibri" panose="020F0502020204030204" pitchFamily="34" charset="0"/>
              </a:rPr>
              <a:t>VERANTWORTUNG</a:t>
            </a:r>
            <a:endParaRPr sz="1200" b="1" spc="100" dirty="0">
              <a:solidFill>
                <a:srgbClr val="00774E"/>
              </a:solidFill>
              <a:latin typeface="Calibri" panose="020F0502020204030204" pitchFamily="34" charset="0"/>
              <a:cs typeface="Calibri" panose="020F0502020204030204" pitchFamily="34" charset="0"/>
            </a:endParaRPr>
          </a:p>
        </p:txBody>
      </p:sp>
      <p:sp>
        <p:nvSpPr>
          <p:cNvPr id="59" name="Rechteck 58">
            <a:extLst>
              <a:ext uri="{FF2B5EF4-FFF2-40B4-BE49-F238E27FC236}">
                <a16:creationId xmlns:a16="http://schemas.microsoft.com/office/drawing/2014/main" id="{F7981CC8-2CFE-794E-B12B-602AE9A99038}"/>
              </a:ext>
            </a:extLst>
          </p:cNvPr>
          <p:cNvSpPr/>
          <p:nvPr/>
        </p:nvSpPr>
        <p:spPr>
          <a:xfrm>
            <a:off x="3705557" y="5382492"/>
            <a:ext cx="1040509"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6</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EINFACH MACHEN</a:t>
            </a:r>
            <a:endParaRPr lang="de-DE" sz="1200" b="1" i="1" dirty="0"/>
          </a:p>
        </p:txBody>
      </p:sp>
      <p:pic>
        <p:nvPicPr>
          <p:cNvPr id="60" name="Grafik 59">
            <a:extLst>
              <a:ext uri="{FF2B5EF4-FFF2-40B4-BE49-F238E27FC236}">
                <a16:creationId xmlns:a16="http://schemas.microsoft.com/office/drawing/2014/main" id="{0F74A9DC-5690-B943-B835-DAE891DCD607}"/>
              </a:ext>
            </a:extLst>
          </p:cNvPr>
          <p:cNvPicPr>
            <a:picLocks noChangeAspect="1"/>
          </p:cNvPicPr>
          <p:nvPr/>
        </p:nvPicPr>
        <p:blipFill rotWithShape="1">
          <a:blip r:embed="rId9">
            <a:extLst>
              <a:ext uri="{28A0092B-C50C-407E-A947-70E740481C1C}">
                <a14:useLocalDpi xmlns:a14="http://schemas.microsoft.com/office/drawing/2010/main"/>
              </a:ext>
            </a:extLst>
          </a:blip>
          <a:srcRect l="-2792" t="-7047" r="-1781" b="-29113"/>
          <a:stretch/>
        </p:blipFill>
        <p:spPr>
          <a:xfrm>
            <a:off x="4355156" y="5167836"/>
            <a:ext cx="1196839" cy="1097391"/>
          </a:xfrm>
          <a:prstGeom prst="rect">
            <a:avLst/>
          </a:prstGeom>
        </p:spPr>
      </p:pic>
      <p:sp>
        <p:nvSpPr>
          <p:cNvPr id="61" name="VERÄNDERUNG">
            <a:extLst>
              <a:ext uri="{FF2B5EF4-FFF2-40B4-BE49-F238E27FC236}">
                <a16:creationId xmlns:a16="http://schemas.microsoft.com/office/drawing/2014/main" id="{A085440E-01A1-5541-BA61-95A659699419}"/>
              </a:ext>
            </a:extLst>
          </p:cNvPr>
          <p:cNvSpPr txBox="1"/>
          <p:nvPr/>
        </p:nvSpPr>
        <p:spPr>
          <a:xfrm>
            <a:off x="4903521" y="915439"/>
            <a:ext cx="1142298" cy="259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a:spAutoFit/>
          </a:bodyPr>
          <a:lstStyle>
            <a:lvl1pPr defTabSz="685800">
              <a:defRPr sz="1400" i="1">
                <a:latin typeface="Klavika Light"/>
                <a:ea typeface="Klavika Light"/>
                <a:cs typeface="Klavika Light"/>
                <a:sym typeface="Klavika Light"/>
              </a:defRPr>
            </a:lvl1pPr>
          </a:lstStyle>
          <a:p>
            <a:pPr>
              <a:lnSpc>
                <a:spcPts val="1340"/>
              </a:lnSpc>
              <a:defRPr i="0">
                <a:latin typeface="Klavika Light"/>
                <a:ea typeface="Klavika Light"/>
                <a:cs typeface="Klavika Light"/>
                <a:sym typeface="Klavika Medium"/>
              </a:defRPr>
            </a:pPr>
            <a:r>
              <a:rPr lang="de-DE" sz="1200" b="1" spc="100" dirty="0">
                <a:solidFill>
                  <a:srgbClr val="0063AF"/>
                </a:solidFill>
                <a:latin typeface="Calibri" panose="020F0502020204030204" pitchFamily="34" charset="0"/>
                <a:cs typeface="Calibri" panose="020F0502020204030204" pitchFamily="34" charset="0"/>
              </a:rPr>
              <a:t>VERSTÄNDNIS</a:t>
            </a:r>
            <a:endParaRPr sz="1200" b="1" spc="100" dirty="0">
              <a:solidFill>
                <a:srgbClr val="0063AF"/>
              </a:solidFill>
              <a:latin typeface="Calibri" panose="020F0502020204030204" pitchFamily="34" charset="0"/>
              <a:cs typeface="Calibri" panose="020F0502020204030204" pitchFamily="34" charset="0"/>
            </a:endParaRPr>
          </a:p>
        </p:txBody>
      </p:sp>
      <p:sp>
        <p:nvSpPr>
          <p:cNvPr id="63" name="Rechteck 62">
            <a:extLst>
              <a:ext uri="{FF2B5EF4-FFF2-40B4-BE49-F238E27FC236}">
                <a16:creationId xmlns:a16="http://schemas.microsoft.com/office/drawing/2014/main" id="{14691C45-EC63-B144-B714-D4A00D8BDBF5}"/>
              </a:ext>
            </a:extLst>
          </p:cNvPr>
          <p:cNvSpPr/>
          <p:nvPr/>
        </p:nvSpPr>
        <p:spPr>
          <a:xfrm>
            <a:off x="4845249" y="1148130"/>
            <a:ext cx="1330918"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7</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STEUERUNG LEICHT GEMACHT </a:t>
            </a:r>
          </a:p>
        </p:txBody>
      </p:sp>
      <p:pic>
        <p:nvPicPr>
          <p:cNvPr id="65" name="Grafik 64">
            <a:extLst>
              <a:ext uri="{FF2B5EF4-FFF2-40B4-BE49-F238E27FC236}">
                <a16:creationId xmlns:a16="http://schemas.microsoft.com/office/drawing/2014/main" id="{00A5F284-A5A4-7C4B-8213-F46A731D746C}"/>
              </a:ext>
            </a:extLst>
          </p:cNvPr>
          <p:cNvPicPr>
            <a:picLocks noChangeAspect="1"/>
          </p:cNvPicPr>
          <p:nvPr/>
        </p:nvPicPr>
        <p:blipFill rotWithShape="1">
          <a:blip r:embed="rId10">
            <a:extLst>
              <a:ext uri="{28A0092B-C50C-407E-A947-70E740481C1C}">
                <a14:useLocalDpi xmlns:a14="http://schemas.microsoft.com/office/drawing/2010/main"/>
              </a:ext>
            </a:extLst>
          </a:blip>
          <a:srcRect l="13709" t="4189" r="6380" b="-3354"/>
          <a:stretch/>
        </p:blipFill>
        <p:spPr>
          <a:xfrm>
            <a:off x="4019088" y="1548520"/>
            <a:ext cx="1046059" cy="914111"/>
          </a:xfrm>
          <a:prstGeom prst="rect">
            <a:avLst/>
          </a:prstGeom>
        </p:spPr>
      </p:pic>
      <p:sp>
        <p:nvSpPr>
          <p:cNvPr id="72" name="Rechteck 71">
            <a:extLst>
              <a:ext uri="{FF2B5EF4-FFF2-40B4-BE49-F238E27FC236}">
                <a16:creationId xmlns:a16="http://schemas.microsoft.com/office/drawing/2014/main" id="{EF71653D-EA06-C746-B501-61380D5B5CB4}"/>
              </a:ext>
            </a:extLst>
          </p:cNvPr>
          <p:cNvSpPr/>
          <p:nvPr/>
        </p:nvSpPr>
        <p:spPr>
          <a:xfrm>
            <a:off x="8660673" y="2772810"/>
            <a:ext cx="1254671"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4C</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KLARHEIT DURCH ZIELE</a:t>
            </a:r>
            <a:endParaRPr lang="de-DE" sz="1200" b="1" i="1" dirty="0"/>
          </a:p>
        </p:txBody>
      </p:sp>
      <p:pic>
        <p:nvPicPr>
          <p:cNvPr id="73" name="Grafik 72">
            <a:extLst>
              <a:ext uri="{FF2B5EF4-FFF2-40B4-BE49-F238E27FC236}">
                <a16:creationId xmlns:a16="http://schemas.microsoft.com/office/drawing/2014/main" id="{F1194E2B-5488-1F42-9F18-BB60600BD26C}"/>
              </a:ext>
            </a:extLst>
          </p:cNvPr>
          <p:cNvPicPr>
            <a:picLocks noChangeAspect="1"/>
          </p:cNvPicPr>
          <p:nvPr/>
        </p:nvPicPr>
        <p:blipFill rotWithShape="1">
          <a:blip r:embed="rId11">
            <a:extLst>
              <a:ext uri="{28A0092B-C50C-407E-A947-70E740481C1C}">
                <a14:useLocalDpi xmlns:a14="http://schemas.microsoft.com/office/drawing/2010/main"/>
              </a:ext>
            </a:extLst>
          </a:blip>
          <a:srcRect t="-17606" b="8469"/>
          <a:stretch/>
        </p:blipFill>
        <p:spPr>
          <a:xfrm>
            <a:off x="7673817" y="2544756"/>
            <a:ext cx="1175685" cy="903572"/>
          </a:xfrm>
          <a:prstGeom prst="rect">
            <a:avLst/>
          </a:prstGeom>
        </p:spPr>
      </p:pic>
      <p:sp>
        <p:nvSpPr>
          <p:cNvPr id="76" name="Rechteck 75">
            <a:extLst>
              <a:ext uri="{FF2B5EF4-FFF2-40B4-BE49-F238E27FC236}">
                <a16:creationId xmlns:a16="http://schemas.microsoft.com/office/drawing/2014/main" id="{50EC5C2E-DCA3-1145-A5C6-0D0CDD339AA9}"/>
              </a:ext>
            </a:extLst>
          </p:cNvPr>
          <p:cNvSpPr/>
          <p:nvPr/>
        </p:nvSpPr>
        <p:spPr>
          <a:xfrm>
            <a:off x="10351999" y="1727952"/>
            <a:ext cx="1387736"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8</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ERFOLGREICH IN DER KRISE</a:t>
            </a:r>
            <a:endParaRPr lang="de-DE" sz="1200" b="1" i="1" dirty="0"/>
          </a:p>
        </p:txBody>
      </p:sp>
      <p:pic>
        <p:nvPicPr>
          <p:cNvPr id="79" name="Grafik 78">
            <a:extLst>
              <a:ext uri="{FF2B5EF4-FFF2-40B4-BE49-F238E27FC236}">
                <a16:creationId xmlns:a16="http://schemas.microsoft.com/office/drawing/2014/main" id="{4DC5595C-138E-0C4C-A684-D51FD25CD734}"/>
              </a:ext>
            </a:extLst>
          </p:cNvPr>
          <p:cNvPicPr>
            <a:picLocks noChangeAspect="1"/>
          </p:cNvPicPr>
          <p:nvPr/>
        </p:nvPicPr>
        <p:blipFill>
          <a:blip r:embed="rId12">
            <a:extLst>
              <a:ext uri="{28A0092B-C50C-407E-A947-70E740481C1C}">
                <a14:useLocalDpi xmlns:a14="http://schemas.microsoft.com/office/drawing/2010/main"/>
              </a:ext>
            </a:extLst>
          </a:blip>
          <a:srcRect t="8469" b="8469"/>
          <a:stretch/>
        </p:blipFill>
        <p:spPr>
          <a:xfrm>
            <a:off x="10028528" y="2297855"/>
            <a:ext cx="1375829" cy="804756"/>
          </a:xfrm>
          <a:prstGeom prst="rect">
            <a:avLst/>
          </a:prstGeom>
        </p:spPr>
      </p:pic>
      <p:sp>
        <p:nvSpPr>
          <p:cNvPr id="80" name="Rechteck 79">
            <a:extLst>
              <a:ext uri="{FF2B5EF4-FFF2-40B4-BE49-F238E27FC236}">
                <a16:creationId xmlns:a16="http://schemas.microsoft.com/office/drawing/2014/main" id="{E8A9C7C2-DDB0-B14E-B1F8-0EC69D060791}"/>
              </a:ext>
            </a:extLst>
          </p:cNvPr>
          <p:cNvSpPr/>
          <p:nvPr/>
        </p:nvSpPr>
        <p:spPr>
          <a:xfrm>
            <a:off x="9961128" y="3625347"/>
            <a:ext cx="1550757"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9</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NUR DIE UMSETZUNG ZÄHLT</a:t>
            </a:r>
            <a:endParaRPr lang="de-DE" sz="1200" b="1" i="1" dirty="0"/>
          </a:p>
        </p:txBody>
      </p:sp>
      <p:pic>
        <p:nvPicPr>
          <p:cNvPr id="83" name="Grafik 82">
            <a:extLst>
              <a:ext uri="{FF2B5EF4-FFF2-40B4-BE49-F238E27FC236}">
                <a16:creationId xmlns:a16="http://schemas.microsoft.com/office/drawing/2014/main" id="{051D1099-AA06-1844-B332-8C8614413608}"/>
              </a:ext>
            </a:extLst>
          </p:cNvPr>
          <p:cNvPicPr>
            <a:picLocks noChangeAspect="1"/>
          </p:cNvPicPr>
          <p:nvPr/>
        </p:nvPicPr>
        <p:blipFill>
          <a:blip r:embed="rId13">
            <a:extLst>
              <a:ext uri="{28A0092B-C50C-407E-A947-70E740481C1C}">
                <a14:useLocalDpi xmlns:a14="http://schemas.microsoft.com/office/drawing/2010/main"/>
              </a:ext>
            </a:extLst>
          </a:blip>
          <a:srcRect t="8469" b="8469"/>
          <a:stretch/>
        </p:blipFill>
        <p:spPr>
          <a:xfrm>
            <a:off x="10008719" y="4233408"/>
            <a:ext cx="1634541" cy="956083"/>
          </a:xfrm>
          <a:prstGeom prst="rect">
            <a:avLst/>
          </a:prstGeom>
        </p:spPr>
      </p:pic>
      <p:pic>
        <p:nvPicPr>
          <p:cNvPr id="84" name="Grafik 83">
            <a:extLst>
              <a:ext uri="{FF2B5EF4-FFF2-40B4-BE49-F238E27FC236}">
                <a16:creationId xmlns:a16="http://schemas.microsoft.com/office/drawing/2014/main" id="{F8142D57-0744-1949-88FB-5FC17FCCA7CD}"/>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6291311" y="1212192"/>
            <a:ext cx="952538" cy="670779"/>
          </a:xfrm>
          <a:prstGeom prst="rect">
            <a:avLst/>
          </a:prstGeom>
        </p:spPr>
      </p:pic>
      <p:sp>
        <p:nvSpPr>
          <p:cNvPr id="87" name="Bogen 86">
            <a:extLst>
              <a:ext uri="{FF2B5EF4-FFF2-40B4-BE49-F238E27FC236}">
                <a16:creationId xmlns:a16="http://schemas.microsoft.com/office/drawing/2014/main" id="{52053BEF-47F2-F941-899E-771C9C78CF36}"/>
              </a:ext>
            </a:extLst>
          </p:cNvPr>
          <p:cNvSpPr/>
          <p:nvPr/>
        </p:nvSpPr>
        <p:spPr>
          <a:xfrm>
            <a:off x="3036000" y="517046"/>
            <a:ext cx="6120000" cy="6120000"/>
          </a:xfrm>
          <a:prstGeom prst="arc">
            <a:avLst>
              <a:gd name="adj1" fmla="val 11644855"/>
              <a:gd name="adj2" fmla="val 18152146"/>
            </a:avLst>
          </a:prstGeom>
          <a:noFill/>
          <a:ln w="19050" cap="flat">
            <a:solidFill>
              <a:schemeClr val="bg1"/>
            </a:solidFill>
            <a:prstDash val="sysDash"/>
            <a:miter lim="800000"/>
            <a:tailEnd type="arrow"/>
            <a:extLst>
              <a:ext uri="{C807C97D-BFC1-408E-A445-0C87EB9F89A2}">
                <ask:lineSketchStyleProps xmlns:ask="http://schemas.microsoft.com/office/drawing/2018/sketchyshapes" sd="1219033472">
                  <a:custGeom>
                    <a:avLst/>
                    <a:gdLst>
                      <a:gd name="connsiteX0" fmla="*/ 33904 w 5475039"/>
                      <a:gd name="connsiteY0" fmla="*/ 2524439 h 5988444"/>
                      <a:gd name="connsiteX1" fmla="*/ 1440607 w 5475039"/>
                      <a:gd name="connsiteY1" fmla="*/ 357340 h 5988444"/>
                      <a:gd name="connsiteX2" fmla="*/ 4103500 w 5475039"/>
                      <a:gd name="connsiteY2" fmla="*/ 399396 h 5988444"/>
                      <a:gd name="connsiteX3" fmla="*/ 3802984 w 5475039"/>
                      <a:gd name="connsiteY3" fmla="*/ 970258 h 5988444"/>
                      <a:gd name="connsiteX4" fmla="*/ 3529788 w 5475039"/>
                      <a:gd name="connsiteY4" fmla="*/ 1489223 h 5988444"/>
                      <a:gd name="connsiteX5" fmla="*/ 3283912 w 5475039"/>
                      <a:gd name="connsiteY5" fmla="*/ 1956292 h 5988444"/>
                      <a:gd name="connsiteX6" fmla="*/ 3038036 w 5475039"/>
                      <a:gd name="connsiteY6" fmla="*/ 2423360 h 5988444"/>
                      <a:gd name="connsiteX7" fmla="*/ 2737520 w 5475039"/>
                      <a:gd name="connsiteY7" fmla="*/ 2994222 h 5988444"/>
                      <a:gd name="connsiteX8" fmla="*/ 2196797 w 5475039"/>
                      <a:gd name="connsiteY8" fmla="*/ 2900265 h 5988444"/>
                      <a:gd name="connsiteX9" fmla="*/ 1737182 w 5475039"/>
                      <a:gd name="connsiteY9" fmla="*/ 2820402 h 5988444"/>
                      <a:gd name="connsiteX10" fmla="*/ 1196459 w 5475039"/>
                      <a:gd name="connsiteY10" fmla="*/ 2726446 h 5988444"/>
                      <a:gd name="connsiteX11" fmla="*/ 655736 w 5475039"/>
                      <a:gd name="connsiteY11" fmla="*/ 2632489 h 5988444"/>
                      <a:gd name="connsiteX12" fmla="*/ 33904 w 5475039"/>
                      <a:gd name="connsiteY12" fmla="*/ 2524439 h 5988444"/>
                      <a:gd name="connsiteX0" fmla="*/ 33904 w 5475039"/>
                      <a:gd name="connsiteY0" fmla="*/ 2524439 h 5988444"/>
                      <a:gd name="connsiteX1" fmla="*/ 1440607 w 5475039"/>
                      <a:gd name="connsiteY1" fmla="*/ 357340 h 5988444"/>
                      <a:gd name="connsiteX2" fmla="*/ 4103500 w 5475039"/>
                      <a:gd name="connsiteY2" fmla="*/ 399396 h 5988444"/>
                    </a:gdLst>
                    <a:ahLst/>
                    <a:cxnLst>
                      <a:cxn ang="0">
                        <a:pos x="connsiteX0" y="connsiteY0"/>
                      </a:cxn>
                      <a:cxn ang="0">
                        <a:pos x="connsiteX1" y="connsiteY1"/>
                      </a:cxn>
                      <a:cxn ang="0">
                        <a:pos x="connsiteX2" y="connsiteY2"/>
                      </a:cxn>
                    </a:cxnLst>
                    <a:rect l="l" t="t" r="r" b="b"/>
                    <a:pathLst>
                      <a:path w="5475039" h="5988444" stroke="0" extrusionOk="0">
                        <a:moveTo>
                          <a:pt x="33904" y="2524439"/>
                        </a:moveTo>
                        <a:cubicBezTo>
                          <a:pt x="98762" y="1558884"/>
                          <a:pt x="452865" y="888377"/>
                          <a:pt x="1440607" y="357340"/>
                        </a:cubicBezTo>
                        <a:cubicBezTo>
                          <a:pt x="2527170" y="-80589"/>
                          <a:pt x="3228371" y="-116037"/>
                          <a:pt x="4103500" y="399396"/>
                        </a:cubicBezTo>
                        <a:cubicBezTo>
                          <a:pt x="4063060" y="531251"/>
                          <a:pt x="3869318" y="823401"/>
                          <a:pt x="3802984" y="970258"/>
                        </a:cubicBezTo>
                        <a:cubicBezTo>
                          <a:pt x="3736650" y="1117115"/>
                          <a:pt x="3597427" y="1242845"/>
                          <a:pt x="3529788" y="1489223"/>
                        </a:cubicBezTo>
                        <a:cubicBezTo>
                          <a:pt x="3462149" y="1735601"/>
                          <a:pt x="3339393" y="1731259"/>
                          <a:pt x="3283912" y="1956292"/>
                        </a:cubicBezTo>
                        <a:cubicBezTo>
                          <a:pt x="3228430" y="2181325"/>
                          <a:pt x="3097611" y="2217457"/>
                          <a:pt x="3038036" y="2423360"/>
                        </a:cubicBezTo>
                        <a:cubicBezTo>
                          <a:pt x="2978461" y="2629263"/>
                          <a:pt x="2851848" y="2704757"/>
                          <a:pt x="2737520" y="2994222"/>
                        </a:cubicBezTo>
                        <a:cubicBezTo>
                          <a:pt x="2462630" y="3001989"/>
                          <a:pt x="2399099" y="2899863"/>
                          <a:pt x="2196797" y="2900265"/>
                        </a:cubicBezTo>
                        <a:cubicBezTo>
                          <a:pt x="1994495" y="2900667"/>
                          <a:pt x="1946065" y="2815699"/>
                          <a:pt x="1737182" y="2820402"/>
                        </a:cubicBezTo>
                        <a:cubicBezTo>
                          <a:pt x="1528299" y="2825106"/>
                          <a:pt x="1446254" y="2763692"/>
                          <a:pt x="1196459" y="2726446"/>
                        </a:cubicBezTo>
                        <a:cubicBezTo>
                          <a:pt x="946664" y="2689200"/>
                          <a:pt x="838904" y="2662774"/>
                          <a:pt x="655736" y="2632489"/>
                        </a:cubicBezTo>
                        <a:cubicBezTo>
                          <a:pt x="472568" y="2602205"/>
                          <a:pt x="174747" y="2491291"/>
                          <a:pt x="33904" y="2524439"/>
                        </a:cubicBezTo>
                        <a:close/>
                      </a:path>
                      <a:path w="5475039" h="5988444" fill="none" extrusionOk="0">
                        <a:moveTo>
                          <a:pt x="33904" y="2524439"/>
                        </a:moveTo>
                        <a:cubicBezTo>
                          <a:pt x="266879" y="1722744"/>
                          <a:pt x="833193" y="673116"/>
                          <a:pt x="1440607" y="357340"/>
                        </a:cubicBezTo>
                        <a:cubicBezTo>
                          <a:pt x="2293499" y="-220332"/>
                          <a:pt x="3015896" y="-73999"/>
                          <a:pt x="4103500" y="399396"/>
                        </a:cubicBezTo>
                      </a:path>
                    </a:pathLst>
                  </a:custGeom>
                  <ask:type>
                    <ask:lineSketchNone/>
                  </ask:type>
                </ask:lineSketchStyleProps>
              </a:ext>
            </a:extLst>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endParaRPr>
          </a:p>
        </p:txBody>
      </p:sp>
      <p:sp>
        <p:nvSpPr>
          <p:cNvPr id="88" name="Bogen 87">
            <a:extLst>
              <a:ext uri="{FF2B5EF4-FFF2-40B4-BE49-F238E27FC236}">
                <a16:creationId xmlns:a16="http://schemas.microsoft.com/office/drawing/2014/main" id="{D5CA7114-0DAC-7C4B-A76B-818FCB80EB1E}"/>
              </a:ext>
            </a:extLst>
          </p:cNvPr>
          <p:cNvSpPr/>
          <p:nvPr/>
        </p:nvSpPr>
        <p:spPr>
          <a:xfrm>
            <a:off x="3629301" y="891288"/>
            <a:ext cx="5236877" cy="5468117"/>
          </a:xfrm>
          <a:prstGeom prst="arc">
            <a:avLst>
              <a:gd name="adj1" fmla="val 21449881"/>
              <a:gd name="adj2" fmla="val 465303"/>
            </a:avLst>
          </a:prstGeom>
          <a:noFill/>
          <a:ln w="19050" cap="flat">
            <a:solidFill>
              <a:schemeClr val="bg1"/>
            </a:solidFill>
            <a:prstDash val="sysDash"/>
            <a:miter lim="800000"/>
            <a:tailEnd type="arrow"/>
            <a:extLst>
              <a:ext uri="{C807C97D-BFC1-408E-A445-0C87EB9F89A2}">
                <ask:lineSketchStyleProps xmlns:ask="http://schemas.microsoft.com/office/drawing/2018/sketchyshapes" sd="1219033472">
                  <a:custGeom>
                    <a:avLst/>
                    <a:gdLst>
                      <a:gd name="connsiteX0" fmla="*/ 33904 w 5475039"/>
                      <a:gd name="connsiteY0" fmla="*/ 2524439 h 5988444"/>
                      <a:gd name="connsiteX1" fmla="*/ 1440607 w 5475039"/>
                      <a:gd name="connsiteY1" fmla="*/ 357340 h 5988444"/>
                      <a:gd name="connsiteX2" fmla="*/ 4103500 w 5475039"/>
                      <a:gd name="connsiteY2" fmla="*/ 399396 h 5988444"/>
                      <a:gd name="connsiteX3" fmla="*/ 3802984 w 5475039"/>
                      <a:gd name="connsiteY3" fmla="*/ 970258 h 5988444"/>
                      <a:gd name="connsiteX4" fmla="*/ 3529788 w 5475039"/>
                      <a:gd name="connsiteY4" fmla="*/ 1489223 h 5988444"/>
                      <a:gd name="connsiteX5" fmla="*/ 3283912 w 5475039"/>
                      <a:gd name="connsiteY5" fmla="*/ 1956292 h 5988444"/>
                      <a:gd name="connsiteX6" fmla="*/ 3038036 w 5475039"/>
                      <a:gd name="connsiteY6" fmla="*/ 2423360 h 5988444"/>
                      <a:gd name="connsiteX7" fmla="*/ 2737520 w 5475039"/>
                      <a:gd name="connsiteY7" fmla="*/ 2994222 h 5988444"/>
                      <a:gd name="connsiteX8" fmla="*/ 2196797 w 5475039"/>
                      <a:gd name="connsiteY8" fmla="*/ 2900265 h 5988444"/>
                      <a:gd name="connsiteX9" fmla="*/ 1737182 w 5475039"/>
                      <a:gd name="connsiteY9" fmla="*/ 2820402 h 5988444"/>
                      <a:gd name="connsiteX10" fmla="*/ 1196459 w 5475039"/>
                      <a:gd name="connsiteY10" fmla="*/ 2726446 h 5988444"/>
                      <a:gd name="connsiteX11" fmla="*/ 655736 w 5475039"/>
                      <a:gd name="connsiteY11" fmla="*/ 2632489 h 5988444"/>
                      <a:gd name="connsiteX12" fmla="*/ 33904 w 5475039"/>
                      <a:gd name="connsiteY12" fmla="*/ 2524439 h 5988444"/>
                      <a:gd name="connsiteX0" fmla="*/ 33904 w 5475039"/>
                      <a:gd name="connsiteY0" fmla="*/ 2524439 h 5988444"/>
                      <a:gd name="connsiteX1" fmla="*/ 1440607 w 5475039"/>
                      <a:gd name="connsiteY1" fmla="*/ 357340 h 5988444"/>
                      <a:gd name="connsiteX2" fmla="*/ 4103500 w 5475039"/>
                      <a:gd name="connsiteY2" fmla="*/ 399396 h 5988444"/>
                    </a:gdLst>
                    <a:ahLst/>
                    <a:cxnLst>
                      <a:cxn ang="0">
                        <a:pos x="connsiteX0" y="connsiteY0"/>
                      </a:cxn>
                      <a:cxn ang="0">
                        <a:pos x="connsiteX1" y="connsiteY1"/>
                      </a:cxn>
                      <a:cxn ang="0">
                        <a:pos x="connsiteX2" y="connsiteY2"/>
                      </a:cxn>
                    </a:cxnLst>
                    <a:rect l="l" t="t" r="r" b="b"/>
                    <a:pathLst>
                      <a:path w="5475039" h="5988444" stroke="0" extrusionOk="0">
                        <a:moveTo>
                          <a:pt x="33904" y="2524439"/>
                        </a:moveTo>
                        <a:cubicBezTo>
                          <a:pt x="98762" y="1558884"/>
                          <a:pt x="452865" y="888377"/>
                          <a:pt x="1440607" y="357340"/>
                        </a:cubicBezTo>
                        <a:cubicBezTo>
                          <a:pt x="2527170" y="-80589"/>
                          <a:pt x="3228371" y="-116037"/>
                          <a:pt x="4103500" y="399396"/>
                        </a:cubicBezTo>
                        <a:cubicBezTo>
                          <a:pt x="4063060" y="531251"/>
                          <a:pt x="3869318" y="823401"/>
                          <a:pt x="3802984" y="970258"/>
                        </a:cubicBezTo>
                        <a:cubicBezTo>
                          <a:pt x="3736650" y="1117115"/>
                          <a:pt x="3597427" y="1242845"/>
                          <a:pt x="3529788" y="1489223"/>
                        </a:cubicBezTo>
                        <a:cubicBezTo>
                          <a:pt x="3462149" y="1735601"/>
                          <a:pt x="3339393" y="1731259"/>
                          <a:pt x="3283912" y="1956292"/>
                        </a:cubicBezTo>
                        <a:cubicBezTo>
                          <a:pt x="3228430" y="2181325"/>
                          <a:pt x="3097611" y="2217457"/>
                          <a:pt x="3038036" y="2423360"/>
                        </a:cubicBezTo>
                        <a:cubicBezTo>
                          <a:pt x="2978461" y="2629263"/>
                          <a:pt x="2851848" y="2704757"/>
                          <a:pt x="2737520" y="2994222"/>
                        </a:cubicBezTo>
                        <a:cubicBezTo>
                          <a:pt x="2462630" y="3001989"/>
                          <a:pt x="2399099" y="2899863"/>
                          <a:pt x="2196797" y="2900265"/>
                        </a:cubicBezTo>
                        <a:cubicBezTo>
                          <a:pt x="1994495" y="2900667"/>
                          <a:pt x="1946065" y="2815699"/>
                          <a:pt x="1737182" y="2820402"/>
                        </a:cubicBezTo>
                        <a:cubicBezTo>
                          <a:pt x="1528299" y="2825106"/>
                          <a:pt x="1446254" y="2763692"/>
                          <a:pt x="1196459" y="2726446"/>
                        </a:cubicBezTo>
                        <a:cubicBezTo>
                          <a:pt x="946664" y="2689200"/>
                          <a:pt x="838904" y="2662774"/>
                          <a:pt x="655736" y="2632489"/>
                        </a:cubicBezTo>
                        <a:cubicBezTo>
                          <a:pt x="472568" y="2602205"/>
                          <a:pt x="174747" y="2491291"/>
                          <a:pt x="33904" y="2524439"/>
                        </a:cubicBezTo>
                        <a:close/>
                      </a:path>
                      <a:path w="5475039" h="5988444" fill="none" extrusionOk="0">
                        <a:moveTo>
                          <a:pt x="33904" y="2524439"/>
                        </a:moveTo>
                        <a:cubicBezTo>
                          <a:pt x="266879" y="1722744"/>
                          <a:pt x="833193" y="673116"/>
                          <a:pt x="1440607" y="357340"/>
                        </a:cubicBezTo>
                        <a:cubicBezTo>
                          <a:pt x="2293499" y="-220332"/>
                          <a:pt x="3015896" y="-73999"/>
                          <a:pt x="4103500" y="399396"/>
                        </a:cubicBezTo>
                      </a:path>
                    </a:pathLst>
                  </a:custGeom>
                  <ask:type>
                    <ask:lineSketchNone/>
                  </ask:type>
                </ask:lineSketchStyleProps>
              </a:ext>
            </a:extLst>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endParaRPr>
          </a:p>
        </p:txBody>
      </p:sp>
      <p:sp>
        <p:nvSpPr>
          <p:cNvPr id="91" name="Bogen 90">
            <a:extLst>
              <a:ext uri="{FF2B5EF4-FFF2-40B4-BE49-F238E27FC236}">
                <a16:creationId xmlns:a16="http://schemas.microsoft.com/office/drawing/2014/main" id="{F22CB915-BD2B-FB46-B3BE-F3A737F5DC17}"/>
              </a:ext>
            </a:extLst>
          </p:cNvPr>
          <p:cNvSpPr/>
          <p:nvPr/>
        </p:nvSpPr>
        <p:spPr>
          <a:xfrm>
            <a:off x="4573359" y="2615861"/>
            <a:ext cx="3233438" cy="3233438"/>
          </a:xfrm>
          <a:prstGeom prst="arc">
            <a:avLst>
              <a:gd name="adj1" fmla="val 5077458"/>
              <a:gd name="adj2" fmla="val 7010674"/>
            </a:avLst>
          </a:prstGeom>
          <a:noFill/>
          <a:ln w="19050" cap="flat">
            <a:solidFill>
              <a:schemeClr val="bg1"/>
            </a:solidFill>
            <a:prstDash val="sysDash"/>
            <a:miter lim="800000"/>
            <a:tailEnd type="arrow"/>
            <a:extLst>
              <a:ext uri="{C807C97D-BFC1-408E-A445-0C87EB9F89A2}">
                <ask:lineSketchStyleProps xmlns:ask="http://schemas.microsoft.com/office/drawing/2018/sketchyshapes" sd="1219033472">
                  <a:custGeom>
                    <a:avLst/>
                    <a:gdLst>
                      <a:gd name="connsiteX0" fmla="*/ 33904 w 5475039"/>
                      <a:gd name="connsiteY0" fmla="*/ 2524439 h 5988444"/>
                      <a:gd name="connsiteX1" fmla="*/ 1440607 w 5475039"/>
                      <a:gd name="connsiteY1" fmla="*/ 357340 h 5988444"/>
                      <a:gd name="connsiteX2" fmla="*/ 4103500 w 5475039"/>
                      <a:gd name="connsiteY2" fmla="*/ 399396 h 5988444"/>
                      <a:gd name="connsiteX3" fmla="*/ 3802984 w 5475039"/>
                      <a:gd name="connsiteY3" fmla="*/ 970258 h 5988444"/>
                      <a:gd name="connsiteX4" fmla="*/ 3529788 w 5475039"/>
                      <a:gd name="connsiteY4" fmla="*/ 1489223 h 5988444"/>
                      <a:gd name="connsiteX5" fmla="*/ 3283912 w 5475039"/>
                      <a:gd name="connsiteY5" fmla="*/ 1956292 h 5988444"/>
                      <a:gd name="connsiteX6" fmla="*/ 3038036 w 5475039"/>
                      <a:gd name="connsiteY6" fmla="*/ 2423360 h 5988444"/>
                      <a:gd name="connsiteX7" fmla="*/ 2737520 w 5475039"/>
                      <a:gd name="connsiteY7" fmla="*/ 2994222 h 5988444"/>
                      <a:gd name="connsiteX8" fmla="*/ 2196797 w 5475039"/>
                      <a:gd name="connsiteY8" fmla="*/ 2900265 h 5988444"/>
                      <a:gd name="connsiteX9" fmla="*/ 1737182 w 5475039"/>
                      <a:gd name="connsiteY9" fmla="*/ 2820402 h 5988444"/>
                      <a:gd name="connsiteX10" fmla="*/ 1196459 w 5475039"/>
                      <a:gd name="connsiteY10" fmla="*/ 2726446 h 5988444"/>
                      <a:gd name="connsiteX11" fmla="*/ 655736 w 5475039"/>
                      <a:gd name="connsiteY11" fmla="*/ 2632489 h 5988444"/>
                      <a:gd name="connsiteX12" fmla="*/ 33904 w 5475039"/>
                      <a:gd name="connsiteY12" fmla="*/ 2524439 h 5988444"/>
                      <a:gd name="connsiteX0" fmla="*/ 33904 w 5475039"/>
                      <a:gd name="connsiteY0" fmla="*/ 2524439 h 5988444"/>
                      <a:gd name="connsiteX1" fmla="*/ 1440607 w 5475039"/>
                      <a:gd name="connsiteY1" fmla="*/ 357340 h 5988444"/>
                      <a:gd name="connsiteX2" fmla="*/ 4103500 w 5475039"/>
                      <a:gd name="connsiteY2" fmla="*/ 399396 h 5988444"/>
                    </a:gdLst>
                    <a:ahLst/>
                    <a:cxnLst>
                      <a:cxn ang="0">
                        <a:pos x="connsiteX0" y="connsiteY0"/>
                      </a:cxn>
                      <a:cxn ang="0">
                        <a:pos x="connsiteX1" y="connsiteY1"/>
                      </a:cxn>
                      <a:cxn ang="0">
                        <a:pos x="connsiteX2" y="connsiteY2"/>
                      </a:cxn>
                    </a:cxnLst>
                    <a:rect l="l" t="t" r="r" b="b"/>
                    <a:pathLst>
                      <a:path w="5475039" h="5988444" stroke="0" extrusionOk="0">
                        <a:moveTo>
                          <a:pt x="33904" y="2524439"/>
                        </a:moveTo>
                        <a:cubicBezTo>
                          <a:pt x="98762" y="1558884"/>
                          <a:pt x="452865" y="888377"/>
                          <a:pt x="1440607" y="357340"/>
                        </a:cubicBezTo>
                        <a:cubicBezTo>
                          <a:pt x="2527170" y="-80589"/>
                          <a:pt x="3228371" y="-116037"/>
                          <a:pt x="4103500" y="399396"/>
                        </a:cubicBezTo>
                        <a:cubicBezTo>
                          <a:pt x="4063060" y="531251"/>
                          <a:pt x="3869318" y="823401"/>
                          <a:pt x="3802984" y="970258"/>
                        </a:cubicBezTo>
                        <a:cubicBezTo>
                          <a:pt x="3736650" y="1117115"/>
                          <a:pt x="3597427" y="1242845"/>
                          <a:pt x="3529788" y="1489223"/>
                        </a:cubicBezTo>
                        <a:cubicBezTo>
                          <a:pt x="3462149" y="1735601"/>
                          <a:pt x="3339393" y="1731259"/>
                          <a:pt x="3283912" y="1956292"/>
                        </a:cubicBezTo>
                        <a:cubicBezTo>
                          <a:pt x="3228430" y="2181325"/>
                          <a:pt x="3097611" y="2217457"/>
                          <a:pt x="3038036" y="2423360"/>
                        </a:cubicBezTo>
                        <a:cubicBezTo>
                          <a:pt x="2978461" y="2629263"/>
                          <a:pt x="2851848" y="2704757"/>
                          <a:pt x="2737520" y="2994222"/>
                        </a:cubicBezTo>
                        <a:cubicBezTo>
                          <a:pt x="2462630" y="3001989"/>
                          <a:pt x="2399099" y="2899863"/>
                          <a:pt x="2196797" y="2900265"/>
                        </a:cubicBezTo>
                        <a:cubicBezTo>
                          <a:pt x="1994495" y="2900667"/>
                          <a:pt x="1946065" y="2815699"/>
                          <a:pt x="1737182" y="2820402"/>
                        </a:cubicBezTo>
                        <a:cubicBezTo>
                          <a:pt x="1528299" y="2825106"/>
                          <a:pt x="1446254" y="2763692"/>
                          <a:pt x="1196459" y="2726446"/>
                        </a:cubicBezTo>
                        <a:cubicBezTo>
                          <a:pt x="946664" y="2689200"/>
                          <a:pt x="838904" y="2662774"/>
                          <a:pt x="655736" y="2632489"/>
                        </a:cubicBezTo>
                        <a:cubicBezTo>
                          <a:pt x="472568" y="2602205"/>
                          <a:pt x="174747" y="2491291"/>
                          <a:pt x="33904" y="2524439"/>
                        </a:cubicBezTo>
                        <a:close/>
                      </a:path>
                      <a:path w="5475039" h="5988444" fill="none" extrusionOk="0">
                        <a:moveTo>
                          <a:pt x="33904" y="2524439"/>
                        </a:moveTo>
                        <a:cubicBezTo>
                          <a:pt x="266879" y="1722744"/>
                          <a:pt x="833193" y="673116"/>
                          <a:pt x="1440607" y="357340"/>
                        </a:cubicBezTo>
                        <a:cubicBezTo>
                          <a:pt x="2293499" y="-220332"/>
                          <a:pt x="3015896" y="-73999"/>
                          <a:pt x="4103500" y="399396"/>
                        </a:cubicBezTo>
                      </a:path>
                    </a:pathLst>
                  </a:custGeom>
                  <ask:type>
                    <ask:lineSketchNone/>
                  </ask:type>
                </ask:lineSketchStyleProps>
              </a:ext>
            </a:extLst>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endParaRPr>
          </a:p>
        </p:txBody>
      </p:sp>
      <p:sp>
        <p:nvSpPr>
          <p:cNvPr id="92" name="Bogen 91">
            <a:extLst>
              <a:ext uri="{FF2B5EF4-FFF2-40B4-BE49-F238E27FC236}">
                <a16:creationId xmlns:a16="http://schemas.microsoft.com/office/drawing/2014/main" id="{5F1773E5-D7F1-7E42-BD08-00536FD07F9B}"/>
              </a:ext>
            </a:extLst>
          </p:cNvPr>
          <p:cNvSpPr/>
          <p:nvPr/>
        </p:nvSpPr>
        <p:spPr>
          <a:xfrm>
            <a:off x="3988278" y="1378147"/>
            <a:ext cx="4518925" cy="4518925"/>
          </a:xfrm>
          <a:prstGeom prst="arc">
            <a:avLst>
              <a:gd name="adj1" fmla="val 8688639"/>
              <a:gd name="adj2" fmla="val 12885339"/>
            </a:avLst>
          </a:prstGeom>
          <a:noFill/>
          <a:ln w="19050" cap="flat">
            <a:solidFill>
              <a:schemeClr val="bg1"/>
            </a:solidFill>
            <a:prstDash val="sysDash"/>
            <a:miter lim="800000"/>
            <a:tailEnd type="arrow"/>
            <a:extLst>
              <a:ext uri="{C807C97D-BFC1-408E-A445-0C87EB9F89A2}">
                <ask:lineSketchStyleProps xmlns:ask="http://schemas.microsoft.com/office/drawing/2018/sketchyshapes" sd="1219033472">
                  <a:custGeom>
                    <a:avLst/>
                    <a:gdLst>
                      <a:gd name="connsiteX0" fmla="*/ 33904 w 5475039"/>
                      <a:gd name="connsiteY0" fmla="*/ 2524439 h 5988444"/>
                      <a:gd name="connsiteX1" fmla="*/ 1440607 w 5475039"/>
                      <a:gd name="connsiteY1" fmla="*/ 357340 h 5988444"/>
                      <a:gd name="connsiteX2" fmla="*/ 4103500 w 5475039"/>
                      <a:gd name="connsiteY2" fmla="*/ 399396 h 5988444"/>
                      <a:gd name="connsiteX3" fmla="*/ 3802984 w 5475039"/>
                      <a:gd name="connsiteY3" fmla="*/ 970258 h 5988444"/>
                      <a:gd name="connsiteX4" fmla="*/ 3529788 w 5475039"/>
                      <a:gd name="connsiteY4" fmla="*/ 1489223 h 5988444"/>
                      <a:gd name="connsiteX5" fmla="*/ 3283912 w 5475039"/>
                      <a:gd name="connsiteY5" fmla="*/ 1956292 h 5988444"/>
                      <a:gd name="connsiteX6" fmla="*/ 3038036 w 5475039"/>
                      <a:gd name="connsiteY6" fmla="*/ 2423360 h 5988444"/>
                      <a:gd name="connsiteX7" fmla="*/ 2737520 w 5475039"/>
                      <a:gd name="connsiteY7" fmla="*/ 2994222 h 5988444"/>
                      <a:gd name="connsiteX8" fmla="*/ 2196797 w 5475039"/>
                      <a:gd name="connsiteY8" fmla="*/ 2900265 h 5988444"/>
                      <a:gd name="connsiteX9" fmla="*/ 1737182 w 5475039"/>
                      <a:gd name="connsiteY9" fmla="*/ 2820402 h 5988444"/>
                      <a:gd name="connsiteX10" fmla="*/ 1196459 w 5475039"/>
                      <a:gd name="connsiteY10" fmla="*/ 2726446 h 5988444"/>
                      <a:gd name="connsiteX11" fmla="*/ 655736 w 5475039"/>
                      <a:gd name="connsiteY11" fmla="*/ 2632489 h 5988444"/>
                      <a:gd name="connsiteX12" fmla="*/ 33904 w 5475039"/>
                      <a:gd name="connsiteY12" fmla="*/ 2524439 h 5988444"/>
                      <a:gd name="connsiteX0" fmla="*/ 33904 w 5475039"/>
                      <a:gd name="connsiteY0" fmla="*/ 2524439 h 5988444"/>
                      <a:gd name="connsiteX1" fmla="*/ 1440607 w 5475039"/>
                      <a:gd name="connsiteY1" fmla="*/ 357340 h 5988444"/>
                      <a:gd name="connsiteX2" fmla="*/ 4103500 w 5475039"/>
                      <a:gd name="connsiteY2" fmla="*/ 399396 h 5988444"/>
                    </a:gdLst>
                    <a:ahLst/>
                    <a:cxnLst>
                      <a:cxn ang="0">
                        <a:pos x="connsiteX0" y="connsiteY0"/>
                      </a:cxn>
                      <a:cxn ang="0">
                        <a:pos x="connsiteX1" y="connsiteY1"/>
                      </a:cxn>
                      <a:cxn ang="0">
                        <a:pos x="connsiteX2" y="connsiteY2"/>
                      </a:cxn>
                    </a:cxnLst>
                    <a:rect l="l" t="t" r="r" b="b"/>
                    <a:pathLst>
                      <a:path w="5475039" h="5988444" stroke="0" extrusionOk="0">
                        <a:moveTo>
                          <a:pt x="33904" y="2524439"/>
                        </a:moveTo>
                        <a:cubicBezTo>
                          <a:pt x="98762" y="1558884"/>
                          <a:pt x="452865" y="888377"/>
                          <a:pt x="1440607" y="357340"/>
                        </a:cubicBezTo>
                        <a:cubicBezTo>
                          <a:pt x="2527170" y="-80589"/>
                          <a:pt x="3228371" y="-116037"/>
                          <a:pt x="4103500" y="399396"/>
                        </a:cubicBezTo>
                        <a:cubicBezTo>
                          <a:pt x="4063060" y="531251"/>
                          <a:pt x="3869318" y="823401"/>
                          <a:pt x="3802984" y="970258"/>
                        </a:cubicBezTo>
                        <a:cubicBezTo>
                          <a:pt x="3736650" y="1117115"/>
                          <a:pt x="3597427" y="1242845"/>
                          <a:pt x="3529788" y="1489223"/>
                        </a:cubicBezTo>
                        <a:cubicBezTo>
                          <a:pt x="3462149" y="1735601"/>
                          <a:pt x="3339393" y="1731259"/>
                          <a:pt x="3283912" y="1956292"/>
                        </a:cubicBezTo>
                        <a:cubicBezTo>
                          <a:pt x="3228430" y="2181325"/>
                          <a:pt x="3097611" y="2217457"/>
                          <a:pt x="3038036" y="2423360"/>
                        </a:cubicBezTo>
                        <a:cubicBezTo>
                          <a:pt x="2978461" y="2629263"/>
                          <a:pt x="2851848" y="2704757"/>
                          <a:pt x="2737520" y="2994222"/>
                        </a:cubicBezTo>
                        <a:cubicBezTo>
                          <a:pt x="2462630" y="3001989"/>
                          <a:pt x="2399099" y="2899863"/>
                          <a:pt x="2196797" y="2900265"/>
                        </a:cubicBezTo>
                        <a:cubicBezTo>
                          <a:pt x="1994495" y="2900667"/>
                          <a:pt x="1946065" y="2815699"/>
                          <a:pt x="1737182" y="2820402"/>
                        </a:cubicBezTo>
                        <a:cubicBezTo>
                          <a:pt x="1528299" y="2825106"/>
                          <a:pt x="1446254" y="2763692"/>
                          <a:pt x="1196459" y="2726446"/>
                        </a:cubicBezTo>
                        <a:cubicBezTo>
                          <a:pt x="946664" y="2689200"/>
                          <a:pt x="838904" y="2662774"/>
                          <a:pt x="655736" y="2632489"/>
                        </a:cubicBezTo>
                        <a:cubicBezTo>
                          <a:pt x="472568" y="2602205"/>
                          <a:pt x="174747" y="2491291"/>
                          <a:pt x="33904" y="2524439"/>
                        </a:cubicBezTo>
                        <a:close/>
                      </a:path>
                      <a:path w="5475039" h="5988444" fill="none" extrusionOk="0">
                        <a:moveTo>
                          <a:pt x="33904" y="2524439"/>
                        </a:moveTo>
                        <a:cubicBezTo>
                          <a:pt x="266879" y="1722744"/>
                          <a:pt x="833193" y="673116"/>
                          <a:pt x="1440607" y="357340"/>
                        </a:cubicBezTo>
                        <a:cubicBezTo>
                          <a:pt x="2293499" y="-220332"/>
                          <a:pt x="3015896" y="-73999"/>
                          <a:pt x="4103500" y="399396"/>
                        </a:cubicBezTo>
                      </a:path>
                    </a:pathLst>
                  </a:custGeom>
                  <ask:type>
                    <ask:lineSketchNone/>
                  </ask:type>
                </ask:lineSketchStyleProps>
              </a:ext>
            </a:extLst>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endParaRPr>
          </a:p>
        </p:txBody>
      </p:sp>
      <p:sp>
        <p:nvSpPr>
          <p:cNvPr id="40" name="Rechteck 39">
            <a:extLst>
              <a:ext uri="{FF2B5EF4-FFF2-40B4-BE49-F238E27FC236}">
                <a16:creationId xmlns:a16="http://schemas.microsoft.com/office/drawing/2014/main" id="{A09AE885-0E9A-6840-8F1D-379AB5D82AF4}"/>
              </a:ext>
            </a:extLst>
          </p:cNvPr>
          <p:cNvSpPr/>
          <p:nvPr/>
        </p:nvSpPr>
        <p:spPr>
          <a:xfrm>
            <a:off x="0" y="-63720"/>
            <a:ext cx="12192000" cy="6858000"/>
          </a:xfrm>
          <a:prstGeom prst="rect">
            <a:avLst/>
          </a:prstGeom>
          <a:gradFill>
            <a:gsLst>
              <a:gs pos="0">
                <a:srgbClr val="F3F7FB">
                  <a:alpha val="65000"/>
                </a:srgbClr>
              </a:gs>
              <a:gs pos="99000">
                <a:srgbClr val="D7E0E6">
                  <a:alpha val="63879"/>
                </a:srgbClr>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Trebuchet MS"/>
              <a:ea typeface="Trebuchet MS"/>
              <a:cs typeface="Trebuchet MS"/>
              <a:sym typeface="Trebuchet MS"/>
            </a:endParaRPr>
          </a:p>
        </p:txBody>
      </p:sp>
      <p:sp>
        <p:nvSpPr>
          <p:cNvPr id="68" name="Rechteck 67">
            <a:extLst>
              <a:ext uri="{FF2B5EF4-FFF2-40B4-BE49-F238E27FC236}">
                <a16:creationId xmlns:a16="http://schemas.microsoft.com/office/drawing/2014/main" id="{B19D52BF-5453-6743-8AF9-5F29CECAC997}"/>
              </a:ext>
            </a:extLst>
          </p:cNvPr>
          <p:cNvSpPr/>
          <p:nvPr/>
        </p:nvSpPr>
        <p:spPr>
          <a:xfrm>
            <a:off x="8066145" y="1872021"/>
            <a:ext cx="2285854"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4B</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POSITIONIERUNG UND GESCHÄFTSMODELL </a:t>
            </a:r>
            <a:endParaRPr lang="de-DE" sz="1200" b="1" i="1" dirty="0"/>
          </a:p>
        </p:txBody>
      </p:sp>
      <p:pic>
        <p:nvPicPr>
          <p:cNvPr id="69" name="Grafik 68">
            <a:extLst>
              <a:ext uri="{FF2B5EF4-FFF2-40B4-BE49-F238E27FC236}">
                <a16:creationId xmlns:a16="http://schemas.microsoft.com/office/drawing/2014/main" id="{AA370A15-0E45-4044-A971-E900066223CA}"/>
              </a:ext>
            </a:extLst>
          </p:cNvPr>
          <p:cNvPicPr>
            <a:picLocks noChangeAspect="1"/>
          </p:cNvPicPr>
          <p:nvPr/>
        </p:nvPicPr>
        <p:blipFill>
          <a:blip r:embed="rId15">
            <a:extLst>
              <a:ext uri="{28A0092B-C50C-407E-A947-70E740481C1C}">
                <a14:useLocalDpi xmlns:a14="http://schemas.microsoft.com/office/drawing/2010/main"/>
              </a:ext>
            </a:extLst>
          </a:blip>
          <a:srcRect t="8469" b="8469"/>
          <a:stretch/>
        </p:blipFill>
        <p:spPr>
          <a:xfrm>
            <a:off x="7136562" y="1829764"/>
            <a:ext cx="1173173" cy="686217"/>
          </a:xfrm>
          <a:prstGeom prst="rect">
            <a:avLst/>
          </a:prstGeom>
        </p:spPr>
      </p:pic>
    </p:spTree>
    <p:extLst>
      <p:ext uri="{BB962C8B-B14F-4D97-AF65-F5344CB8AC3E}">
        <p14:creationId xmlns:p14="http://schemas.microsoft.com/office/powerpoint/2010/main" val="374965541"/>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2" name="Rechteck"/>
          <p:cNvSpPr/>
          <p:nvPr/>
        </p:nvSpPr>
        <p:spPr>
          <a:xfrm>
            <a:off x="10685725" y="-2"/>
            <a:ext cx="1506277" cy="1561906"/>
          </a:xfrm>
          <a:prstGeom prst="rect">
            <a:avLst/>
          </a:prstGeom>
          <a:solidFill>
            <a:srgbClr val="FFFFFF"/>
          </a:solidFill>
          <a:ln w="12700">
            <a:miter lim="400000"/>
          </a:ln>
        </p:spPr>
        <p:txBody>
          <a:bodyPr lIns="60959" tIns="60959" rIns="60959" bIns="60959" anchor="ctr"/>
          <a:lstStyle/>
          <a:p>
            <a:pPr algn="ctr" defTabSz="1219200">
              <a:defRPr sz="2400">
                <a:solidFill>
                  <a:srgbClr val="FFFFFF"/>
                </a:solidFill>
                <a:latin typeface="+mn-lt"/>
                <a:ea typeface="+mn-ea"/>
                <a:cs typeface="+mn-cs"/>
                <a:sym typeface="Calibri"/>
              </a:defRPr>
            </a:pPr>
            <a:endParaRPr/>
          </a:p>
        </p:txBody>
      </p:sp>
      <p:pic>
        <p:nvPicPr>
          <p:cNvPr id="7" name="image42.png" descr="image42.png">
            <a:extLst>
              <a:ext uri="{FF2B5EF4-FFF2-40B4-BE49-F238E27FC236}">
                <a16:creationId xmlns:a16="http://schemas.microsoft.com/office/drawing/2014/main" id="{C35B3B1A-7BBA-AB4D-8025-23F9AC962695}"/>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a:ext>
            </a:extLst>
          </a:blip>
          <a:srcRect/>
          <a:stretch/>
        </p:blipFill>
        <p:spPr>
          <a:prstGeom prst="rect">
            <a:avLst/>
          </a:prstGeom>
          <a:ln w="12700">
            <a:miter lim="400000"/>
          </a:ln>
        </p:spPr>
      </p:pic>
      <p:pic>
        <p:nvPicPr>
          <p:cNvPr id="935" name="Bild" descr="Bild"/>
          <p:cNvPicPr>
            <a:picLocks noChangeAspect="1"/>
          </p:cNvPicPr>
          <p:nvPr/>
        </p:nvPicPr>
        <p:blipFill>
          <a:blip r:embed="rId3"/>
          <a:stretch>
            <a:fillRect/>
          </a:stretch>
        </p:blipFill>
        <p:spPr>
          <a:xfrm>
            <a:off x="7137250" y="2199777"/>
            <a:ext cx="3220435" cy="4366691"/>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5" grpId="1" animBg="1"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Bild">
            <a:extLst>
              <a:ext uri="{FF2B5EF4-FFF2-40B4-BE49-F238E27FC236}">
                <a16:creationId xmlns:a16="http://schemas.microsoft.com/office/drawing/2014/main" id="{4593441B-B805-0B4D-BA12-5CCBF8B63B7C}"/>
              </a:ext>
            </a:extLst>
          </p:cNvPr>
          <p:cNvPicPr>
            <a:picLocks noChangeAspect="1"/>
          </p:cNvPicPr>
          <p:nvPr/>
        </p:nvPicPr>
        <p:blipFill rotWithShape="1">
          <a:blip r:embed="rId2">
            <a:extLst>
              <a:ext uri="{28A0092B-C50C-407E-A947-70E740481C1C}">
                <a14:useLocalDpi xmlns:a14="http://schemas.microsoft.com/office/drawing/2010/main"/>
              </a:ext>
            </a:extLst>
          </a:blip>
          <a:srcRect l="5412" t="35588" r="-5646" b="21864"/>
          <a:stretch/>
        </p:blipFill>
        <p:spPr>
          <a:xfrm>
            <a:off x="0" y="-89940"/>
            <a:ext cx="11377534" cy="6857999"/>
          </a:xfrm>
          <a:prstGeom prst="rect">
            <a:avLst/>
          </a:prstGeom>
          <a:ln w="12700">
            <a:miter lim="400000"/>
          </a:ln>
        </p:spPr>
      </p:pic>
      <p:sp>
        <p:nvSpPr>
          <p:cNvPr id="16" name="Parallelogramm 15">
            <a:extLst>
              <a:ext uri="{FF2B5EF4-FFF2-40B4-BE49-F238E27FC236}">
                <a16:creationId xmlns:a16="http://schemas.microsoft.com/office/drawing/2014/main" id="{9C859001-8E84-7443-85C8-8AD79960BE48}"/>
              </a:ext>
            </a:extLst>
          </p:cNvPr>
          <p:cNvSpPr/>
          <p:nvPr/>
        </p:nvSpPr>
        <p:spPr>
          <a:xfrm>
            <a:off x="319337" y="6381689"/>
            <a:ext cx="3353277"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937" name="Rectangle 4"/>
          <p:cNvSpPr txBox="1"/>
          <p:nvPr/>
        </p:nvSpPr>
        <p:spPr>
          <a:xfrm>
            <a:off x="4929682" y="1248017"/>
            <a:ext cx="2707576" cy="8266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defTabSz="1219200">
              <a:lnSpc>
                <a:spcPct val="140000"/>
              </a:lnSpc>
              <a:defRPr sz="3600">
                <a:latin typeface="Klavika Light"/>
                <a:ea typeface="Klavika Light"/>
                <a:cs typeface="Klavika Light"/>
                <a:sym typeface="Klavika Medium"/>
              </a:defRPr>
            </a:lvl1pPr>
          </a:lstStyle>
          <a:p>
            <a:r>
              <a:rPr>
                <a:latin typeface="Calibri" panose="020F0502020204030204" pitchFamily="34" charset="0"/>
                <a:cs typeface="Calibri" panose="020F0502020204030204" pitchFamily="34" charset="0"/>
              </a:rPr>
              <a:t>„Persona“</a:t>
            </a:r>
          </a:p>
        </p:txBody>
      </p:sp>
      <p:sp>
        <p:nvSpPr>
          <p:cNvPr id="939" name="Die 6P der Positionierung"/>
          <p:cNvSpPr txBox="1"/>
          <p:nvPr/>
        </p:nvSpPr>
        <p:spPr>
          <a:xfrm>
            <a:off x="645703" y="6444357"/>
            <a:ext cx="3346248"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nSpc>
                <a:spcPct val="90000"/>
              </a:lnSpc>
              <a:defRPr sz="3600">
                <a:solidFill>
                  <a:srgbClr val="EB1C1F"/>
                </a:solidFill>
                <a:latin typeface="Klavika Light"/>
                <a:ea typeface="Klavika Light"/>
                <a:cs typeface="Klavika Light"/>
                <a:sym typeface="Klavika Medium"/>
              </a:defRPr>
            </a:pPr>
            <a:r>
              <a:rPr sz="2000" i="1" dirty="0">
                <a:solidFill>
                  <a:schemeClr val="bg1"/>
                </a:solidFill>
                <a:latin typeface="Calibri" panose="020F0502020204030204" pitchFamily="34" charset="0"/>
                <a:ea typeface="Klavika Light"/>
                <a:cs typeface="Calibri" panose="020F0502020204030204" pitchFamily="34" charset="0"/>
                <a:sym typeface="Klavika Light"/>
              </a:rPr>
              <a:t>Die</a:t>
            </a:r>
            <a:r>
              <a:rPr sz="2000" dirty="0">
                <a:solidFill>
                  <a:schemeClr val="bg1"/>
                </a:solidFill>
                <a:latin typeface="Calibri" panose="020F0502020204030204" pitchFamily="34" charset="0"/>
                <a:cs typeface="Calibri" panose="020F0502020204030204" pitchFamily="34" charset="0"/>
              </a:rPr>
              <a:t> 6P </a:t>
            </a:r>
            <a:r>
              <a:rPr sz="2000" i="1" dirty="0">
                <a:solidFill>
                  <a:schemeClr val="bg1"/>
                </a:solidFill>
                <a:latin typeface="Calibri" panose="020F0502020204030204" pitchFamily="34" charset="0"/>
                <a:ea typeface="Klavika Light"/>
                <a:cs typeface="Calibri" panose="020F0502020204030204" pitchFamily="34" charset="0"/>
                <a:sym typeface="Klavika Light"/>
              </a:rPr>
              <a:t>der</a:t>
            </a:r>
            <a:r>
              <a:rPr sz="2000" dirty="0">
                <a:solidFill>
                  <a:schemeClr val="bg1"/>
                </a:solidFill>
                <a:latin typeface="Calibri" panose="020F0502020204030204" pitchFamily="34" charset="0"/>
                <a:cs typeface="Calibri" panose="020F0502020204030204" pitchFamily="34" charset="0"/>
              </a:rPr>
              <a:t> </a:t>
            </a:r>
            <a:r>
              <a:rPr sz="2000" dirty="0" err="1">
                <a:solidFill>
                  <a:schemeClr val="bg1"/>
                </a:solidFill>
                <a:latin typeface="Calibri" panose="020F0502020204030204" pitchFamily="34" charset="0"/>
                <a:cs typeface="Calibri" panose="020F0502020204030204" pitchFamily="34" charset="0"/>
              </a:rPr>
              <a:t>Positionierung</a:t>
            </a:r>
            <a:endParaRPr sz="2000" dirty="0">
              <a:solidFill>
                <a:schemeClr val="bg1"/>
              </a:solidFill>
              <a:latin typeface="Calibri" panose="020F0502020204030204" pitchFamily="34" charset="0"/>
              <a:cs typeface="Calibri" panose="020F0502020204030204" pitchFamily="34" charset="0"/>
            </a:endParaRPr>
          </a:p>
        </p:txBody>
      </p:sp>
      <p:pic>
        <p:nvPicPr>
          <p:cNvPr id="940" name="Abgerundetes Rechteck Abgerundetes Rechteck" descr="Abgerundetes Rechteck Abgerundetes Rechteck"/>
          <p:cNvPicPr>
            <a:picLocks/>
          </p:cNvPicPr>
          <p:nvPr/>
        </p:nvPicPr>
        <p:blipFill>
          <a:blip r:embed="rId3"/>
          <a:stretch>
            <a:fillRect/>
          </a:stretch>
        </p:blipFill>
        <p:spPr>
          <a:xfrm>
            <a:off x="3672614" y="1284730"/>
            <a:ext cx="4638428" cy="938198"/>
          </a:xfrm>
          <a:prstGeom prst="rect">
            <a:avLst/>
          </a:prstGeom>
        </p:spPr>
      </p:pic>
      <p:sp>
        <p:nvSpPr>
          <p:cNvPr id="942" name="Rectangle 4"/>
          <p:cNvSpPr txBox="1"/>
          <p:nvPr/>
        </p:nvSpPr>
        <p:spPr>
          <a:xfrm>
            <a:off x="8185728" y="3374403"/>
            <a:ext cx="1841451" cy="8266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defTabSz="1219200">
              <a:lnSpc>
                <a:spcPct val="140000"/>
              </a:lnSpc>
              <a:defRPr sz="3600">
                <a:latin typeface="Klavika Light"/>
                <a:ea typeface="Klavika Light"/>
                <a:cs typeface="Klavika Light"/>
                <a:sym typeface="Klavika Medium"/>
              </a:defRPr>
            </a:lvl1pPr>
          </a:lstStyle>
          <a:p>
            <a:r>
              <a:rPr>
                <a:latin typeface="Calibri" panose="020F0502020204030204" pitchFamily="34" charset="0"/>
                <a:cs typeface="Calibri" panose="020F0502020204030204" pitchFamily="34" charset="0"/>
              </a:rPr>
              <a:t>Preis</a:t>
            </a:r>
          </a:p>
        </p:txBody>
      </p:sp>
      <p:pic>
        <p:nvPicPr>
          <p:cNvPr id="943" name="Abgerundetes Rechteck Abgerundetes Rechteck" descr="Abgerundetes Rechteck Abgerundetes Rechteck"/>
          <p:cNvPicPr>
            <a:picLocks/>
          </p:cNvPicPr>
          <p:nvPr/>
        </p:nvPicPr>
        <p:blipFill>
          <a:blip r:embed="rId4"/>
          <a:stretch>
            <a:fillRect/>
          </a:stretch>
        </p:blipFill>
        <p:spPr>
          <a:xfrm>
            <a:off x="7416914" y="3344253"/>
            <a:ext cx="2610265" cy="938198"/>
          </a:xfrm>
          <a:prstGeom prst="rect">
            <a:avLst/>
          </a:prstGeom>
        </p:spPr>
      </p:pic>
      <p:sp>
        <p:nvSpPr>
          <p:cNvPr id="945" name="Rectangle 4"/>
          <p:cNvSpPr txBox="1"/>
          <p:nvPr/>
        </p:nvSpPr>
        <p:spPr>
          <a:xfrm>
            <a:off x="4561382" y="4507684"/>
            <a:ext cx="4638428" cy="8266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defTabSz="1219200">
              <a:lnSpc>
                <a:spcPct val="140000"/>
              </a:lnSpc>
              <a:defRPr sz="3600">
                <a:latin typeface="Klavika Light"/>
                <a:ea typeface="Klavika Light"/>
                <a:cs typeface="Klavika Light"/>
                <a:sym typeface="Klavika Medium"/>
              </a:defRPr>
            </a:lvl1pPr>
          </a:lstStyle>
          <a:p>
            <a:r>
              <a:rPr>
                <a:latin typeface="Calibri" panose="020F0502020204030204" pitchFamily="34" charset="0"/>
                <a:cs typeface="Calibri" panose="020F0502020204030204" pitchFamily="34" charset="0"/>
              </a:rPr>
              <a:t>Positionierung</a:t>
            </a:r>
          </a:p>
        </p:txBody>
      </p:sp>
      <p:pic>
        <p:nvPicPr>
          <p:cNvPr id="946" name="Abgerundetes Rechteck Abgerundetes Rechteck" descr="Abgerundetes Rechteck Abgerundetes Rechteck"/>
          <p:cNvPicPr>
            <a:picLocks/>
          </p:cNvPicPr>
          <p:nvPr/>
        </p:nvPicPr>
        <p:blipFill>
          <a:blip r:embed="rId3"/>
          <a:stretch>
            <a:fillRect/>
          </a:stretch>
        </p:blipFill>
        <p:spPr>
          <a:xfrm>
            <a:off x="3672614" y="4506668"/>
            <a:ext cx="4638428" cy="938198"/>
          </a:xfrm>
          <a:prstGeom prst="rect">
            <a:avLst/>
          </a:prstGeom>
        </p:spPr>
      </p:pic>
      <p:pic>
        <p:nvPicPr>
          <p:cNvPr id="948" name="Linie Linie" descr="Linie Linie"/>
          <p:cNvPicPr>
            <a:picLocks/>
          </p:cNvPicPr>
          <p:nvPr/>
        </p:nvPicPr>
        <p:blipFill>
          <a:blip r:embed="rId5"/>
          <a:stretch>
            <a:fillRect/>
          </a:stretch>
        </p:blipFill>
        <p:spPr>
          <a:xfrm rot="16200000">
            <a:off x="5143061" y="2992801"/>
            <a:ext cx="1793457" cy="405592"/>
          </a:xfrm>
          <a:prstGeom prst="rect">
            <a:avLst/>
          </a:prstGeom>
        </p:spPr>
      </p:pic>
      <p:sp>
        <p:nvSpPr>
          <p:cNvPr id="950" name="Rectangle 4"/>
          <p:cNvSpPr txBox="1"/>
          <p:nvPr/>
        </p:nvSpPr>
        <p:spPr>
          <a:xfrm>
            <a:off x="2530163" y="3374403"/>
            <a:ext cx="2132502" cy="8266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defTabSz="1219200">
              <a:lnSpc>
                <a:spcPct val="140000"/>
              </a:lnSpc>
              <a:defRPr sz="3600">
                <a:latin typeface="Klavika Light"/>
                <a:ea typeface="Klavika Light"/>
                <a:cs typeface="Klavika Light"/>
                <a:sym typeface="Klavika Medium"/>
              </a:defRPr>
            </a:lvl1pPr>
          </a:lstStyle>
          <a:p>
            <a:r>
              <a:rPr>
                <a:latin typeface="Calibri" panose="020F0502020204030204" pitchFamily="34" charset="0"/>
                <a:cs typeface="Calibri" panose="020F0502020204030204" pitchFamily="34" charset="0"/>
              </a:rPr>
              <a:t>Produkt</a:t>
            </a:r>
          </a:p>
        </p:txBody>
      </p:sp>
      <p:pic>
        <p:nvPicPr>
          <p:cNvPr id="951" name="Abgerundetes Rechteck Abgerundetes Rechteck" descr="Abgerundetes Rechteck Abgerundetes Rechteck"/>
          <p:cNvPicPr>
            <a:picLocks/>
          </p:cNvPicPr>
          <p:nvPr/>
        </p:nvPicPr>
        <p:blipFill>
          <a:blip r:embed="rId4"/>
          <a:stretch>
            <a:fillRect/>
          </a:stretch>
        </p:blipFill>
        <p:spPr>
          <a:xfrm>
            <a:off x="2045833" y="3364098"/>
            <a:ext cx="2610265" cy="938198"/>
          </a:xfrm>
          <a:prstGeom prst="rect">
            <a:avLst/>
          </a:prstGeom>
        </p:spPr>
      </p:pic>
      <p:sp>
        <p:nvSpPr>
          <p:cNvPr id="953" name="Rectangle 4"/>
          <p:cNvSpPr txBox="1"/>
          <p:nvPr/>
        </p:nvSpPr>
        <p:spPr>
          <a:xfrm>
            <a:off x="7728528" y="2311210"/>
            <a:ext cx="2707575" cy="8266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defTabSz="1219200">
              <a:lnSpc>
                <a:spcPct val="140000"/>
              </a:lnSpc>
              <a:defRPr sz="3600">
                <a:latin typeface="Klavika Light"/>
                <a:ea typeface="Klavika Light"/>
                <a:cs typeface="Klavika Light"/>
                <a:sym typeface="Klavika Medium"/>
              </a:defRPr>
            </a:lvl1pPr>
          </a:lstStyle>
          <a:p>
            <a:r>
              <a:rPr>
                <a:latin typeface="Calibri" panose="020F0502020204030204" pitchFamily="34" charset="0"/>
                <a:cs typeface="Calibri" panose="020F0502020204030204" pitchFamily="34" charset="0"/>
              </a:rPr>
              <a:t>Promotion</a:t>
            </a:r>
          </a:p>
        </p:txBody>
      </p:sp>
      <p:pic>
        <p:nvPicPr>
          <p:cNvPr id="954" name="Abgerundetes Rechteck Abgerundetes Rechteck" descr="Abgerundetes Rechteck Abgerundetes Rechteck"/>
          <p:cNvPicPr>
            <a:picLocks/>
          </p:cNvPicPr>
          <p:nvPr/>
        </p:nvPicPr>
        <p:blipFill>
          <a:blip r:embed="rId4"/>
          <a:stretch>
            <a:fillRect/>
          </a:stretch>
        </p:blipFill>
        <p:spPr>
          <a:xfrm>
            <a:off x="7442877" y="2317926"/>
            <a:ext cx="2610265" cy="938198"/>
          </a:xfrm>
          <a:prstGeom prst="rect">
            <a:avLst/>
          </a:prstGeom>
        </p:spPr>
      </p:pic>
      <p:sp>
        <p:nvSpPr>
          <p:cNvPr id="956" name="Rectangle 4"/>
          <p:cNvSpPr txBox="1"/>
          <p:nvPr/>
        </p:nvSpPr>
        <p:spPr>
          <a:xfrm>
            <a:off x="2318827" y="2311210"/>
            <a:ext cx="2707575" cy="8266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defTabSz="1219200">
              <a:lnSpc>
                <a:spcPct val="140000"/>
              </a:lnSpc>
              <a:defRPr sz="3600">
                <a:latin typeface="Klavika Light"/>
                <a:ea typeface="Klavika Light"/>
                <a:cs typeface="Klavika Light"/>
                <a:sym typeface="Klavika Medium"/>
              </a:defRPr>
            </a:lvl1pPr>
          </a:lstStyle>
          <a:p>
            <a:r>
              <a:rPr>
                <a:latin typeface="Calibri" panose="020F0502020204030204" pitchFamily="34" charset="0"/>
                <a:cs typeface="Calibri" panose="020F0502020204030204" pitchFamily="34" charset="0"/>
              </a:rPr>
              <a:t>Placement</a:t>
            </a:r>
          </a:p>
        </p:txBody>
      </p:sp>
      <p:pic>
        <p:nvPicPr>
          <p:cNvPr id="957" name="Abgerundetes Rechteck Abgerundetes Rechteck" descr="Abgerundetes Rechteck Abgerundetes Rechteck"/>
          <p:cNvPicPr>
            <a:picLocks/>
          </p:cNvPicPr>
          <p:nvPr/>
        </p:nvPicPr>
        <p:blipFill>
          <a:blip r:embed="rId4"/>
          <a:stretch>
            <a:fillRect/>
          </a:stretch>
        </p:blipFill>
        <p:spPr>
          <a:xfrm>
            <a:off x="2052400" y="2311210"/>
            <a:ext cx="2610265" cy="938198"/>
          </a:xfrm>
          <a:prstGeom prst="rect">
            <a:avLst/>
          </a:prstGeom>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ild 2" descr="Bild 2">
            <a:extLst>
              <a:ext uri="{FF2B5EF4-FFF2-40B4-BE49-F238E27FC236}">
                <a16:creationId xmlns:a16="http://schemas.microsoft.com/office/drawing/2014/main" id="{45A5D059-7296-4343-AB59-586D89F0D135}"/>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a:ext>
            </a:extLst>
          </a:blip>
          <a:srcRect/>
          <a:stretch/>
        </p:blipFill>
        <p:spPr>
          <a:prstGeom prst="rect">
            <a:avLst/>
          </a:prstGeom>
          <a:ln w="12700">
            <a:miter lim="400000"/>
          </a:ln>
        </p:spPr>
      </p:pic>
      <p:sp>
        <p:nvSpPr>
          <p:cNvPr id="961" name="Titel 1"/>
          <p:cNvSpPr txBox="1"/>
          <p:nvPr/>
        </p:nvSpPr>
        <p:spPr>
          <a:xfrm>
            <a:off x="-1" y="116631"/>
            <a:ext cx="12192001" cy="10156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algn="ctr" defTabSz="1219200">
              <a:defRPr sz="5800">
                <a:latin typeface="+mn-lt"/>
                <a:ea typeface="+mn-ea"/>
                <a:cs typeface="+mn-cs"/>
                <a:sym typeface="Calibri"/>
              </a:defRPr>
            </a:lvl1pPr>
          </a:lstStyle>
          <a:p>
            <a:r>
              <a:rPr>
                <a:solidFill>
                  <a:schemeClr val="bg1"/>
                </a:solidFill>
                <a:latin typeface="Calibri" panose="020F0502020204030204" pitchFamily="34" charset="0"/>
                <a:cs typeface="Calibri" panose="020F0502020204030204" pitchFamily="34" charset="0"/>
              </a:rPr>
              <a:t>SchmidtColleg Digital</a:t>
            </a:r>
          </a:p>
        </p:txBody>
      </p:sp>
      <p:pic>
        <p:nvPicPr>
          <p:cNvPr id="964" name="Bild 4" descr="Bild 4"/>
          <p:cNvPicPr>
            <a:picLocks/>
          </p:cNvPicPr>
          <p:nvPr/>
        </p:nvPicPr>
        <p:blipFill>
          <a:blip r:embed="rId3"/>
          <a:stretch>
            <a:fillRect/>
          </a:stretch>
        </p:blipFill>
        <p:spPr>
          <a:xfrm>
            <a:off x="4378022" y="1667809"/>
            <a:ext cx="2930956" cy="4379729"/>
          </a:xfrm>
          <a:prstGeom prst="rect">
            <a:avLst/>
          </a:prstGeom>
          <a:ln w="12700">
            <a:miter lim="400000"/>
          </a:ln>
        </p:spPr>
      </p:pic>
      <p:sp>
        <p:nvSpPr>
          <p:cNvPr id="965" name="Rechteck 17"/>
          <p:cNvSpPr txBox="1"/>
          <p:nvPr/>
        </p:nvSpPr>
        <p:spPr>
          <a:xfrm>
            <a:off x="231189" y="2420995"/>
            <a:ext cx="4572001" cy="36026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273050" indent="-273050">
              <a:buClr>
                <a:schemeClr val="bg1"/>
              </a:buClr>
              <a:buFont typeface="Arial" panose="020B0604020202020204" pitchFamily="34" charset="0"/>
              <a:buChar char="•"/>
              <a:defRPr sz="1200" b="1" u="sng">
                <a:solidFill>
                  <a:srgbClr val="FFFFFF"/>
                </a:solidFill>
                <a:latin typeface="Arial"/>
                <a:ea typeface="Arial"/>
                <a:cs typeface="Arial"/>
                <a:sym typeface="Arial"/>
              </a:defRPr>
            </a:pPr>
            <a:endParaRPr dirty="0">
              <a:solidFill>
                <a:schemeClr val="bg1"/>
              </a:solidFill>
              <a:latin typeface="Calibri" panose="020F0502020204030204" pitchFamily="34" charset="0"/>
              <a:cs typeface="Calibri" panose="020F0502020204030204" pitchFamily="34" charset="0"/>
            </a:endParaRPr>
          </a:p>
          <a:p>
            <a:pPr marL="285750" indent="-285750">
              <a:buClr>
                <a:schemeClr val="bg1"/>
              </a:buClr>
              <a:buSzPct val="120000"/>
              <a:buFont typeface="Arial" panose="020B0604020202020204" pitchFamily="34" charset="0"/>
              <a:buChar char="•"/>
              <a:defRPr>
                <a:solidFill>
                  <a:srgbClr val="FFFFFF"/>
                </a:solidFill>
                <a:latin typeface="Arial"/>
                <a:ea typeface="Arial"/>
                <a:cs typeface="Arial"/>
                <a:sym typeface="Arial"/>
              </a:defRPr>
            </a:pPr>
            <a:r>
              <a:rPr dirty="0" err="1">
                <a:solidFill>
                  <a:schemeClr val="bg1"/>
                </a:solidFill>
                <a:latin typeface="Calibri" panose="020F0502020204030204" pitchFamily="34" charset="0"/>
                <a:cs typeface="Calibri" panose="020F0502020204030204" pitchFamily="34" charset="0"/>
              </a:rPr>
              <a:t>Wettbewerb</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im</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vorhandenen</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Markt</a:t>
            </a:r>
            <a:endParaRPr dirty="0">
              <a:solidFill>
                <a:schemeClr val="bg1"/>
              </a:solidFill>
              <a:latin typeface="Calibri" panose="020F0502020204030204" pitchFamily="34" charset="0"/>
              <a:cs typeface="Calibri" panose="020F0502020204030204" pitchFamily="34" charset="0"/>
            </a:endParaRPr>
          </a:p>
          <a:p>
            <a:pPr marL="171450" indent="-171450">
              <a:buClr>
                <a:schemeClr val="bg1"/>
              </a:buClr>
              <a:buFont typeface="Arial" panose="020B0604020202020204" pitchFamily="34" charset="0"/>
              <a:buChar char="•"/>
              <a:defRPr sz="1200">
                <a:solidFill>
                  <a:srgbClr val="FFFFFF"/>
                </a:solidFill>
                <a:latin typeface="Arial"/>
                <a:ea typeface="Arial"/>
                <a:cs typeface="Arial"/>
                <a:sym typeface="Arial"/>
              </a:defRPr>
            </a:pPr>
            <a:endParaRPr dirty="0">
              <a:solidFill>
                <a:schemeClr val="bg1"/>
              </a:solidFill>
              <a:latin typeface="Calibri" panose="020F0502020204030204" pitchFamily="34" charset="0"/>
              <a:cs typeface="Calibri" panose="020F0502020204030204" pitchFamily="34" charset="0"/>
            </a:endParaRPr>
          </a:p>
          <a:p>
            <a:pPr marL="285750" indent="-285750">
              <a:buClr>
                <a:schemeClr val="bg1"/>
              </a:buClr>
              <a:buSzPct val="120000"/>
              <a:buFont typeface="Arial" panose="020B0604020202020204" pitchFamily="34" charset="0"/>
              <a:buChar char="•"/>
              <a:defRPr>
                <a:solidFill>
                  <a:srgbClr val="FFFFFF"/>
                </a:solidFill>
                <a:latin typeface="Arial"/>
                <a:ea typeface="Arial"/>
                <a:cs typeface="Arial"/>
                <a:sym typeface="Arial"/>
              </a:defRPr>
            </a:pPr>
            <a:r>
              <a:rPr dirty="0">
                <a:solidFill>
                  <a:schemeClr val="bg1"/>
                </a:solidFill>
                <a:latin typeface="Calibri" panose="020F0502020204030204" pitchFamily="34" charset="0"/>
                <a:cs typeface="Calibri" panose="020F0502020204030204" pitchFamily="34" charset="0"/>
              </a:rPr>
              <a:t>Die </a:t>
            </a:r>
            <a:r>
              <a:rPr dirty="0" err="1">
                <a:solidFill>
                  <a:schemeClr val="bg1"/>
                </a:solidFill>
                <a:latin typeface="Calibri" panose="020F0502020204030204" pitchFamily="34" charset="0"/>
                <a:cs typeface="Calibri" panose="020F0502020204030204" pitchFamily="34" charset="0"/>
              </a:rPr>
              <a:t>Konkurrenz</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schlagen</a:t>
            </a:r>
            <a:endParaRPr dirty="0">
              <a:solidFill>
                <a:schemeClr val="bg1"/>
              </a:solidFill>
              <a:latin typeface="Calibri" panose="020F0502020204030204" pitchFamily="34" charset="0"/>
              <a:cs typeface="Calibri" panose="020F0502020204030204" pitchFamily="34" charset="0"/>
            </a:endParaRPr>
          </a:p>
          <a:p>
            <a:pPr marL="273050" indent="-273050">
              <a:buClr>
                <a:schemeClr val="bg1"/>
              </a:buClr>
              <a:buSzPct val="120000"/>
              <a:buFont typeface="Arial" panose="020B0604020202020204" pitchFamily="34" charset="0"/>
              <a:buChar char="•"/>
              <a:defRPr sz="1200">
                <a:solidFill>
                  <a:srgbClr val="FFFFFF"/>
                </a:solidFill>
                <a:latin typeface="Arial"/>
                <a:ea typeface="Arial"/>
                <a:cs typeface="Arial"/>
                <a:sym typeface="Arial"/>
              </a:defRPr>
            </a:pPr>
            <a:endParaRPr dirty="0">
              <a:solidFill>
                <a:schemeClr val="bg1"/>
              </a:solidFill>
              <a:latin typeface="Calibri" panose="020F0502020204030204" pitchFamily="34" charset="0"/>
              <a:cs typeface="Calibri" panose="020F0502020204030204" pitchFamily="34" charset="0"/>
            </a:endParaRPr>
          </a:p>
          <a:p>
            <a:pPr marL="285750" indent="-285750">
              <a:buClr>
                <a:schemeClr val="bg1"/>
              </a:buClr>
              <a:buSzPct val="120000"/>
              <a:buFont typeface="Arial" panose="020B0604020202020204" pitchFamily="34" charset="0"/>
              <a:buChar char="•"/>
              <a:defRPr>
                <a:solidFill>
                  <a:srgbClr val="FFFFFF"/>
                </a:solidFill>
                <a:latin typeface="Arial"/>
                <a:ea typeface="Arial"/>
                <a:cs typeface="Arial"/>
                <a:sym typeface="Arial"/>
              </a:defRPr>
            </a:pPr>
            <a:r>
              <a:rPr dirty="0">
                <a:solidFill>
                  <a:schemeClr val="bg1"/>
                </a:solidFill>
                <a:latin typeface="Calibri" panose="020F0502020204030204" pitchFamily="34" charset="0"/>
                <a:cs typeface="Calibri" panose="020F0502020204030204" pitchFamily="34" charset="0"/>
              </a:rPr>
              <a:t>Die </a:t>
            </a:r>
            <a:r>
              <a:rPr dirty="0" err="1">
                <a:solidFill>
                  <a:schemeClr val="bg1"/>
                </a:solidFill>
                <a:latin typeface="Calibri" panose="020F0502020204030204" pitchFamily="34" charset="0"/>
                <a:cs typeface="Calibri" panose="020F0502020204030204" pitchFamily="34" charset="0"/>
              </a:rPr>
              <a:t>existierende</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Nachfrage</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nutzen</a:t>
            </a:r>
            <a:endParaRPr dirty="0">
              <a:solidFill>
                <a:schemeClr val="bg1"/>
              </a:solidFill>
              <a:latin typeface="Calibri" panose="020F0502020204030204" pitchFamily="34" charset="0"/>
              <a:cs typeface="Calibri" panose="020F0502020204030204" pitchFamily="34" charset="0"/>
            </a:endParaRPr>
          </a:p>
          <a:p>
            <a:pPr marL="273050" indent="-273050">
              <a:buClr>
                <a:schemeClr val="bg1"/>
              </a:buClr>
              <a:buSzPct val="120000"/>
              <a:buFont typeface="Arial" panose="020B0604020202020204" pitchFamily="34" charset="0"/>
              <a:buChar char="•"/>
              <a:defRPr sz="1200">
                <a:solidFill>
                  <a:srgbClr val="FFFFFF"/>
                </a:solidFill>
                <a:latin typeface="Arial"/>
                <a:ea typeface="Arial"/>
                <a:cs typeface="Arial"/>
                <a:sym typeface="Arial"/>
              </a:defRPr>
            </a:pPr>
            <a:endParaRPr dirty="0">
              <a:solidFill>
                <a:schemeClr val="bg1"/>
              </a:solidFill>
              <a:latin typeface="Calibri" panose="020F0502020204030204" pitchFamily="34" charset="0"/>
              <a:cs typeface="Calibri" panose="020F0502020204030204" pitchFamily="34" charset="0"/>
            </a:endParaRPr>
          </a:p>
          <a:p>
            <a:pPr marL="285750" indent="-285750">
              <a:buClr>
                <a:schemeClr val="bg1"/>
              </a:buClr>
              <a:buSzPct val="120000"/>
              <a:buFont typeface="Arial" panose="020B0604020202020204" pitchFamily="34" charset="0"/>
              <a:buChar char="•"/>
              <a:defRPr>
                <a:solidFill>
                  <a:srgbClr val="FFFFFF"/>
                </a:solidFill>
                <a:latin typeface="Arial"/>
                <a:ea typeface="Arial"/>
                <a:cs typeface="Arial"/>
                <a:sym typeface="Arial"/>
              </a:defRPr>
            </a:pPr>
            <a:r>
              <a:rPr dirty="0" err="1">
                <a:solidFill>
                  <a:schemeClr val="bg1"/>
                </a:solidFill>
                <a:latin typeface="Calibri" panose="020F0502020204030204" pitchFamily="34" charset="0"/>
                <a:cs typeface="Calibri" panose="020F0502020204030204" pitchFamily="34" charset="0"/>
              </a:rPr>
              <a:t>Direkter</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Zusammenhang</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zwischen</a:t>
            </a:r>
            <a:r>
              <a:rPr dirty="0">
                <a:solidFill>
                  <a:schemeClr val="bg1"/>
                </a:solidFill>
                <a:latin typeface="Calibri" panose="020F0502020204030204" pitchFamily="34" charset="0"/>
                <a:cs typeface="Calibri" panose="020F0502020204030204" pitchFamily="34" charset="0"/>
              </a:rPr>
              <a:t> </a:t>
            </a:r>
            <a:br>
              <a:rPr dirty="0">
                <a:solidFill>
                  <a:schemeClr val="bg1"/>
                </a:solidFill>
                <a:latin typeface="Calibri" panose="020F0502020204030204" pitchFamily="34" charset="0"/>
                <a:cs typeface="Calibri" panose="020F0502020204030204" pitchFamily="34" charset="0"/>
              </a:rPr>
            </a:br>
            <a:r>
              <a:rPr dirty="0" err="1">
                <a:solidFill>
                  <a:schemeClr val="bg1"/>
                </a:solidFill>
                <a:latin typeface="Calibri" panose="020F0502020204030204" pitchFamily="34" charset="0"/>
                <a:cs typeface="Calibri" panose="020F0502020204030204" pitchFamily="34" charset="0"/>
              </a:rPr>
              <a:t>Nutzen</a:t>
            </a:r>
            <a:r>
              <a:rPr dirty="0">
                <a:solidFill>
                  <a:schemeClr val="bg1"/>
                </a:solidFill>
                <a:latin typeface="Calibri" panose="020F0502020204030204" pitchFamily="34" charset="0"/>
                <a:cs typeface="Calibri" panose="020F0502020204030204" pitchFamily="34" charset="0"/>
              </a:rPr>
              <a:t> und </a:t>
            </a:r>
            <a:r>
              <a:rPr dirty="0" err="1">
                <a:solidFill>
                  <a:schemeClr val="bg1"/>
                </a:solidFill>
                <a:latin typeface="Calibri" panose="020F0502020204030204" pitchFamily="34" charset="0"/>
                <a:cs typeface="Calibri" panose="020F0502020204030204" pitchFamily="34" charset="0"/>
              </a:rPr>
              <a:t>Kosten</a:t>
            </a:r>
            <a:endParaRPr dirty="0">
              <a:solidFill>
                <a:schemeClr val="bg1"/>
              </a:solidFill>
              <a:latin typeface="Calibri" panose="020F0502020204030204" pitchFamily="34" charset="0"/>
              <a:cs typeface="Calibri" panose="020F0502020204030204" pitchFamily="34" charset="0"/>
            </a:endParaRPr>
          </a:p>
          <a:p>
            <a:pPr marL="273050" indent="-273050">
              <a:buClr>
                <a:schemeClr val="bg1"/>
              </a:buClr>
              <a:buSzPct val="120000"/>
              <a:buFont typeface="Arial" panose="020B0604020202020204" pitchFamily="34" charset="0"/>
              <a:buChar char="•"/>
              <a:defRPr sz="1200">
                <a:solidFill>
                  <a:srgbClr val="FFFFFF"/>
                </a:solidFill>
                <a:latin typeface="Arial"/>
                <a:ea typeface="Arial"/>
                <a:cs typeface="Arial"/>
                <a:sym typeface="Arial"/>
              </a:defRPr>
            </a:pPr>
            <a:endParaRPr dirty="0">
              <a:solidFill>
                <a:schemeClr val="bg1"/>
              </a:solidFill>
              <a:latin typeface="Calibri" panose="020F0502020204030204" pitchFamily="34" charset="0"/>
              <a:cs typeface="Calibri" panose="020F0502020204030204" pitchFamily="34" charset="0"/>
            </a:endParaRPr>
          </a:p>
          <a:p>
            <a:pPr marL="285750" indent="-285750">
              <a:buClr>
                <a:schemeClr val="bg1"/>
              </a:buClr>
              <a:buSzPct val="120000"/>
              <a:buFont typeface="Arial" panose="020B0604020202020204" pitchFamily="34" charset="0"/>
              <a:buChar char="•"/>
              <a:defRPr>
                <a:solidFill>
                  <a:srgbClr val="FFFFFF"/>
                </a:solidFill>
                <a:latin typeface="Arial"/>
                <a:ea typeface="Arial"/>
                <a:cs typeface="Arial"/>
                <a:sym typeface="Arial"/>
              </a:defRPr>
            </a:pPr>
            <a:r>
              <a:rPr dirty="0" err="1">
                <a:solidFill>
                  <a:schemeClr val="bg1"/>
                </a:solidFill>
                <a:latin typeface="Calibri" panose="020F0502020204030204" pitchFamily="34" charset="0"/>
                <a:cs typeface="Calibri" panose="020F0502020204030204" pitchFamily="34" charset="0"/>
              </a:rPr>
              <a:t>Ausrichtung</a:t>
            </a:r>
            <a:r>
              <a:rPr dirty="0">
                <a:solidFill>
                  <a:schemeClr val="bg1"/>
                </a:solidFill>
                <a:latin typeface="Calibri" panose="020F0502020204030204" pitchFamily="34" charset="0"/>
                <a:cs typeface="Calibri" panose="020F0502020204030204" pitchFamily="34" charset="0"/>
              </a:rPr>
              <a:t> des </a:t>
            </a:r>
            <a:r>
              <a:rPr dirty="0" err="1">
                <a:solidFill>
                  <a:schemeClr val="bg1"/>
                </a:solidFill>
                <a:latin typeface="Calibri" panose="020F0502020204030204" pitchFamily="34" charset="0"/>
                <a:cs typeface="Calibri" panose="020F0502020204030204" pitchFamily="34" charset="0"/>
              </a:rPr>
              <a:t>Gesamtsystems</a:t>
            </a:r>
            <a:br>
              <a:rPr dirty="0">
                <a:solidFill>
                  <a:schemeClr val="bg1"/>
                </a:solidFill>
                <a:latin typeface="Calibri" panose="020F0502020204030204" pitchFamily="34" charset="0"/>
                <a:cs typeface="Calibri" panose="020F0502020204030204" pitchFamily="34" charset="0"/>
              </a:rPr>
            </a:br>
            <a:r>
              <a:rPr dirty="0">
                <a:solidFill>
                  <a:schemeClr val="bg1"/>
                </a:solidFill>
                <a:latin typeface="Calibri" panose="020F0502020204030204" pitchFamily="34" charset="0"/>
                <a:cs typeface="Calibri" panose="020F0502020204030204" pitchFamily="34" charset="0"/>
              </a:rPr>
              <a:t>der </a:t>
            </a:r>
            <a:r>
              <a:rPr dirty="0" err="1">
                <a:solidFill>
                  <a:schemeClr val="bg1"/>
                </a:solidFill>
                <a:latin typeface="Calibri" panose="020F0502020204030204" pitchFamily="34" charset="0"/>
                <a:cs typeface="Calibri" panose="020F0502020204030204" pitchFamily="34" charset="0"/>
              </a:rPr>
              <a:t>Unternehmensaktivitäten</a:t>
            </a:r>
            <a:r>
              <a:rPr dirty="0">
                <a:solidFill>
                  <a:schemeClr val="bg1"/>
                </a:solidFill>
                <a:latin typeface="Calibri" panose="020F0502020204030204" pitchFamily="34" charset="0"/>
                <a:cs typeface="Calibri" panose="020F0502020204030204" pitchFamily="34" charset="0"/>
              </a:rPr>
              <a:t> an der</a:t>
            </a:r>
            <a:br>
              <a:rPr dirty="0">
                <a:solidFill>
                  <a:schemeClr val="bg1"/>
                </a:solidFill>
                <a:latin typeface="Calibri" panose="020F0502020204030204" pitchFamily="34" charset="0"/>
                <a:cs typeface="Calibri" panose="020F0502020204030204" pitchFamily="34" charset="0"/>
              </a:rPr>
            </a:br>
            <a:r>
              <a:rPr dirty="0" err="1">
                <a:solidFill>
                  <a:schemeClr val="bg1"/>
                </a:solidFill>
                <a:latin typeface="Calibri" panose="020F0502020204030204" pitchFamily="34" charset="0"/>
                <a:cs typeface="Calibri" panose="020F0502020204030204" pitchFamily="34" charset="0"/>
              </a:rPr>
              <a:t>strategischen</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Entscheidung</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für</a:t>
            </a:r>
            <a:br>
              <a:rPr dirty="0">
                <a:solidFill>
                  <a:schemeClr val="bg1"/>
                </a:solidFill>
                <a:latin typeface="Calibri" panose="020F0502020204030204" pitchFamily="34" charset="0"/>
                <a:cs typeface="Calibri" panose="020F0502020204030204" pitchFamily="34" charset="0"/>
              </a:rPr>
            </a:br>
            <a:r>
              <a:rPr dirty="0" err="1">
                <a:solidFill>
                  <a:schemeClr val="bg1"/>
                </a:solidFill>
                <a:latin typeface="Calibri" panose="020F0502020204030204" pitchFamily="34" charset="0"/>
                <a:cs typeface="Calibri" panose="020F0502020204030204" pitchFamily="34" charset="0"/>
              </a:rPr>
              <a:t>Differenzierung</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oder</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niedrigen</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Kosten</a:t>
            </a:r>
            <a:endParaRPr sz="1600" dirty="0">
              <a:solidFill>
                <a:schemeClr val="bg1"/>
              </a:solidFill>
              <a:latin typeface="Calibri" panose="020F0502020204030204" pitchFamily="34" charset="0"/>
              <a:cs typeface="Calibri" panose="020F0502020204030204" pitchFamily="34" charset="0"/>
            </a:endParaRPr>
          </a:p>
        </p:txBody>
      </p:sp>
      <p:grpSp>
        <p:nvGrpSpPr>
          <p:cNvPr id="968" name="Oval 1028"/>
          <p:cNvGrpSpPr/>
          <p:nvPr/>
        </p:nvGrpSpPr>
        <p:grpSpPr>
          <a:xfrm>
            <a:off x="942822" y="1680462"/>
            <a:ext cx="2492378" cy="764385"/>
            <a:chOff x="0" y="-1"/>
            <a:chExt cx="2492376" cy="764384"/>
          </a:xfrm>
        </p:grpSpPr>
        <p:sp>
          <p:nvSpPr>
            <p:cNvPr id="966" name="Oval"/>
            <p:cNvSpPr/>
            <p:nvPr/>
          </p:nvSpPr>
          <p:spPr>
            <a:xfrm>
              <a:off x="0" y="-1"/>
              <a:ext cx="2492376" cy="764384"/>
            </a:xfrm>
            <a:prstGeom prst="ellipse">
              <a:avLst/>
            </a:prstGeom>
            <a:solidFill>
              <a:srgbClr val="FF0000"/>
            </a:solidFill>
            <a:ln w="12700" cap="flat">
              <a:noFill/>
              <a:miter lim="400000"/>
            </a:ln>
            <a:effectLst>
              <a:outerShdw blurRad="114300" dist="12700" dir="5400000" rotWithShape="0">
                <a:srgbClr val="000000"/>
              </a:outerShdw>
            </a:effectLst>
          </p:spPr>
          <p:txBody>
            <a:bodyPr wrap="square" lIns="45719" tIns="45719" rIns="45719" bIns="45719" numCol="1" anchor="ctr">
              <a:noAutofit/>
            </a:bodyPr>
            <a:lstStyle/>
            <a:p>
              <a:pPr algn="ctr">
                <a:defRPr sz="1900" b="1">
                  <a:solidFill>
                    <a:srgbClr val="FFFFFF"/>
                  </a:solidFill>
                  <a:latin typeface="Arial"/>
                  <a:ea typeface="Arial"/>
                  <a:cs typeface="Arial"/>
                  <a:sym typeface="Arial"/>
                </a:defRPr>
              </a:pPr>
              <a:endParaRPr>
                <a:solidFill>
                  <a:schemeClr val="bg1"/>
                </a:solidFill>
                <a:latin typeface="Calibri" panose="020F0502020204030204" pitchFamily="34" charset="0"/>
                <a:cs typeface="Calibri" panose="020F0502020204030204" pitchFamily="34" charset="0"/>
              </a:endParaRPr>
            </a:p>
          </p:txBody>
        </p:sp>
        <p:sp>
          <p:nvSpPr>
            <p:cNvPr id="967" name="Rote…"/>
            <p:cNvSpPr txBox="1"/>
            <p:nvPr/>
          </p:nvSpPr>
          <p:spPr>
            <a:xfrm>
              <a:off x="819020" y="42547"/>
              <a:ext cx="854334" cy="67928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6799" tIns="46799" rIns="46799" bIns="46799" numCol="1" anchor="ctr">
              <a:spAutoFit/>
            </a:bodyPr>
            <a:lstStyle/>
            <a:p>
              <a:pPr algn="ctr">
                <a:defRPr sz="1900" b="1">
                  <a:solidFill>
                    <a:srgbClr val="FFFFFF"/>
                  </a:solidFill>
                  <a:latin typeface="Arial"/>
                  <a:ea typeface="Arial"/>
                  <a:cs typeface="Arial"/>
                  <a:sym typeface="Arial"/>
                </a:defRPr>
              </a:pPr>
              <a:r>
                <a:rPr dirty="0">
                  <a:solidFill>
                    <a:schemeClr val="bg1"/>
                  </a:solidFill>
                  <a:latin typeface="Calibri" panose="020F0502020204030204" pitchFamily="34" charset="0"/>
                  <a:cs typeface="Calibri" panose="020F0502020204030204" pitchFamily="34" charset="0"/>
                </a:rPr>
                <a:t>Rote</a:t>
              </a:r>
            </a:p>
            <a:p>
              <a:pPr algn="ctr">
                <a:defRPr sz="1900" b="1">
                  <a:solidFill>
                    <a:srgbClr val="FFFFFF"/>
                  </a:solidFill>
                  <a:latin typeface="Arial"/>
                  <a:ea typeface="Arial"/>
                  <a:cs typeface="Arial"/>
                  <a:sym typeface="Arial"/>
                </a:defRPr>
              </a:pPr>
              <a:r>
                <a:rPr dirty="0" err="1">
                  <a:solidFill>
                    <a:schemeClr val="bg1"/>
                  </a:solidFill>
                  <a:latin typeface="Calibri" panose="020F0502020204030204" pitchFamily="34" charset="0"/>
                  <a:cs typeface="Calibri" panose="020F0502020204030204" pitchFamily="34" charset="0"/>
                </a:rPr>
                <a:t>Ozeane</a:t>
              </a:r>
              <a:endParaRPr dirty="0">
                <a:solidFill>
                  <a:schemeClr val="bg1"/>
                </a:solidFill>
                <a:latin typeface="Calibri" panose="020F0502020204030204" pitchFamily="34" charset="0"/>
                <a:cs typeface="Calibri" panose="020F0502020204030204" pitchFamily="34" charset="0"/>
              </a:endParaRPr>
            </a:p>
          </p:txBody>
        </p:sp>
      </p:grpSp>
      <p:sp>
        <p:nvSpPr>
          <p:cNvPr id="969" name="Rechteck 18"/>
          <p:cNvSpPr txBox="1"/>
          <p:nvPr/>
        </p:nvSpPr>
        <p:spPr>
          <a:xfrm>
            <a:off x="7827081" y="2611807"/>
            <a:ext cx="4572000" cy="36026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273050" indent="-273050">
              <a:buClr>
                <a:schemeClr val="bg1"/>
              </a:buClr>
              <a:buFont typeface="Arial" panose="020B0604020202020204" pitchFamily="34" charset="0"/>
              <a:buChar char="•"/>
              <a:defRPr sz="1200" b="1" u="sng">
                <a:solidFill>
                  <a:srgbClr val="FFFFFF"/>
                </a:solidFill>
                <a:latin typeface="Arial"/>
                <a:ea typeface="Arial"/>
                <a:cs typeface="Arial"/>
                <a:sym typeface="Arial"/>
              </a:defRPr>
            </a:pPr>
            <a:endParaRPr dirty="0">
              <a:solidFill>
                <a:schemeClr val="bg1"/>
              </a:solidFill>
              <a:latin typeface="Calibri" panose="020F0502020204030204" pitchFamily="34" charset="0"/>
              <a:cs typeface="Calibri" panose="020F0502020204030204" pitchFamily="34" charset="0"/>
            </a:endParaRPr>
          </a:p>
          <a:p>
            <a:pPr marL="285750" indent="-285750">
              <a:buClr>
                <a:schemeClr val="bg1"/>
              </a:buClr>
              <a:buSzPct val="120000"/>
              <a:buFont typeface="Arial" panose="020B0604020202020204" pitchFamily="34" charset="0"/>
              <a:buChar char="•"/>
              <a:defRPr>
                <a:solidFill>
                  <a:srgbClr val="FFFFFF"/>
                </a:solidFill>
                <a:latin typeface="Arial"/>
                <a:ea typeface="Arial"/>
                <a:cs typeface="Arial"/>
                <a:sym typeface="Arial"/>
              </a:defRPr>
            </a:pPr>
            <a:r>
              <a:rPr dirty="0" err="1">
                <a:solidFill>
                  <a:schemeClr val="bg1"/>
                </a:solidFill>
                <a:latin typeface="Calibri" panose="020F0502020204030204" pitchFamily="34" charset="0"/>
                <a:cs typeface="Calibri" panose="020F0502020204030204" pitchFamily="34" charset="0"/>
              </a:rPr>
              <a:t>Schaffung</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neuer</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Märkte</a:t>
            </a:r>
            <a:endParaRPr dirty="0">
              <a:solidFill>
                <a:schemeClr val="bg1"/>
              </a:solidFill>
              <a:latin typeface="Calibri" panose="020F0502020204030204" pitchFamily="34" charset="0"/>
              <a:cs typeface="Calibri" panose="020F0502020204030204" pitchFamily="34" charset="0"/>
            </a:endParaRPr>
          </a:p>
          <a:p>
            <a:pPr marL="171450" indent="-171450">
              <a:buClr>
                <a:schemeClr val="bg1"/>
              </a:buClr>
              <a:buFont typeface="Arial" panose="020B0604020202020204" pitchFamily="34" charset="0"/>
              <a:buChar char="•"/>
              <a:defRPr sz="1200">
                <a:solidFill>
                  <a:srgbClr val="FFFFFF"/>
                </a:solidFill>
                <a:latin typeface="Arial"/>
                <a:ea typeface="Arial"/>
                <a:cs typeface="Arial"/>
                <a:sym typeface="Arial"/>
              </a:defRPr>
            </a:pPr>
            <a:endParaRPr dirty="0">
              <a:solidFill>
                <a:schemeClr val="bg1"/>
              </a:solidFill>
              <a:latin typeface="Calibri" panose="020F0502020204030204" pitchFamily="34" charset="0"/>
              <a:cs typeface="Calibri" panose="020F0502020204030204" pitchFamily="34" charset="0"/>
            </a:endParaRPr>
          </a:p>
          <a:p>
            <a:pPr marL="285750" indent="-285750">
              <a:buClr>
                <a:schemeClr val="bg1"/>
              </a:buClr>
              <a:buSzPct val="120000"/>
              <a:buFont typeface="Arial" panose="020B0604020202020204" pitchFamily="34" charset="0"/>
              <a:buChar char="•"/>
              <a:defRPr>
                <a:solidFill>
                  <a:srgbClr val="FFFFFF"/>
                </a:solidFill>
                <a:latin typeface="Arial"/>
                <a:ea typeface="Arial"/>
                <a:cs typeface="Arial"/>
                <a:sym typeface="Arial"/>
              </a:defRPr>
            </a:pPr>
            <a:r>
              <a:rPr dirty="0">
                <a:solidFill>
                  <a:schemeClr val="bg1"/>
                </a:solidFill>
                <a:latin typeface="Calibri" panose="020F0502020204030204" pitchFamily="34" charset="0"/>
                <a:cs typeface="Calibri" panose="020F0502020204030204" pitchFamily="34" charset="0"/>
              </a:rPr>
              <a:t>Der </a:t>
            </a:r>
            <a:r>
              <a:rPr dirty="0" err="1">
                <a:solidFill>
                  <a:schemeClr val="bg1"/>
                </a:solidFill>
                <a:latin typeface="Calibri" panose="020F0502020204030204" pitchFamily="34" charset="0"/>
                <a:cs typeface="Calibri" panose="020F0502020204030204" pitchFamily="34" charset="0"/>
              </a:rPr>
              <a:t>Konkurrenz</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ausweichen</a:t>
            </a:r>
            <a:endParaRPr dirty="0">
              <a:solidFill>
                <a:schemeClr val="bg1"/>
              </a:solidFill>
              <a:latin typeface="Calibri" panose="020F0502020204030204" pitchFamily="34" charset="0"/>
              <a:cs typeface="Calibri" panose="020F0502020204030204" pitchFamily="34" charset="0"/>
            </a:endParaRPr>
          </a:p>
          <a:p>
            <a:pPr marL="273050" indent="-273050">
              <a:buClr>
                <a:schemeClr val="bg1"/>
              </a:buClr>
              <a:buSzPct val="120000"/>
              <a:buFont typeface="Arial" panose="020B0604020202020204" pitchFamily="34" charset="0"/>
              <a:buChar char="•"/>
              <a:defRPr sz="1200">
                <a:solidFill>
                  <a:srgbClr val="FFFFFF"/>
                </a:solidFill>
                <a:latin typeface="Arial"/>
                <a:ea typeface="Arial"/>
                <a:cs typeface="Arial"/>
                <a:sym typeface="Arial"/>
              </a:defRPr>
            </a:pPr>
            <a:endParaRPr dirty="0">
              <a:solidFill>
                <a:schemeClr val="bg1"/>
              </a:solidFill>
              <a:latin typeface="Calibri" panose="020F0502020204030204" pitchFamily="34" charset="0"/>
              <a:cs typeface="Calibri" panose="020F0502020204030204" pitchFamily="34" charset="0"/>
            </a:endParaRPr>
          </a:p>
          <a:p>
            <a:pPr marL="285750" indent="-285750">
              <a:buClr>
                <a:schemeClr val="bg1"/>
              </a:buClr>
              <a:buSzPct val="120000"/>
              <a:buFont typeface="Arial" panose="020B0604020202020204" pitchFamily="34" charset="0"/>
              <a:buChar char="•"/>
              <a:defRPr>
                <a:solidFill>
                  <a:srgbClr val="FFFFFF"/>
                </a:solidFill>
                <a:latin typeface="Arial"/>
                <a:ea typeface="Arial"/>
                <a:cs typeface="Arial"/>
                <a:sym typeface="Arial"/>
              </a:defRPr>
            </a:pPr>
            <a:r>
              <a:rPr dirty="0">
                <a:solidFill>
                  <a:schemeClr val="bg1"/>
                </a:solidFill>
                <a:latin typeface="Calibri" panose="020F0502020204030204" pitchFamily="34" charset="0"/>
                <a:cs typeface="Calibri" panose="020F0502020204030204" pitchFamily="34" charset="0"/>
              </a:rPr>
              <a:t>Neue </a:t>
            </a:r>
            <a:r>
              <a:rPr dirty="0" err="1">
                <a:solidFill>
                  <a:schemeClr val="bg1"/>
                </a:solidFill>
                <a:latin typeface="Calibri" panose="020F0502020204030204" pitchFamily="34" charset="0"/>
                <a:cs typeface="Calibri" panose="020F0502020204030204" pitchFamily="34" charset="0"/>
              </a:rPr>
              <a:t>Nachfrage</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erschließen</a:t>
            </a:r>
            <a:endParaRPr dirty="0">
              <a:solidFill>
                <a:schemeClr val="bg1"/>
              </a:solidFill>
              <a:latin typeface="Calibri" panose="020F0502020204030204" pitchFamily="34" charset="0"/>
              <a:cs typeface="Calibri" panose="020F0502020204030204" pitchFamily="34" charset="0"/>
            </a:endParaRPr>
          </a:p>
          <a:p>
            <a:pPr marL="273050" indent="-273050">
              <a:buClr>
                <a:schemeClr val="bg1"/>
              </a:buClr>
              <a:buSzPct val="120000"/>
              <a:buFont typeface="Arial" panose="020B0604020202020204" pitchFamily="34" charset="0"/>
              <a:buChar char="•"/>
              <a:defRPr sz="1200">
                <a:solidFill>
                  <a:srgbClr val="FFFFFF"/>
                </a:solidFill>
                <a:latin typeface="Arial"/>
                <a:ea typeface="Arial"/>
                <a:cs typeface="Arial"/>
                <a:sym typeface="Arial"/>
              </a:defRPr>
            </a:pPr>
            <a:endParaRPr dirty="0">
              <a:solidFill>
                <a:schemeClr val="bg1"/>
              </a:solidFill>
              <a:latin typeface="Calibri" panose="020F0502020204030204" pitchFamily="34" charset="0"/>
              <a:cs typeface="Calibri" panose="020F0502020204030204" pitchFamily="34" charset="0"/>
            </a:endParaRPr>
          </a:p>
          <a:p>
            <a:pPr marL="285750" indent="-285750">
              <a:buClr>
                <a:schemeClr val="bg1"/>
              </a:buClr>
              <a:buSzPct val="120000"/>
              <a:buFont typeface="Arial" panose="020B0604020202020204" pitchFamily="34" charset="0"/>
              <a:buChar char="•"/>
              <a:defRPr>
                <a:solidFill>
                  <a:srgbClr val="FFFFFF"/>
                </a:solidFill>
                <a:latin typeface="Arial"/>
                <a:ea typeface="Arial"/>
                <a:cs typeface="Arial"/>
                <a:sym typeface="Arial"/>
              </a:defRPr>
            </a:pPr>
            <a:r>
              <a:rPr dirty="0" err="1">
                <a:solidFill>
                  <a:schemeClr val="bg1"/>
                </a:solidFill>
                <a:latin typeface="Calibri" panose="020F0502020204030204" pitchFamily="34" charset="0"/>
                <a:cs typeface="Calibri" panose="020F0502020204030204" pitchFamily="34" charset="0"/>
              </a:rPr>
              <a:t>Aushebelung</a:t>
            </a:r>
            <a:r>
              <a:rPr dirty="0">
                <a:solidFill>
                  <a:schemeClr val="bg1"/>
                </a:solidFill>
                <a:latin typeface="Calibri" panose="020F0502020204030204" pitchFamily="34" charset="0"/>
                <a:cs typeface="Calibri" panose="020F0502020204030204" pitchFamily="34" charset="0"/>
              </a:rPr>
              <a:t> des </a:t>
            </a:r>
            <a:r>
              <a:rPr dirty="0" err="1">
                <a:solidFill>
                  <a:schemeClr val="bg1"/>
                </a:solidFill>
                <a:latin typeface="Calibri" panose="020F0502020204030204" pitchFamily="34" charset="0"/>
                <a:cs typeface="Calibri" panose="020F0502020204030204" pitchFamily="34" charset="0"/>
              </a:rPr>
              <a:t>direkten</a:t>
            </a:r>
            <a:r>
              <a:rPr dirty="0">
                <a:solidFill>
                  <a:schemeClr val="bg1"/>
                </a:solidFill>
                <a:latin typeface="Calibri" panose="020F0502020204030204" pitchFamily="34" charset="0"/>
                <a:cs typeface="Calibri" panose="020F0502020204030204" pitchFamily="34" charset="0"/>
              </a:rPr>
              <a:t> </a:t>
            </a:r>
            <a:br>
              <a:rPr lang="de-DE" dirty="0">
                <a:solidFill>
                  <a:schemeClr val="bg1"/>
                </a:solidFill>
                <a:latin typeface="Calibri" panose="020F0502020204030204" pitchFamily="34" charset="0"/>
                <a:cs typeface="Calibri" panose="020F0502020204030204" pitchFamily="34" charset="0"/>
              </a:rPr>
            </a:br>
            <a:r>
              <a:rPr dirty="0" err="1">
                <a:solidFill>
                  <a:schemeClr val="bg1"/>
                </a:solidFill>
                <a:latin typeface="Calibri" panose="020F0502020204030204" pitchFamily="34" charset="0"/>
                <a:cs typeface="Calibri" panose="020F0502020204030204" pitchFamily="34" charset="0"/>
              </a:rPr>
              <a:t>Zusammenhangs</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zwischen</a:t>
            </a:r>
            <a:r>
              <a:rPr dirty="0">
                <a:solidFill>
                  <a:schemeClr val="bg1"/>
                </a:solidFill>
                <a:latin typeface="Calibri" panose="020F0502020204030204" pitchFamily="34" charset="0"/>
                <a:cs typeface="Calibri" panose="020F0502020204030204" pitchFamily="34" charset="0"/>
              </a:rPr>
              <a:t> </a:t>
            </a:r>
            <a:br>
              <a:rPr dirty="0">
                <a:solidFill>
                  <a:schemeClr val="bg1"/>
                </a:solidFill>
                <a:latin typeface="Calibri" panose="020F0502020204030204" pitchFamily="34" charset="0"/>
                <a:cs typeface="Calibri" panose="020F0502020204030204" pitchFamily="34" charset="0"/>
              </a:rPr>
            </a:br>
            <a:r>
              <a:rPr dirty="0" err="1">
                <a:solidFill>
                  <a:schemeClr val="bg1"/>
                </a:solidFill>
                <a:latin typeface="Calibri" panose="020F0502020204030204" pitchFamily="34" charset="0"/>
                <a:cs typeface="Calibri" panose="020F0502020204030204" pitchFamily="34" charset="0"/>
              </a:rPr>
              <a:t>Nutzen</a:t>
            </a:r>
            <a:r>
              <a:rPr dirty="0">
                <a:solidFill>
                  <a:schemeClr val="bg1"/>
                </a:solidFill>
                <a:latin typeface="Calibri" panose="020F0502020204030204" pitchFamily="34" charset="0"/>
                <a:cs typeface="Calibri" panose="020F0502020204030204" pitchFamily="34" charset="0"/>
              </a:rPr>
              <a:t> und </a:t>
            </a:r>
            <a:r>
              <a:rPr dirty="0" err="1">
                <a:solidFill>
                  <a:schemeClr val="bg1"/>
                </a:solidFill>
                <a:latin typeface="Calibri" panose="020F0502020204030204" pitchFamily="34" charset="0"/>
                <a:cs typeface="Calibri" panose="020F0502020204030204" pitchFamily="34" charset="0"/>
              </a:rPr>
              <a:t>Kosten</a:t>
            </a:r>
            <a:endParaRPr dirty="0">
              <a:solidFill>
                <a:schemeClr val="bg1"/>
              </a:solidFill>
              <a:latin typeface="Calibri" panose="020F0502020204030204" pitchFamily="34" charset="0"/>
              <a:cs typeface="Calibri" panose="020F0502020204030204" pitchFamily="34" charset="0"/>
            </a:endParaRPr>
          </a:p>
          <a:p>
            <a:pPr marL="273050" indent="-273050">
              <a:buClr>
                <a:schemeClr val="bg1"/>
              </a:buClr>
              <a:buSzPct val="120000"/>
              <a:buFont typeface="Arial" panose="020B0604020202020204" pitchFamily="34" charset="0"/>
              <a:buChar char="•"/>
              <a:defRPr sz="1200">
                <a:solidFill>
                  <a:srgbClr val="FFFFFF"/>
                </a:solidFill>
                <a:latin typeface="Arial"/>
                <a:ea typeface="Arial"/>
                <a:cs typeface="Arial"/>
                <a:sym typeface="Arial"/>
              </a:defRPr>
            </a:pPr>
            <a:endParaRPr dirty="0">
              <a:solidFill>
                <a:schemeClr val="bg1"/>
              </a:solidFill>
              <a:latin typeface="Calibri" panose="020F0502020204030204" pitchFamily="34" charset="0"/>
              <a:cs typeface="Calibri" panose="020F0502020204030204" pitchFamily="34" charset="0"/>
            </a:endParaRPr>
          </a:p>
          <a:p>
            <a:pPr marL="285750" indent="-285750">
              <a:buClr>
                <a:schemeClr val="bg1"/>
              </a:buClr>
              <a:buSzPct val="120000"/>
              <a:buFont typeface="Arial" panose="020B0604020202020204" pitchFamily="34" charset="0"/>
              <a:buChar char="•"/>
              <a:defRPr>
                <a:solidFill>
                  <a:srgbClr val="FFFFFF"/>
                </a:solidFill>
                <a:latin typeface="Arial"/>
                <a:ea typeface="Arial"/>
                <a:cs typeface="Arial"/>
                <a:sym typeface="Arial"/>
              </a:defRPr>
            </a:pPr>
            <a:r>
              <a:rPr dirty="0" err="1">
                <a:solidFill>
                  <a:schemeClr val="bg1"/>
                </a:solidFill>
                <a:latin typeface="Calibri" panose="020F0502020204030204" pitchFamily="34" charset="0"/>
                <a:cs typeface="Calibri" panose="020F0502020204030204" pitchFamily="34" charset="0"/>
              </a:rPr>
              <a:t>Ausrichtung</a:t>
            </a:r>
            <a:r>
              <a:rPr dirty="0">
                <a:solidFill>
                  <a:schemeClr val="bg1"/>
                </a:solidFill>
                <a:latin typeface="Calibri" panose="020F0502020204030204" pitchFamily="34" charset="0"/>
                <a:cs typeface="Calibri" panose="020F0502020204030204" pitchFamily="34" charset="0"/>
              </a:rPr>
              <a:t> des </a:t>
            </a:r>
            <a:r>
              <a:rPr dirty="0" err="1">
                <a:solidFill>
                  <a:schemeClr val="bg1"/>
                </a:solidFill>
                <a:latin typeface="Calibri" panose="020F0502020204030204" pitchFamily="34" charset="0"/>
                <a:cs typeface="Calibri" panose="020F0502020204030204" pitchFamily="34" charset="0"/>
              </a:rPr>
              <a:t>Gesamtsystems</a:t>
            </a:r>
            <a:br>
              <a:rPr dirty="0">
                <a:solidFill>
                  <a:schemeClr val="bg1"/>
                </a:solidFill>
                <a:latin typeface="Calibri" panose="020F0502020204030204" pitchFamily="34" charset="0"/>
                <a:cs typeface="Calibri" panose="020F0502020204030204" pitchFamily="34" charset="0"/>
              </a:rPr>
            </a:br>
            <a:r>
              <a:rPr dirty="0">
                <a:solidFill>
                  <a:schemeClr val="bg1"/>
                </a:solidFill>
                <a:latin typeface="Calibri" panose="020F0502020204030204" pitchFamily="34" charset="0"/>
                <a:cs typeface="Calibri" panose="020F0502020204030204" pitchFamily="34" charset="0"/>
              </a:rPr>
              <a:t>der </a:t>
            </a:r>
            <a:r>
              <a:rPr dirty="0" err="1">
                <a:solidFill>
                  <a:schemeClr val="bg1"/>
                </a:solidFill>
                <a:latin typeface="Calibri" panose="020F0502020204030204" pitchFamily="34" charset="0"/>
                <a:cs typeface="Calibri" panose="020F0502020204030204" pitchFamily="34" charset="0"/>
              </a:rPr>
              <a:t>Unternehmensaktivitäten</a:t>
            </a:r>
            <a:r>
              <a:rPr dirty="0">
                <a:solidFill>
                  <a:schemeClr val="bg1"/>
                </a:solidFill>
                <a:latin typeface="Calibri" panose="020F0502020204030204" pitchFamily="34" charset="0"/>
                <a:cs typeface="Calibri" panose="020F0502020204030204" pitchFamily="34" charset="0"/>
              </a:rPr>
              <a:t> auf </a:t>
            </a:r>
            <a:br>
              <a:rPr dirty="0">
                <a:solidFill>
                  <a:schemeClr val="bg1"/>
                </a:solidFill>
                <a:latin typeface="Calibri" panose="020F0502020204030204" pitchFamily="34" charset="0"/>
                <a:cs typeface="Calibri" panose="020F0502020204030204" pitchFamily="34" charset="0"/>
              </a:rPr>
            </a:br>
            <a:r>
              <a:rPr dirty="0" err="1">
                <a:solidFill>
                  <a:schemeClr val="bg1"/>
                </a:solidFill>
                <a:latin typeface="Calibri" panose="020F0502020204030204" pitchFamily="34" charset="0"/>
                <a:cs typeface="Calibri" panose="020F0502020204030204" pitchFamily="34" charset="0"/>
              </a:rPr>
              <a:t>Differenzierung</a:t>
            </a:r>
            <a:r>
              <a:rPr dirty="0">
                <a:solidFill>
                  <a:schemeClr val="bg1"/>
                </a:solidFill>
                <a:latin typeface="Calibri" panose="020F0502020204030204" pitchFamily="34" charset="0"/>
                <a:cs typeface="Calibri" panose="020F0502020204030204" pitchFamily="34" charset="0"/>
              </a:rPr>
              <a:t> und </a:t>
            </a:r>
            <a:r>
              <a:rPr dirty="0" err="1">
                <a:solidFill>
                  <a:schemeClr val="bg1"/>
                </a:solidFill>
                <a:latin typeface="Calibri" panose="020F0502020204030204" pitchFamily="34" charset="0"/>
                <a:cs typeface="Calibri" panose="020F0502020204030204" pitchFamily="34" charset="0"/>
              </a:rPr>
              <a:t>niedrigen</a:t>
            </a:r>
            <a:r>
              <a:rPr dirty="0">
                <a:solidFill>
                  <a:schemeClr val="bg1"/>
                </a:solidFill>
                <a:latin typeface="Calibri" panose="020F0502020204030204" pitchFamily="34" charset="0"/>
                <a:cs typeface="Calibri" panose="020F0502020204030204" pitchFamily="34" charset="0"/>
              </a:rPr>
              <a:t> </a:t>
            </a:r>
            <a:r>
              <a:rPr dirty="0" err="1">
                <a:solidFill>
                  <a:schemeClr val="bg1"/>
                </a:solidFill>
                <a:latin typeface="Calibri" panose="020F0502020204030204" pitchFamily="34" charset="0"/>
                <a:cs typeface="Calibri" panose="020F0502020204030204" pitchFamily="34" charset="0"/>
              </a:rPr>
              <a:t>Kosten</a:t>
            </a:r>
            <a:endParaRPr sz="1600" dirty="0">
              <a:solidFill>
                <a:schemeClr val="bg1"/>
              </a:solidFill>
              <a:latin typeface="Calibri" panose="020F0502020204030204" pitchFamily="34" charset="0"/>
              <a:cs typeface="Calibri" panose="020F0502020204030204" pitchFamily="34" charset="0"/>
            </a:endParaRPr>
          </a:p>
        </p:txBody>
      </p:sp>
      <p:grpSp>
        <p:nvGrpSpPr>
          <p:cNvPr id="972" name="Oval 1030"/>
          <p:cNvGrpSpPr/>
          <p:nvPr/>
        </p:nvGrpSpPr>
        <p:grpSpPr>
          <a:xfrm>
            <a:off x="8128000" y="1680462"/>
            <a:ext cx="2492377" cy="764385"/>
            <a:chOff x="0" y="-1"/>
            <a:chExt cx="2492376" cy="764384"/>
          </a:xfrm>
        </p:grpSpPr>
        <p:sp>
          <p:nvSpPr>
            <p:cNvPr id="970" name="Oval"/>
            <p:cNvSpPr/>
            <p:nvPr/>
          </p:nvSpPr>
          <p:spPr>
            <a:xfrm>
              <a:off x="0" y="-1"/>
              <a:ext cx="2492376" cy="764384"/>
            </a:xfrm>
            <a:prstGeom prst="ellipse">
              <a:avLst/>
            </a:prstGeom>
            <a:solidFill>
              <a:srgbClr val="4F81BD"/>
            </a:solidFill>
            <a:ln w="12700" cap="flat">
              <a:noFill/>
              <a:miter lim="400000"/>
            </a:ln>
            <a:effectLst>
              <a:outerShdw blurRad="114300" dist="12700" dir="5400000" rotWithShape="0">
                <a:srgbClr val="000000"/>
              </a:outerShdw>
            </a:effectLst>
          </p:spPr>
          <p:txBody>
            <a:bodyPr wrap="square" lIns="45719" tIns="45719" rIns="45719" bIns="45719" numCol="1" anchor="ctr">
              <a:noAutofit/>
            </a:bodyPr>
            <a:lstStyle/>
            <a:p>
              <a:pPr algn="ctr">
                <a:defRPr sz="1900" b="1">
                  <a:solidFill>
                    <a:srgbClr val="FFFFFF"/>
                  </a:solidFill>
                  <a:latin typeface="Arial"/>
                  <a:ea typeface="Arial"/>
                  <a:cs typeface="Arial"/>
                  <a:sym typeface="Arial"/>
                </a:defRPr>
              </a:pPr>
              <a:endParaRPr>
                <a:solidFill>
                  <a:schemeClr val="bg1"/>
                </a:solidFill>
                <a:latin typeface="Calibri" panose="020F0502020204030204" pitchFamily="34" charset="0"/>
                <a:cs typeface="Calibri" panose="020F0502020204030204" pitchFamily="34" charset="0"/>
              </a:endParaRPr>
            </a:p>
          </p:txBody>
        </p:sp>
        <p:sp>
          <p:nvSpPr>
            <p:cNvPr id="971" name="Blaue…"/>
            <p:cNvSpPr txBox="1"/>
            <p:nvPr/>
          </p:nvSpPr>
          <p:spPr>
            <a:xfrm>
              <a:off x="819020" y="42547"/>
              <a:ext cx="854335" cy="67928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6799" tIns="46799" rIns="46799" bIns="46799" numCol="1" anchor="ctr">
              <a:spAutoFit/>
            </a:bodyPr>
            <a:lstStyle/>
            <a:p>
              <a:pPr algn="ctr">
                <a:defRPr sz="1900" b="1">
                  <a:solidFill>
                    <a:srgbClr val="FFFFFF"/>
                  </a:solidFill>
                  <a:latin typeface="Arial"/>
                  <a:ea typeface="Arial"/>
                  <a:cs typeface="Arial"/>
                  <a:sym typeface="Arial"/>
                </a:defRPr>
              </a:pPr>
              <a:r>
                <a:rPr>
                  <a:solidFill>
                    <a:schemeClr val="bg1"/>
                  </a:solidFill>
                  <a:latin typeface="Calibri" panose="020F0502020204030204" pitchFamily="34" charset="0"/>
                  <a:cs typeface="Calibri" panose="020F0502020204030204" pitchFamily="34" charset="0"/>
                </a:rPr>
                <a:t>Blaue</a:t>
              </a:r>
            </a:p>
            <a:p>
              <a:pPr algn="ctr">
                <a:defRPr sz="1900" b="1">
                  <a:solidFill>
                    <a:srgbClr val="FFFFFF"/>
                  </a:solidFill>
                  <a:latin typeface="Arial"/>
                  <a:ea typeface="Arial"/>
                  <a:cs typeface="Arial"/>
                  <a:sym typeface="Arial"/>
                </a:defRPr>
              </a:pPr>
              <a:r>
                <a:rPr>
                  <a:solidFill>
                    <a:schemeClr val="bg1"/>
                  </a:solidFill>
                  <a:latin typeface="Calibri" panose="020F0502020204030204" pitchFamily="34" charset="0"/>
                  <a:cs typeface="Calibri" panose="020F0502020204030204" pitchFamily="34" charset="0"/>
                </a:rPr>
                <a:t>Ozeane</a:t>
              </a: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2" nodeType="clickEffect">
                                  <p:stCondLst>
                                    <p:cond delay="0"/>
                                  </p:stCondLst>
                                  <p:iterate>
                                    <p:tmAbs val="0"/>
                                  </p:iterate>
                                  <p:childTnLst>
                                    <p:set>
                                      <p:cBhvr>
                                        <p:cTn id="10" fill="hold"/>
                                        <p:tgtEl>
                                          <p:spTgt spid="965">
                                            <p:txEl>
                                              <p:pRg st="1" end="1"/>
                                            </p:txEl>
                                          </p:spTgt>
                                        </p:tgtEl>
                                        <p:attrNameLst>
                                          <p:attrName>style.visibility</p:attrName>
                                        </p:attrNameLst>
                                      </p:cBhvr>
                                      <p:to>
                                        <p:strVal val="visible"/>
                                      </p:to>
                                    </p:set>
                                    <p:animEffect transition="in" filter="blinds(horizontal)">
                                      <p:cBhvr>
                                        <p:cTn id="11" dur="500"/>
                                        <p:tgtEl>
                                          <p:spTgt spid="965">
                                            <p:txEl>
                                              <p:pRg st="1" end="1"/>
                                            </p:txEl>
                                          </p:spTgt>
                                        </p:tgtEl>
                                      </p:cBhvr>
                                    </p:animEffect>
                                  </p:childTnLst>
                                </p:cTn>
                              </p:par>
                            </p:childTnLst>
                          </p:cTn>
                        </p:par>
                        <p:par>
                          <p:cTn id="12" fill="hold">
                            <p:stCondLst>
                              <p:cond delay="500"/>
                            </p:stCondLst>
                            <p:childTnLst>
                              <p:par>
                                <p:cTn id="13" presetID="3" presetClass="entr" presetSubtype="10" fill="hold" grpId="2" nodeType="afterEffect">
                                  <p:stCondLst>
                                    <p:cond delay="0"/>
                                  </p:stCondLst>
                                  <p:iterate>
                                    <p:tmAbs val="0"/>
                                  </p:iterate>
                                  <p:childTnLst>
                                    <p:set>
                                      <p:cBhvr>
                                        <p:cTn id="14" fill="hold"/>
                                        <p:tgtEl>
                                          <p:spTgt spid="965">
                                            <p:txEl>
                                              <p:pRg st="2" end="2"/>
                                            </p:txEl>
                                          </p:spTgt>
                                        </p:tgtEl>
                                        <p:attrNameLst>
                                          <p:attrName>style.visibility</p:attrName>
                                        </p:attrNameLst>
                                      </p:cBhvr>
                                      <p:to>
                                        <p:strVal val="visible"/>
                                      </p:to>
                                    </p:set>
                                    <p:animEffect transition="in" filter="blinds(horizontal)">
                                      <p:cBhvr>
                                        <p:cTn id="15" dur="500"/>
                                        <p:tgtEl>
                                          <p:spTgt spid="96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2" nodeType="clickEffect">
                                  <p:stCondLst>
                                    <p:cond delay="0"/>
                                  </p:stCondLst>
                                  <p:iterate>
                                    <p:tmAbs val="0"/>
                                  </p:iterate>
                                  <p:childTnLst>
                                    <p:set>
                                      <p:cBhvr>
                                        <p:cTn id="19" fill="hold"/>
                                        <p:tgtEl>
                                          <p:spTgt spid="965">
                                            <p:txEl>
                                              <p:pRg st="3" end="3"/>
                                            </p:txEl>
                                          </p:spTgt>
                                        </p:tgtEl>
                                        <p:attrNameLst>
                                          <p:attrName>style.visibility</p:attrName>
                                        </p:attrNameLst>
                                      </p:cBhvr>
                                      <p:to>
                                        <p:strVal val="visible"/>
                                      </p:to>
                                    </p:set>
                                    <p:animEffect transition="in" filter="blinds(horizontal)">
                                      <p:cBhvr>
                                        <p:cTn id="20" dur="500"/>
                                        <p:tgtEl>
                                          <p:spTgt spid="965">
                                            <p:txEl>
                                              <p:pRg st="3" end="3"/>
                                            </p:txEl>
                                          </p:spTgt>
                                        </p:tgtEl>
                                      </p:cBhvr>
                                    </p:animEffect>
                                  </p:childTnLst>
                                </p:cTn>
                              </p:par>
                            </p:childTnLst>
                          </p:cTn>
                        </p:par>
                        <p:par>
                          <p:cTn id="21" fill="hold">
                            <p:stCondLst>
                              <p:cond delay="500"/>
                            </p:stCondLst>
                            <p:childTnLst>
                              <p:par>
                                <p:cTn id="22" presetID="3" presetClass="entr" presetSubtype="10" fill="hold" grpId="2" nodeType="afterEffect">
                                  <p:stCondLst>
                                    <p:cond delay="0"/>
                                  </p:stCondLst>
                                  <p:iterate>
                                    <p:tmAbs val="0"/>
                                  </p:iterate>
                                  <p:childTnLst>
                                    <p:set>
                                      <p:cBhvr>
                                        <p:cTn id="23" fill="hold"/>
                                        <p:tgtEl>
                                          <p:spTgt spid="965">
                                            <p:txEl>
                                              <p:pRg st="4" end="4"/>
                                            </p:txEl>
                                          </p:spTgt>
                                        </p:tgtEl>
                                        <p:attrNameLst>
                                          <p:attrName>style.visibility</p:attrName>
                                        </p:attrNameLst>
                                      </p:cBhvr>
                                      <p:to>
                                        <p:strVal val="visible"/>
                                      </p:to>
                                    </p:set>
                                    <p:animEffect transition="in" filter="blinds(horizontal)">
                                      <p:cBhvr>
                                        <p:cTn id="24" dur="500"/>
                                        <p:tgtEl>
                                          <p:spTgt spid="965">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2" nodeType="clickEffect">
                                  <p:stCondLst>
                                    <p:cond delay="0"/>
                                  </p:stCondLst>
                                  <p:iterate>
                                    <p:tmAbs val="0"/>
                                  </p:iterate>
                                  <p:childTnLst>
                                    <p:set>
                                      <p:cBhvr>
                                        <p:cTn id="28" fill="hold"/>
                                        <p:tgtEl>
                                          <p:spTgt spid="965">
                                            <p:txEl>
                                              <p:pRg st="5" end="5"/>
                                            </p:txEl>
                                          </p:spTgt>
                                        </p:tgtEl>
                                        <p:attrNameLst>
                                          <p:attrName>style.visibility</p:attrName>
                                        </p:attrNameLst>
                                      </p:cBhvr>
                                      <p:to>
                                        <p:strVal val="visible"/>
                                      </p:to>
                                    </p:set>
                                    <p:animEffect transition="in" filter="blinds(horizontal)">
                                      <p:cBhvr>
                                        <p:cTn id="29" dur="500"/>
                                        <p:tgtEl>
                                          <p:spTgt spid="965">
                                            <p:txEl>
                                              <p:pRg st="5" end="5"/>
                                            </p:txEl>
                                          </p:spTgt>
                                        </p:tgtEl>
                                      </p:cBhvr>
                                    </p:animEffect>
                                  </p:childTnLst>
                                </p:cTn>
                              </p:par>
                            </p:childTnLst>
                          </p:cTn>
                        </p:par>
                        <p:par>
                          <p:cTn id="30" fill="hold">
                            <p:stCondLst>
                              <p:cond delay="500"/>
                            </p:stCondLst>
                            <p:childTnLst>
                              <p:par>
                                <p:cTn id="31" presetID="3" presetClass="entr" presetSubtype="10" fill="hold" grpId="2" nodeType="afterEffect">
                                  <p:stCondLst>
                                    <p:cond delay="0"/>
                                  </p:stCondLst>
                                  <p:iterate>
                                    <p:tmAbs val="0"/>
                                  </p:iterate>
                                  <p:childTnLst>
                                    <p:set>
                                      <p:cBhvr>
                                        <p:cTn id="32" fill="hold"/>
                                        <p:tgtEl>
                                          <p:spTgt spid="965">
                                            <p:txEl>
                                              <p:pRg st="6" end="6"/>
                                            </p:txEl>
                                          </p:spTgt>
                                        </p:tgtEl>
                                        <p:attrNameLst>
                                          <p:attrName>style.visibility</p:attrName>
                                        </p:attrNameLst>
                                      </p:cBhvr>
                                      <p:to>
                                        <p:strVal val="visible"/>
                                      </p:to>
                                    </p:set>
                                    <p:animEffect transition="in" filter="blinds(horizontal)">
                                      <p:cBhvr>
                                        <p:cTn id="33" dur="500"/>
                                        <p:tgtEl>
                                          <p:spTgt spid="965">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2" nodeType="clickEffect">
                                  <p:stCondLst>
                                    <p:cond delay="0"/>
                                  </p:stCondLst>
                                  <p:iterate>
                                    <p:tmAbs val="0"/>
                                  </p:iterate>
                                  <p:childTnLst>
                                    <p:set>
                                      <p:cBhvr>
                                        <p:cTn id="37" fill="hold"/>
                                        <p:tgtEl>
                                          <p:spTgt spid="965">
                                            <p:txEl>
                                              <p:pRg st="7" end="7"/>
                                            </p:txEl>
                                          </p:spTgt>
                                        </p:tgtEl>
                                        <p:attrNameLst>
                                          <p:attrName>style.visibility</p:attrName>
                                        </p:attrNameLst>
                                      </p:cBhvr>
                                      <p:to>
                                        <p:strVal val="visible"/>
                                      </p:to>
                                    </p:set>
                                    <p:animEffect transition="in" filter="blinds(horizontal)">
                                      <p:cBhvr>
                                        <p:cTn id="38" dur="500"/>
                                        <p:tgtEl>
                                          <p:spTgt spid="965">
                                            <p:txEl>
                                              <p:pRg st="7" end="7"/>
                                            </p:txEl>
                                          </p:spTgt>
                                        </p:tgtEl>
                                      </p:cBhvr>
                                    </p:animEffect>
                                  </p:childTnLst>
                                </p:cTn>
                              </p:par>
                            </p:childTnLst>
                          </p:cTn>
                        </p:par>
                        <p:par>
                          <p:cTn id="39" fill="hold">
                            <p:stCondLst>
                              <p:cond delay="500"/>
                            </p:stCondLst>
                            <p:childTnLst>
                              <p:par>
                                <p:cTn id="40" presetID="3" presetClass="entr" presetSubtype="10" fill="hold" grpId="2" nodeType="afterEffect">
                                  <p:stCondLst>
                                    <p:cond delay="0"/>
                                  </p:stCondLst>
                                  <p:iterate>
                                    <p:tmAbs val="0"/>
                                  </p:iterate>
                                  <p:childTnLst>
                                    <p:set>
                                      <p:cBhvr>
                                        <p:cTn id="41" fill="hold"/>
                                        <p:tgtEl>
                                          <p:spTgt spid="965">
                                            <p:txEl>
                                              <p:pRg st="8" end="8"/>
                                            </p:txEl>
                                          </p:spTgt>
                                        </p:tgtEl>
                                        <p:attrNameLst>
                                          <p:attrName>style.visibility</p:attrName>
                                        </p:attrNameLst>
                                      </p:cBhvr>
                                      <p:to>
                                        <p:strVal val="visible"/>
                                      </p:to>
                                    </p:set>
                                    <p:animEffect transition="in" filter="blinds(horizontal)">
                                      <p:cBhvr>
                                        <p:cTn id="42" dur="500"/>
                                        <p:tgtEl>
                                          <p:spTgt spid="965">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2" nodeType="clickEffect">
                                  <p:stCondLst>
                                    <p:cond delay="0"/>
                                  </p:stCondLst>
                                  <p:iterate>
                                    <p:tmAbs val="0"/>
                                  </p:iterate>
                                  <p:childTnLst>
                                    <p:set>
                                      <p:cBhvr>
                                        <p:cTn id="46" fill="hold"/>
                                        <p:tgtEl>
                                          <p:spTgt spid="965">
                                            <p:txEl>
                                              <p:pRg st="9" end="9"/>
                                            </p:txEl>
                                          </p:spTgt>
                                        </p:tgtEl>
                                        <p:attrNameLst>
                                          <p:attrName>style.visibility</p:attrName>
                                        </p:attrNameLst>
                                      </p:cBhvr>
                                      <p:to>
                                        <p:strVal val="visible"/>
                                      </p:to>
                                    </p:set>
                                    <p:animEffect transition="in" filter="blinds(horizontal)">
                                      <p:cBhvr>
                                        <p:cTn id="47" dur="500"/>
                                        <p:tgtEl>
                                          <p:spTgt spid="965">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2" nodeType="clickEffect">
                                  <p:stCondLst>
                                    <p:cond delay="0"/>
                                  </p:stCondLst>
                                  <p:iterate>
                                    <p:tmAbs val="0"/>
                                  </p:iterate>
                                  <p:childTnLst>
                                    <p:set>
                                      <p:cBhvr>
                                        <p:cTn id="51" fill="hold"/>
                                        <p:tgtEl>
                                          <p:spTgt spid="965">
                                            <p:txEl>
                                              <p:pRg st="10" end="10"/>
                                            </p:txEl>
                                          </p:spTgt>
                                        </p:tgtEl>
                                        <p:attrNameLst>
                                          <p:attrName>style.visibility</p:attrName>
                                        </p:attrNameLst>
                                      </p:cBhvr>
                                      <p:to>
                                        <p:strVal val="visible"/>
                                      </p:to>
                                    </p:set>
                                    <p:animEffect transition="in" filter="blinds(horizontal)">
                                      <p:cBhvr>
                                        <p:cTn id="52" dur="500"/>
                                        <p:tgtEl>
                                          <p:spTgt spid="965">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3" nodeType="clickEffect">
                                  <p:stCondLst>
                                    <p:cond delay="0"/>
                                  </p:stCondLst>
                                  <p:iterate>
                                    <p:tmAbs val="0"/>
                                  </p:iterate>
                                  <p:childTnLst>
                                    <p:set>
                                      <p:cBhvr>
                                        <p:cTn id="56" fill="hold"/>
                                        <p:tgtEl>
                                          <p:spTgt spid="97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4" nodeType="clickEffect">
                                  <p:stCondLst>
                                    <p:cond delay="0"/>
                                  </p:stCondLst>
                                  <p:iterate>
                                    <p:tmAbs val="0"/>
                                  </p:iterate>
                                  <p:childTnLst>
                                    <p:set>
                                      <p:cBhvr>
                                        <p:cTn id="60" fill="hold"/>
                                        <p:tgtEl>
                                          <p:spTgt spid="969">
                                            <p:txEl>
                                              <p:pRg st="1" end="1"/>
                                            </p:txEl>
                                          </p:spTgt>
                                        </p:tgtEl>
                                        <p:attrNameLst>
                                          <p:attrName>style.visibility</p:attrName>
                                        </p:attrNameLst>
                                      </p:cBhvr>
                                      <p:to>
                                        <p:strVal val="visible"/>
                                      </p:to>
                                    </p:set>
                                    <p:animEffect transition="in" filter="blinds(horizontal)">
                                      <p:cBhvr>
                                        <p:cTn id="61" dur="500"/>
                                        <p:tgtEl>
                                          <p:spTgt spid="969">
                                            <p:txEl>
                                              <p:pRg st="1" end="1"/>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4" nodeType="clickEffect">
                                  <p:stCondLst>
                                    <p:cond delay="0"/>
                                  </p:stCondLst>
                                  <p:iterate>
                                    <p:tmAbs val="0"/>
                                  </p:iterate>
                                  <p:childTnLst>
                                    <p:set>
                                      <p:cBhvr>
                                        <p:cTn id="65" fill="hold"/>
                                        <p:tgtEl>
                                          <p:spTgt spid="969">
                                            <p:txEl>
                                              <p:pRg st="3" end="3"/>
                                            </p:txEl>
                                          </p:spTgt>
                                        </p:tgtEl>
                                        <p:attrNameLst>
                                          <p:attrName>style.visibility</p:attrName>
                                        </p:attrNameLst>
                                      </p:cBhvr>
                                      <p:to>
                                        <p:strVal val="visible"/>
                                      </p:to>
                                    </p:set>
                                    <p:animEffect transition="in" filter="blinds(horizontal)">
                                      <p:cBhvr>
                                        <p:cTn id="66" dur="500"/>
                                        <p:tgtEl>
                                          <p:spTgt spid="969">
                                            <p:txEl>
                                              <p:pRg st="3" end="3"/>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4" nodeType="clickEffect">
                                  <p:stCondLst>
                                    <p:cond delay="0"/>
                                  </p:stCondLst>
                                  <p:iterate>
                                    <p:tmAbs val="0"/>
                                  </p:iterate>
                                  <p:childTnLst>
                                    <p:set>
                                      <p:cBhvr>
                                        <p:cTn id="70" fill="hold"/>
                                        <p:tgtEl>
                                          <p:spTgt spid="969">
                                            <p:txEl>
                                              <p:pRg st="5" end="5"/>
                                            </p:txEl>
                                          </p:spTgt>
                                        </p:tgtEl>
                                        <p:attrNameLst>
                                          <p:attrName>style.visibility</p:attrName>
                                        </p:attrNameLst>
                                      </p:cBhvr>
                                      <p:to>
                                        <p:strVal val="visible"/>
                                      </p:to>
                                    </p:set>
                                    <p:animEffect transition="in" filter="blinds(horizontal)">
                                      <p:cBhvr>
                                        <p:cTn id="71" dur="500"/>
                                        <p:tgtEl>
                                          <p:spTgt spid="969">
                                            <p:txEl>
                                              <p:pRg st="5" end="5"/>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grpId="4" nodeType="clickEffect">
                                  <p:stCondLst>
                                    <p:cond delay="0"/>
                                  </p:stCondLst>
                                  <p:iterate>
                                    <p:tmAbs val="0"/>
                                  </p:iterate>
                                  <p:childTnLst>
                                    <p:set>
                                      <p:cBhvr>
                                        <p:cTn id="75" fill="hold"/>
                                        <p:tgtEl>
                                          <p:spTgt spid="969">
                                            <p:txEl>
                                              <p:pRg st="7" end="7"/>
                                            </p:txEl>
                                          </p:spTgt>
                                        </p:tgtEl>
                                        <p:attrNameLst>
                                          <p:attrName>style.visibility</p:attrName>
                                        </p:attrNameLst>
                                      </p:cBhvr>
                                      <p:to>
                                        <p:strVal val="visible"/>
                                      </p:to>
                                    </p:set>
                                    <p:animEffect transition="in" filter="blinds(horizontal)">
                                      <p:cBhvr>
                                        <p:cTn id="76" dur="500"/>
                                        <p:tgtEl>
                                          <p:spTgt spid="969">
                                            <p:txEl>
                                              <p:pRg st="7" end="7"/>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4" nodeType="clickEffect">
                                  <p:stCondLst>
                                    <p:cond delay="0"/>
                                  </p:stCondLst>
                                  <p:iterate>
                                    <p:tmAbs val="0"/>
                                  </p:iterate>
                                  <p:childTnLst>
                                    <p:set>
                                      <p:cBhvr>
                                        <p:cTn id="80" fill="hold"/>
                                        <p:tgtEl>
                                          <p:spTgt spid="969">
                                            <p:txEl>
                                              <p:pRg st="9" end="9"/>
                                            </p:txEl>
                                          </p:spTgt>
                                        </p:tgtEl>
                                        <p:attrNameLst>
                                          <p:attrName>style.visibility</p:attrName>
                                        </p:attrNameLst>
                                      </p:cBhvr>
                                      <p:to>
                                        <p:strVal val="visible"/>
                                      </p:to>
                                    </p:set>
                                    <p:animEffect transition="in" filter="blinds(horizontal)">
                                      <p:cBhvr>
                                        <p:cTn id="81" dur="500"/>
                                        <p:tgtEl>
                                          <p:spTgt spid="96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5" grpId="2" build="p" bldLvl="5" animBg="1" advAuto="0"/>
      <p:bldP spid="968" grpId="1" animBg="1" advAuto="0"/>
      <p:bldP spid="969" grpId="4" build="p" bldLvl="5" animBg="1" advAuto="0"/>
      <p:bldP spid="972" grpId="3" animBg="1"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2" descr="Bild 2">
            <a:extLst>
              <a:ext uri="{FF2B5EF4-FFF2-40B4-BE49-F238E27FC236}">
                <a16:creationId xmlns:a16="http://schemas.microsoft.com/office/drawing/2014/main" id="{C15585A9-30FB-9F4F-B4A1-2AAEE9CE3391}"/>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a:ext>
            </a:extLst>
          </a:blip>
          <a:srcRect/>
          <a:stretch/>
        </p:blipFill>
        <p:spPr>
          <a:prstGeom prst="rect">
            <a:avLst/>
          </a:prstGeom>
          <a:ln w="12700">
            <a:miter lim="400000"/>
          </a:ln>
        </p:spPr>
      </p:pic>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7" name="image46.jpeg" descr="image46.jpeg"/>
          <p:cNvPicPr>
            <a:picLocks noChangeAspect="1"/>
          </p:cNvPicPr>
          <p:nvPr/>
        </p:nvPicPr>
        <p:blipFill>
          <a:blip r:embed="rId2"/>
          <a:stretch>
            <a:fillRect/>
          </a:stretch>
        </p:blipFill>
        <p:spPr>
          <a:xfrm>
            <a:off x="7314938" y="1451157"/>
            <a:ext cx="4231968" cy="4040923"/>
          </a:xfrm>
          <a:prstGeom prst="rect">
            <a:avLst/>
          </a:prstGeom>
          <a:ln w="12700">
            <a:miter lim="400000"/>
          </a:ln>
        </p:spPr>
      </p:pic>
      <p:pic>
        <p:nvPicPr>
          <p:cNvPr id="978" name="image47.jpeg" descr="image47.jpeg"/>
          <p:cNvPicPr>
            <a:picLocks noChangeAspect="1"/>
          </p:cNvPicPr>
          <p:nvPr/>
        </p:nvPicPr>
        <p:blipFill>
          <a:blip r:embed="rId3"/>
          <a:stretch>
            <a:fillRect/>
          </a:stretch>
        </p:blipFill>
        <p:spPr>
          <a:xfrm>
            <a:off x="304800" y="1615697"/>
            <a:ext cx="6590512" cy="3711845"/>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1" nodeType="clickEffect">
                                  <p:stCondLst>
                                    <p:cond delay="0"/>
                                  </p:stCondLst>
                                  <p:iterate>
                                    <p:tmAbs val="0"/>
                                  </p:iterate>
                                  <p:childTnLst>
                                    <p:set>
                                      <p:cBhvr>
                                        <p:cTn id="6" fill="hold"/>
                                        <p:tgtEl>
                                          <p:spTgt spid="977"/>
                                        </p:tgtEl>
                                        <p:attrNameLst>
                                          <p:attrName>style.visibility</p:attrName>
                                        </p:attrNameLst>
                                      </p:cBhvr>
                                      <p:to>
                                        <p:strVal val="visible"/>
                                      </p:to>
                                    </p:set>
                                    <p:anim calcmode="lin" valueType="num">
                                      <p:cBhvr>
                                        <p:cTn id="7" dur="1000" fill="hold"/>
                                        <p:tgtEl>
                                          <p:spTgt spid="977"/>
                                        </p:tgtEl>
                                        <p:attrNameLst>
                                          <p:attrName>ppt_w</p:attrName>
                                        </p:attrNameLst>
                                      </p:cBhvr>
                                      <p:tavLst>
                                        <p:tav tm="0">
                                          <p:val>
                                            <p:fltVal val="0"/>
                                          </p:val>
                                        </p:tav>
                                        <p:tav tm="100000">
                                          <p:val>
                                            <p:strVal val="#ppt_w"/>
                                          </p:val>
                                        </p:tav>
                                      </p:tavLst>
                                    </p:anim>
                                    <p:anim calcmode="lin" valueType="num">
                                      <p:cBhvr>
                                        <p:cTn id="8" dur="1000" fill="hold"/>
                                        <p:tgtEl>
                                          <p:spTgt spid="97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7" grpId="1" animBg="1" advAuto="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2" name="Tabelle"/>
          <p:cNvGraphicFramePr/>
          <p:nvPr/>
        </p:nvGraphicFramePr>
        <p:xfrm>
          <a:off x="380994" y="1864721"/>
          <a:ext cx="11396270" cy="4227964"/>
        </p:xfrm>
        <a:graphic>
          <a:graphicData uri="http://schemas.openxmlformats.org/drawingml/2006/table">
            <a:tbl>
              <a:tblPr firstRow="1" bandRow="1">
                <a:tableStyleId>{4C3C2611-4C71-4FC5-86AE-919BDF0F9419}</a:tableStyleId>
              </a:tblPr>
              <a:tblGrid>
                <a:gridCol w="962506">
                  <a:extLst>
                    <a:ext uri="{9D8B030D-6E8A-4147-A177-3AD203B41FA5}">
                      <a16:colId xmlns:a16="http://schemas.microsoft.com/office/drawing/2014/main" val="20000"/>
                    </a:ext>
                  </a:extLst>
                </a:gridCol>
                <a:gridCol w="984317">
                  <a:extLst>
                    <a:ext uri="{9D8B030D-6E8A-4147-A177-3AD203B41FA5}">
                      <a16:colId xmlns:a16="http://schemas.microsoft.com/office/drawing/2014/main" val="20001"/>
                    </a:ext>
                  </a:extLst>
                </a:gridCol>
                <a:gridCol w="1181181">
                  <a:extLst>
                    <a:ext uri="{9D8B030D-6E8A-4147-A177-3AD203B41FA5}">
                      <a16:colId xmlns:a16="http://schemas.microsoft.com/office/drawing/2014/main" val="20002"/>
                    </a:ext>
                  </a:extLst>
                </a:gridCol>
                <a:gridCol w="1181181">
                  <a:extLst>
                    <a:ext uri="{9D8B030D-6E8A-4147-A177-3AD203B41FA5}">
                      <a16:colId xmlns:a16="http://schemas.microsoft.com/office/drawing/2014/main" val="20003"/>
                    </a:ext>
                  </a:extLst>
                </a:gridCol>
                <a:gridCol w="1082749">
                  <a:extLst>
                    <a:ext uri="{9D8B030D-6E8A-4147-A177-3AD203B41FA5}">
                      <a16:colId xmlns:a16="http://schemas.microsoft.com/office/drawing/2014/main" val="20004"/>
                    </a:ext>
                  </a:extLst>
                </a:gridCol>
                <a:gridCol w="984317">
                  <a:extLst>
                    <a:ext uri="{9D8B030D-6E8A-4147-A177-3AD203B41FA5}">
                      <a16:colId xmlns:a16="http://schemas.microsoft.com/office/drawing/2014/main" val="20005"/>
                    </a:ext>
                  </a:extLst>
                </a:gridCol>
                <a:gridCol w="787454">
                  <a:extLst>
                    <a:ext uri="{9D8B030D-6E8A-4147-A177-3AD203B41FA5}">
                      <a16:colId xmlns:a16="http://schemas.microsoft.com/office/drawing/2014/main" val="20006"/>
                    </a:ext>
                  </a:extLst>
                </a:gridCol>
                <a:gridCol w="689022">
                  <a:extLst>
                    <a:ext uri="{9D8B030D-6E8A-4147-A177-3AD203B41FA5}">
                      <a16:colId xmlns:a16="http://schemas.microsoft.com/office/drawing/2014/main" val="20007"/>
                    </a:ext>
                  </a:extLst>
                </a:gridCol>
                <a:gridCol w="885886">
                  <a:extLst>
                    <a:ext uri="{9D8B030D-6E8A-4147-A177-3AD203B41FA5}">
                      <a16:colId xmlns:a16="http://schemas.microsoft.com/office/drawing/2014/main" val="20008"/>
                    </a:ext>
                  </a:extLst>
                </a:gridCol>
                <a:gridCol w="984317">
                  <a:extLst>
                    <a:ext uri="{9D8B030D-6E8A-4147-A177-3AD203B41FA5}">
                      <a16:colId xmlns:a16="http://schemas.microsoft.com/office/drawing/2014/main" val="20009"/>
                    </a:ext>
                  </a:extLst>
                </a:gridCol>
                <a:gridCol w="787454">
                  <a:extLst>
                    <a:ext uri="{9D8B030D-6E8A-4147-A177-3AD203B41FA5}">
                      <a16:colId xmlns:a16="http://schemas.microsoft.com/office/drawing/2014/main" val="20010"/>
                    </a:ext>
                  </a:extLst>
                </a:gridCol>
                <a:gridCol w="885886">
                  <a:extLst>
                    <a:ext uri="{9D8B030D-6E8A-4147-A177-3AD203B41FA5}">
                      <a16:colId xmlns:a16="http://schemas.microsoft.com/office/drawing/2014/main" val="20011"/>
                    </a:ext>
                  </a:extLst>
                </a:gridCol>
              </a:tblGrid>
              <a:tr h="302685">
                <a:tc>
                  <a:txBody>
                    <a:bodyPr/>
                    <a:lstStyle/>
                    <a:p>
                      <a:pPr algn="ctr" defTabSz="1219200">
                        <a:defRPr sz="1000">
                          <a:latin typeface="Arial"/>
                          <a:ea typeface="Arial"/>
                          <a:cs typeface="Arial"/>
                          <a:sym typeface="Arial"/>
                        </a:defRPr>
                      </a:pPr>
                      <a:endParaRPr/>
                    </a:p>
                  </a:txBody>
                  <a:tcPr marL="34290" marR="34290" marT="34290" marB="34290" horzOverflow="overflow">
                    <a:lnB w="50800">
                      <a:solidFill>
                        <a:srgbClr val="FFFFFF"/>
                      </a:solidFill>
                    </a:lnB>
                    <a:solidFill>
                      <a:srgbClr val="4F81BD"/>
                    </a:solidFill>
                  </a:tcPr>
                </a:tc>
                <a:tc>
                  <a:txBody>
                    <a:bodyPr/>
                    <a:lstStyle/>
                    <a:p>
                      <a:pPr algn="ctr" defTabSz="1219200">
                        <a:defRPr sz="1000">
                          <a:latin typeface="Arial"/>
                          <a:ea typeface="Arial"/>
                          <a:cs typeface="Arial"/>
                          <a:sym typeface="Arial"/>
                        </a:defRPr>
                      </a:pPr>
                      <a:endParaRP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1.</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2.</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3.</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4.</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5.</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6.</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7.</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8.</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9.</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10.</a:t>
                      </a:r>
                    </a:p>
                  </a:txBody>
                  <a:tcPr marL="34290" marR="34290" marT="34290" marB="34290" horzOverflow="overflow">
                    <a:lnB w="50800">
                      <a:solidFill>
                        <a:srgbClr val="FFFFFF"/>
                      </a:solidFill>
                    </a:lnB>
                    <a:solidFill>
                      <a:srgbClr val="4F81BD"/>
                    </a:solidFill>
                  </a:tcPr>
                </a:tc>
                <a:extLst>
                  <a:ext uri="{0D108BD9-81ED-4DB2-BD59-A6C34878D82A}">
                    <a16:rowId xmlns:a16="http://schemas.microsoft.com/office/drawing/2014/main" val="10000"/>
                  </a:ext>
                </a:extLst>
              </a:tr>
              <a:tr h="825255">
                <a:tc>
                  <a:txBody>
                    <a:bodyPr/>
                    <a:lstStyle/>
                    <a:p>
                      <a:pPr algn="l" defTabSz="1219200">
                        <a:defRPr sz="1000">
                          <a:latin typeface="+mn-lt"/>
                          <a:ea typeface="+mn-ea"/>
                          <a:cs typeface="+mn-cs"/>
                          <a:sym typeface="Calibri"/>
                        </a:defRPr>
                      </a:pPr>
                      <a:endParaRP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Position</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Fachtermine zur Anpreisung der eigenen Kompetenz</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Verkaufsförderung durch normale Werbemaßnahmen</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Alterungsfähigkeit</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Prestige und Tradition des Weinguts</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Komplexität des Weins</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Palette von Weinsorten</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Leichte Trinkbarkeit</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Einfache Auswahl</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Spaß und Aben-teuer</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Internet</a:t>
                      </a:r>
                    </a:p>
                  </a:txBody>
                  <a:tcPr marL="34290" marR="34290" marT="34290" marB="34290" horzOverflow="overflow">
                    <a:lnT w="50800">
                      <a:solidFill>
                        <a:srgbClr val="FFFFFF"/>
                      </a:solidFill>
                    </a:lnT>
                    <a:solidFill>
                      <a:srgbClr val="CFD7E7"/>
                    </a:solidFill>
                  </a:tcPr>
                </a:tc>
                <a:extLst>
                  <a:ext uri="{0D108BD9-81ED-4DB2-BD59-A6C34878D82A}">
                    <a16:rowId xmlns:a16="http://schemas.microsoft.com/office/drawing/2014/main" val="10001"/>
                  </a:ext>
                </a:extLst>
              </a:tr>
              <a:tr h="387503">
                <a:tc>
                  <a:txBody>
                    <a:bodyPr/>
                    <a:lstStyle/>
                    <a:p>
                      <a:pPr algn="ctr" defTabSz="1219200">
                        <a:defRPr sz="1800"/>
                      </a:pPr>
                      <a:r>
                        <a:rPr sz="1000">
                          <a:latin typeface="+mn-lt"/>
                          <a:ea typeface="+mn-ea"/>
                          <a:cs typeface="+mn-cs"/>
                          <a:sym typeface="Calibri"/>
                        </a:rPr>
                        <a:t>hoch</a:t>
                      </a:r>
                    </a:p>
                  </a:txBody>
                  <a:tcPr marL="34290" marR="34290" marT="34290" marB="34290" horzOverflow="overflow">
                    <a:solidFill>
                      <a:srgbClr val="E8ECF4"/>
                    </a:solidFill>
                  </a:tcPr>
                </a:tc>
                <a:tc>
                  <a:txBody>
                    <a:bodyPr/>
                    <a:lstStyle/>
                    <a:p>
                      <a:pPr algn="ctr" defTabSz="1219200">
                        <a:defRPr sz="1800"/>
                      </a:pPr>
                      <a:r>
                        <a:rPr sz="1000">
                          <a:latin typeface="+mn-lt"/>
                          <a:ea typeface="+mn-ea"/>
                          <a:cs typeface="+mn-cs"/>
                          <a:sym typeface="Calibri"/>
                        </a:rPr>
                        <a:t>7</a:t>
                      </a: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extLst>
                  <a:ext uri="{0D108BD9-81ED-4DB2-BD59-A6C34878D82A}">
                    <a16:rowId xmlns:a16="http://schemas.microsoft.com/office/drawing/2014/main" val="10002"/>
                  </a:ext>
                </a:extLst>
              </a:tr>
              <a:tr h="387503">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ctr" defTabSz="1219200">
                        <a:defRPr sz="1800"/>
                      </a:pPr>
                      <a:r>
                        <a:rPr sz="1000">
                          <a:latin typeface="+mn-lt"/>
                          <a:ea typeface="+mn-ea"/>
                          <a:cs typeface="+mn-cs"/>
                          <a:sym typeface="Calibri"/>
                        </a:rPr>
                        <a:t>6</a:t>
                      </a: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extLst>
                  <a:ext uri="{0D108BD9-81ED-4DB2-BD59-A6C34878D82A}">
                    <a16:rowId xmlns:a16="http://schemas.microsoft.com/office/drawing/2014/main" val="10003"/>
                  </a:ext>
                </a:extLst>
              </a:tr>
              <a:tr h="387503">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ctr" defTabSz="1219200">
                        <a:defRPr sz="1800"/>
                      </a:pPr>
                      <a:r>
                        <a:rPr sz="1000">
                          <a:latin typeface="+mn-lt"/>
                          <a:ea typeface="+mn-ea"/>
                          <a:cs typeface="+mn-cs"/>
                          <a:sym typeface="Calibri"/>
                        </a:rPr>
                        <a:t>5</a:t>
                      </a: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extLst>
                  <a:ext uri="{0D108BD9-81ED-4DB2-BD59-A6C34878D82A}">
                    <a16:rowId xmlns:a16="http://schemas.microsoft.com/office/drawing/2014/main" val="10004"/>
                  </a:ext>
                </a:extLst>
              </a:tr>
              <a:tr h="387503">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ctr" defTabSz="1219200">
                        <a:defRPr sz="1800"/>
                      </a:pPr>
                      <a:r>
                        <a:rPr sz="1000">
                          <a:latin typeface="+mn-lt"/>
                          <a:ea typeface="+mn-ea"/>
                          <a:cs typeface="+mn-cs"/>
                          <a:sym typeface="Calibri"/>
                        </a:rPr>
                        <a:t>4</a:t>
                      </a: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extLst>
                  <a:ext uri="{0D108BD9-81ED-4DB2-BD59-A6C34878D82A}">
                    <a16:rowId xmlns:a16="http://schemas.microsoft.com/office/drawing/2014/main" val="10005"/>
                  </a:ext>
                </a:extLst>
              </a:tr>
              <a:tr h="387503">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ctr" defTabSz="1219200">
                        <a:defRPr sz="1800"/>
                      </a:pPr>
                      <a:r>
                        <a:rPr sz="1000">
                          <a:latin typeface="+mn-lt"/>
                          <a:ea typeface="+mn-ea"/>
                          <a:cs typeface="+mn-cs"/>
                          <a:sym typeface="Calibri"/>
                        </a:rPr>
                        <a:t>3</a:t>
                      </a: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extLst>
                  <a:ext uri="{0D108BD9-81ED-4DB2-BD59-A6C34878D82A}">
                    <a16:rowId xmlns:a16="http://schemas.microsoft.com/office/drawing/2014/main" val="10006"/>
                  </a:ext>
                </a:extLst>
              </a:tr>
              <a:tr h="387503">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ctr" defTabSz="1219200">
                        <a:defRPr sz="1800"/>
                      </a:pPr>
                      <a:r>
                        <a:rPr sz="1000">
                          <a:latin typeface="+mn-lt"/>
                          <a:ea typeface="+mn-ea"/>
                          <a:cs typeface="+mn-cs"/>
                          <a:sym typeface="Calibri"/>
                        </a:rPr>
                        <a:t>2</a:t>
                      </a: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extLst>
                  <a:ext uri="{0D108BD9-81ED-4DB2-BD59-A6C34878D82A}">
                    <a16:rowId xmlns:a16="http://schemas.microsoft.com/office/drawing/2014/main" val="10007"/>
                  </a:ext>
                </a:extLst>
              </a:tr>
              <a:tr h="387503">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ctr" defTabSz="1219200">
                        <a:defRPr sz="1800"/>
                      </a:pPr>
                      <a:r>
                        <a:rPr sz="1000">
                          <a:latin typeface="+mn-lt"/>
                          <a:ea typeface="+mn-ea"/>
                          <a:cs typeface="+mn-cs"/>
                          <a:sym typeface="Calibri"/>
                        </a:rPr>
                        <a:t>1</a:t>
                      </a: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extLst>
                  <a:ext uri="{0D108BD9-81ED-4DB2-BD59-A6C34878D82A}">
                    <a16:rowId xmlns:a16="http://schemas.microsoft.com/office/drawing/2014/main" val="10008"/>
                  </a:ext>
                </a:extLst>
              </a:tr>
              <a:tr h="387503">
                <a:tc>
                  <a:txBody>
                    <a:bodyPr/>
                    <a:lstStyle/>
                    <a:p>
                      <a:pPr algn="ctr" defTabSz="1219200">
                        <a:defRPr sz="1800"/>
                      </a:pPr>
                      <a:r>
                        <a:rPr sz="1000">
                          <a:latin typeface="+mn-lt"/>
                          <a:ea typeface="+mn-ea"/>
                          <a:cs typeface="+mn-cs"/>
                          <a:sym typeface="Calibri"/>
                        </a:rPr>
                        <a:t>niedrig</a:t>
                      </a:r>
                    </a:p>
                  </a:txBody>
                  <a:tcPr marL="34290" marR="34290" marT="34290" marB="34290" horzOverflow="overflow">
                    <a:solidFill>
                      <a:srgbClr val="CFD7E7"/>
                    </a:solidFill>
                  </a:tcPr>
                </a:tc>
                <a:tc>
                  <a:txBody>
                    <a:bodyPr/>
                    <a:lstStyle/>
                    <a:p>
                      <a:pPr algn="ctr" defTabSz="1219200">
                        <a:defRPr sz="1800"/>
                      </a:pPr>
                      <a:r>
                        <a:rPr sz="1000">
                          <a:latin typeface="+mn-lt"/>
                          <a:ea typeface="+mn-ea"/>
                          <a:cs typeface="+mn-cs"/>
                          <a:sym typeface="Calibri"/>
                        </a:rPr>
                        <a:t>0</a:t>
                      </a: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dirty="0"/>
                    </a:p>
                  </a:txBody>
                  <a:tcPr marL="34290" marR="34290" marT="34290" marB="34290" horzOverflow="overflow">
                    <a:solidFill>
                      <a:srgbClr val="CFD7E7"/>
                    </a:solidFill>
                  </a:tcPr>
                </a:tc>
                <a:extLst>
                  <a:ext uri="{0D108BD9-81ED-4DB2-BD59-A6C34878D82A}">
                    <a16:rowId xmlns:a16="http://schemas.microsoft.com/office/drawing/2014/main" val="10009"/>
                  </a:ext>
                </a:extLst>
              </a:tr>
            </a:tbl>
          </a:graphicData>
        </a:graphic>
      </p:graphicFrame>
      <p:sp>
        <p:nvSpPr>
          <p:cNvPr id="983" name="Strategische Kontur der US-amerikanischen Weinbranche Ende der 90er"/>
          <p:cNvSpPr txBox="1"/>
          <p:nvPr/>
        </p:nvSpPr>
        <p:spPr>
          <a:xfrm>
            <a:off x="329758" y="940034"/>
            <a:ext cx="6892590" cy="4001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algn="ctr" defTabSz="1219200">
              <a:defRPr>
                <a:latin typeface="Arial"/>
                <a:ea typeface="Arial"/>
                <a:cs typeface="Arial"/>
                <a:sym typeface="Arial"/>
              </a:defRPr>
            </a:lvl1pPr>
          </a:lstStyle>
          <a:p>
            <a:r>
              <a:rPr dirty="0" err="1">
                <a:latin typeface="Calibri" panose="020F0502020204030204" pitchFamily="34" charset="0"/>
                <a:cs typeface="Calibri" panose="020F0502020204030204" pitchFamily="34" charset="0"/>
              </a:rPr>
              <a:t>Strategische</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Kontur</a:t>
            </a:r>
            <a:r>
              <a:rPr dirty="0">
                <a:latin typeface="Calibri" panose="020F0502020204030204" pitchFamily="34" charset="0"/>
                <a:cs typeface="Calibri" panose="020F0502020204030204" pitchFamily="34" charset="0"/>
              </a:rPr>
              <a:t> der US-</a:t>
            </a:r>
            <a:r>
              <a:rPr dirty="0" err="1">
                <a:latin typeface="Calibri" panose="020F0502020204030204" pitchFamily="34" charset="0"/>
                <a:cs typeface="Calibri" panose="020F0502020204030204" pitchFamily="34" charset="0"/>
              </a:rPr>
              <a:t>amerikanischen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Weinbranche</a:t>
            </a:r>
            <a:r>
              <a:rPr dirty="0">
                <a:latin typeface="Calibri" panose="020F0502020204030204" pitchFamily="34" charset="0"/>
                <a:cs typeface="Calibri" panose="020F0502020204030204" pitchFamily="34" charset="0"/>
              </a:rPr>
              <a:t> Ende der 90er</a:t>
            </a:r>
          </a:p>
        </p:txBody>
      </p:sp>
      <p:grpSp>
        <p:nvGrpSpPr>
          <p:cNvPr id="995" name="Gruppieren"/>
          <p:cNvGrpSpPr/>
          <p:nvPr/>
        </p:nvGrpSpPr>
        <p:grpSpPr>
          <a:xfrm>
            <a:off x="2844800" y="3429012"/>
            <a:ext cx="5199094" cy="609654"/>
            <a:chOff x="0" y="0"/>
            <a:chExt cx="5199093" cy="609653"/>
          </a:xfrm>
        </p:grpSpPr>
        <p:sp>
          <p:nvSpPr>
            <p:cNvPr id="984" name="Rechteck"/>
            <p:cNvSpPr/>
            <p:nvPr/>
          </p:nvSpPr>
          <p:spPr>
            <a:xfrm>
              <a:off x="4978400" y="-1"/>
              <a:ext cx="220694" cy="152455"/>
            </a:xfrm>
            <a:prstGeom prst="rect">
              <a:avLst/>
            </a:prstGeom>
            <a:solidFill>
              <a:srgbClr val="FF6600"/>
            </a:solidFill>
            <a:ln w="25400" cap="flat">
              <a:solidFill>
                <a:srgbClr val="DE0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985" name="Rechteck"/>
            <p:cNvSpPr/>
            <p:nvPr/>
          </p:nvSpPr>
          <p:spPr>
            <a:xfrm>
              <a:off x="4267200" y="152346"/>
              <a:ext cx="220694" cy="152454"/>
            </a:xfrm>
            <a:prstGeom prst="rect">
              <a:avLst/>
            </a:prstGeom>
            <a:solidFill>
              <a:srgbClr val="FF6600"/>
            </a:solidFill>
            <a:ln w="25400" cap="flat">
              <a:solidFill>
                <a:srgbClr val="DE0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986" name="Rechteck"/>
            <p:cNvSpPr/>
            <p:nvPr/>
          </p:nvSpPr>
          <p:spPr>
            <a:xfrm>
              <a:off x="3251200" y="76200"/>
              <a:ext cx="220694" cy="152454"/>
            </a:xfrm>
            <a:prstGeom prst="rect">
              <a:avLst/>
            </a:prstGeom>
            <a:solidFill>
              <a:srgbClr val="FF6600"/>
            </a:solidFill>
            <a:ln w="25400" cap="flat">
              <a:solidFill>
                <a:srgbClr val="DE0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987" name="Rechteck"/>
            <p:cNvSpPr/>
            <p:nvPr/>
          </p:nvSpPr>
          <p:spPr>
            <a:xfrm>
              <a:off x="2235200" y="457200"/>
              <a:ext cx="220694" cy="152454"/>
            </a:xfrm>
            <a:prstGeom prst="rect">
              <a:avLst/>
            </a:prstGeom>
            <a:solidFill>
              <a:srgbClr val="FF6600"/>
            </a:solidFill>
            <a:ln w="25400" cap="flat">
              <a:solidFill>
                <a:srgbClr val="DE0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988" name="Rechteck"/>
            <p:cNvSpPr/>
            <p:nvPr/>
          </p:nvSpPr>
          <p:spPr>
            <a:xfrm>
              <a:off x="1117600" y="76200"/>
              <a:ext cx="220694" cy="152454"/>
            </a:xfrm>
            <a:prstGeom prst="rect">
              <a:avLst/>
            </a:prstGeom>
            <a:solidFill>
              <a:srgbClr val="FF6600"/>
            </a:solidFill>
            <a:ln w="25400" cap="flat">
              <a:solidFill>
                <a:srgbClr val="DE0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989" name="Rechteck"/>
            <p:cNvSpPr/>
            <p:nvPr/>
          </p:nvSpPr>
          <p:spPr>
            <a:xfrm>
              <a:off x="0" y="76146"/>
              <a:ext cx="220694" cy="152454"/>
            </a:xfrm>
            <a:prstGeom prst="rect">
              <a:avLst/>
            </a:prstGeom>
            <a:solidFill>
              <a:srgbClr val="FF6600"/>
            </a:solidFill>
            <a:ln w="25400" cap="flat">
              <a:solidFill>
                <a:srgbClr val="DE0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990" name="Linie"/>
            <p:cNvSpPr/>
            <p:nvPr/>
          </p:nvSpPr>
          <p:spPr>
            <a:xfrm flipH="1">
              <a:off x="4487893" y="76227"/>
              <a:ext cx="490508" cy="152346"/>
            </a:xfrm>
            <a:prstGeom prst="line">
              <a:avLst/>
            </a:prstGeom>
            <a:noFill/>
            <a:ln w="12700" cap="flat">
              <a:solidFill>
                <a:srgbClr val="FF0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991" name="Linie"/>
            <p:cNvSpPr/>
            <p:nvPr/>
          </p:nvSpPr>
          <p:spPr>
            <a:xfrm flipH="1" flipV="1">
              <a:off x="3471893" y="152427"/>
              <a:ext cx="795308" cy="76147"/>
            </a:xfrm>
            <a:prstGeom prst="line">
              <a:avLst/>
            </a:prstGeom>
            <a:noFill/>
            <a:ln w="12700" cap="flat">
              <a:solidFill>
                <a:srgbClr val="FF0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992" name="Linie"/>
            <p:cNvSpPr/>
            <p:nvPr/>
          </p:nvSpPr>
          <p:spPr>
            <a:xfrm flipH="1">
              <a:off x="2455893" y="152427"/>
              <a:ext cx="795308" cy="381001"/>
            </a:xfrm>
            <a:prstGeom prst="line">
              <a:avLst/>
            </a:prstGeom>
            <a:noFill/>
            <a:ln w="12700" cap="flat">
              <a:solidFill>
                <a:srgbClr val="FF0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993" name="Linie"/>
            <p:cNvSpPr/>
            <p:nvPr/>
          </p:nvSpPr>
          <p:spPr>
            <a:xfrm flipH="1" flipV="1">
              <a:off x="1338293" y="152427"/>
              <a:ext cx="896908" cy="381001"/>
            </a:xfrm>
            <a:prstGeom prst="line">
              <a:avLst/>
            </a:prstGeom>
            <a:noFill/>
            <a:ln w="12700" cap="flat">
              <a:solidFill>
                <a:srgbClr val="FF0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994" name="Linie"/>
            <p:cNvSpPr/>
            <p:nvPr/>
          </p:nvSpPr>
          <p:spPr>
            <a:xfrm flipH="1" flipV="1">
              <a:off x="203201" y="150811"/>
              <a:ext cx="934310" cy="1589"/>
            </a:xfrm>
            <a:prstGeom prst="line">
              <a:avLst/>
            </a:prstGeom>
            <a:noFill/>
            <a:ln w="12700" cap="flat">
              <a:solidFill>
                <a:srgbClr val="FF0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grpSp>
      <p:sp>
        <p:nvSpPr>
          <p:cNvPr id="996" name="Rechteck"/>
          <p:cNvSpPr/>
          <p:nvPr/>
        </p:nvSpPr>
        <p:spPr>
          <a:xfrm>
            <a:off x="6603242" y="1560343"/>
            <a:ext cx="220695" cy="152456"/>
          </a:xfrm>
          <a:prstGeom prst="rect">
            <a:avLst/>
          </a:prstGeom>
          <a:solidFill>
            <a:srgbClr val="FF6600"/>
          </a:solidFill>
          <a:ln w="25400">
            <a:solidFill>
              <a:srgbClr val="DE0000"/>
            </a:solidFill>
          </a:ln>
        </p:spPr>
        <p:txBody>
          <a:bodyPr lIns="60959" tIns="60959" rIns="60959" bIns="60959" anchor="ct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997" name="Oval"/>
          <p:cNvSpPr/>
          <p:nvPr/>
        </p:nvSpPr>
        <p:spPr>
          <a:xfrm>
            <a:off x="9186845" y="1545660"/>
            <a:ext cx="172865" cy="136481"/>
          </a:xfrm>
          <a:prstGeom prst="ellipse">
            <a:avLst/>
          </a:prstGeom>
          <a:solidFill>
            <a:srgbClr val="4F81BD"/>
          </a:solidFill>
          <a:ln w="25400">
            <a:solidFill>
              <a:srgbClr val="3A5E8A"/>
            </a:solidFill>
          </a:ln>
        </p:spPr>
        <p:txBody>
          <a:bodyPr lIns="60959" tIns="60959" rIns="60959" bIns="60959" anchor="ct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998" name="Billigweine"/>
          <p:cNvSpPr txBox="1"/>
          <p:nvPr/>
        </p:nvSpPr>
        <p:spPr>
          <a:xfrm>
            <a:off x="9388003" y="1426915"/>
            <a:ext cx="1023996" cy="3693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defTabSz="1219200">
              <a:defRPr sz="1600">
                <a:latin typeface="Arial"/>
                <a:ea typeface="Arial"/>
                <a:cs typeface="Arial"/>
                <a:sym typeface="Arial"/>
              </a:defRPr>
            </a:lvl1pPr>
          </a:lstStyle>
          <a:p>
            <a:r>
              <a:rPr>
                <a:latin typeface="Calibri" panose="020F0502020204030204" pitchFamily="34" charset="0"/>
                <a:cs typeface="Calibri" panose="020F0502020204030204" pitchFamily="34" charset="0"/>
              </a:rPr>
              <a:t>Billigweine</a:t>
            </a:r>
          </a:p>
        </p:txBody>
      </p:sp>
      <p:sp>
        <p:nvSpPr>
          <p:cNvPr id="999" name="Premiumweine"/>
          <p:cNvSpPr txBox="1"/>
          <p:nvPr/>
        </p:nvSpPr>
        <p:spPr>
          <a:xfrm>
            <a:off x="6841802" y="1426915"/>
            <a:ext cx="1391084" cy="3693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defTabSz="1219200">
              <a:defRPr sz="1600">
                <a:latin typeface="Arial"/>
                <a:ea typeface="Arial"/>
                <a:cs typeface="Arial"/>
                <a:sym typeface="Arial"/>
              </a:defRPr>
            </a:lvl1pPr>
          </a:lstStyle>
          <a:p>
            <a:r>
              <a:rPr dirty="0" err="1">
                <a:latin typeface="Calibri" panose="020F0502020204030204" pitchFamily="34" charset="0"/>
                <a:cs typeface="Calibri" panose="020F0502020204030204" pitchFamily="34" charset="0"/>
              </a:rPr>
              <a:t>Premiumweine</a:t>
            </a:r>
            <a:endParaRPr dirty="0">
              <a:latin typeface="Calibri" panose="020F0502020204030204" pitchFamily="34" charset="0"/>
              <a:cs typeface="Calibri" panose="020F0502020204030204" pitchFamily="34" charset="0"/>
            </a:endParaRPr>
          </a:p>
        </p:txBody>
      </p:sp>
      <p:sp>
        <p:nvSpPr>
          <p:cNvPr id="2" name="Textplatzhalter 1">
            <a:extLst>
              <a:ext uri="{FF2B5EF4-FFF2-40B4-BE49-F238E27FC236}">
                <a16:creationId xmlns:a16="http://schemas.microsoft.com/office/drawing/2014/main" id="{CA1C7D1C-1378-2D47-89C0-90931332A26C}"/>
              </a:ext>
            </a:extLst>
          </p:cNvPr>
          <p:cNvSpPr>
            <a:spLocks noGrp="1"/>
          </p:cNvSpPr>
          <p:nvPr>
            <p:ph type="body" sz="quarter" idx="10"/>
          </p:nvPr>
        </p:nvSpPr>
        <p:spPr/>
        <p:txBody>
          <a:bodyPr/>
          <a:lstStyle/>
          <a:p>
            <a:r>
              <a:rPr lang="de-DE" dirty="0"/>
              <a:t>BEISPIEL YELLOW TAIL</a:t>
            </a:r>
          </a:p>
        </p:txBody>
      </p:sp>
      <p:grpSp>
        <p:nvGrpSpPr>
          <p:cNvPr id="1011" name="Gruppieren"/>
          <p:cNvGrpSpPr/>
          <p:nvPr/>
        </p:nvGrpSpPr>
        <p:grpSpPr>
          <a:xfrm>
            <a:off x="2844800" y="4724399"/>
            <a:ext cx="5181601" cy="593682"/>
            <a:chOff x="0" y="0"/>
            <a:chExt cx="5181600" cy="593680"/>
          </a:xfrm>
        </p:grpSpPr>
        <p:sp>
          <p:nvSpPr>
            <p:cNvPr id="1000" name="Oval"/>
            <p:cNvSpPr/>
            <p:nvPr/>
          </p:nvSpPr>
          <p:spPr>
            <a:xfrm>
              <a:off x="5008736" y="381000"/>
              <a:ext cx="172865" cy="136481"/>
            </a:xfrm>
            <a:prstGeom prst="ellipse">
              <a:avLst/>
            </a:prstGeom>
            <a:solidFill>
              <a:srgbClr val="4F81BD"/>
            </a:solidFill>
            <a:ln w="25400" cap="flat">
              <a:solidFill>
                <a:srgbClr val="3A5E8A"/>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01" name="Oval"/>
            <p:cNvSpPr/>
            <p:nvPr/>
          </p:nvSpPr>
          <p:spPr>
            <a:xfrm>
              <a:off x="4102770" y="457200"/>
              <a:ext cx="172865" cy="136481"/>
            </a:xfrm>
            <a:prstGeom prst="ellipse">
              <a:avLst/>
            </a:prstGeom>
            <a:solidFill>
              <a:srgbClr val="4F81BD"/>
            </a:solidFill>
            <a:ln w="25400" cap="flat">
              <a:solidFill>
                <a:srgbClr val="3A5E8A"/>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02" name="Oval"/>
            <p:cNvSpPr/>
            <p:nvPr/>
          </p:nvSpPr>
          <p:spPr>
            <a:xfrm>
              <a:off x="3250525" y="396920"/>
              <a:ext cx="172865" cy="136481"/>
            </a:xfrm>
            <a:prstGeom prst="ellipse">
              <a:avLst/>
            </a:prstGeom>
            <a:solidFill>
              <a:srgbClr val="4F81BD"/>
            </a:solidFill>
            <a:ln w="25400" cap="flat">
              <a:solidFill>
                <a:srgbClr val="3A5E8A"/>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03" name="Oval"/>
            <p:cNvSpPr/>
            <p:nvPr/>
          </p:nvSpPr>
          <p:spPr>
            <a:xfrm>
              <a:off x="2234503" y="381000"/>
              <a:ext cx="172865" cy="136481"/>
            </a:xfrm>
            <a:prstGeom prst="ellipse">
              <a:avLst/>
            </a:prstGeom>
            <a:solidFill>
              <a:srgbClr val="4F81BD"/>
            </a:solidFill>
            <a:ln w="25400" cap="flat">
              <a:solidFill>
                <a:srgbClr val="3A5E8A"/>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04" name="Oval"/>
            <p:cNvSpPr/>
            <p:nvPr/>
          </p:nvSpPr>
          <p:spPr>
            <a:xfrm>
              <a:off x="1145693" y="-1"/>
              <a:ext cx="172865" cy="136482"/>
            </a:xfrm>
            <a:prstGeom prst="ellipse">
              <a:avLst/>
            </a:prstGeom>
            <a:solidFill>
              <a:srgbClr val="4F81BD"/>
            </a:solidFill>
            <a:ln w="25400" cap="flat">
              <a:solidFill>
                <a:srgbClr val="3A5E8A"/>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05" name="Oval"/>
            <p:cNvSpPr/>
            <p:nvPr/>
          </p:nvSpPr>
          <p:spPr>
            <a:xfrm>
              <a:off x="-1" y="447272"/>
              <a:ext cx="172865" cy="136482"/>
            </a:xfrm>
            <a:prstGeom prst="ellipse">
              <a:avLst/>
            </a:prstGeom>
            <a:solidFill>
              <a:srgbClr val="4F81BD"/>
            </a:solidFill>
            <a:ln w="25400" cap="flat">
              <a:solidFill>
                <a:srgbClr val="3A5E8A"/>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06" name="Linie"/>
            <p:cNvSpPr/>
            <p:nvPr/>
          </p:nvSpPr>
          <p:spPr>
            <a:xfrm flipH="1">
              <a:off x="4250318" y="400987"/>
              <a:ext cx="783735" cy="172706"/>
            </a:xfrm>
            <a:prstGeom prst="line">
              <a:avLst/>
            </a:prstGeom>
            <a:noFill/>
            <a:ln w="12700" cap="flat">
              <a:solidFill>
                <a:srgbClr val="4A7EBB"/>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07" name="Linie"/>
            <p:cNvSpPr/>
            <p:nvPr/>
          </p:nvSpPr>
          <p:spPr>
            <a:xfrm flipH="1" flipV="1">
              <a:off x="3398073" y="416907"/>
              <a:ext cx="791130" cy="40294"/>
            </a:xfrm>
            <a:prstGeom prst="line">
              <a:avLst/>
            </a:prstGeom>
            <a:noFill/>
            <a:ln w="12700" cap="flat">
              <a:solidFill>
                <a:srgbClr val="4A7EBB"/>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08" name="Linie"/>
            <p:cNvSpPr/>
            <p:nvPr/>
          </p:nvSpPr>
          <p:spPr>
            <a:xfrm flipH="1" flipV="1">
              <a:off x="2407368" y="449240"/>
              <a:ext cx="843158" cy="15920"/>
            </a:xfrm>
            <a:prstGeom prst="line">
              <a:avLst/>
            </a:prstGeom>
            <a:noFill/>
            <a:ln w="12700" cap="flat">
              <a:solidFill>
                <a:srgbClr val="4A7EBB"/>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09" name="Linie"/>
            <p:cNvSpPr/>
            <p:nvPr/>
          </p:nvSpPr>
          <p:spPr>
            <a:xfrm flipH="1" flipV="1">
              <a:off x="1337774" y="129083"/>
              <a:ext cx="922048" cy="251917"/>
            </a:xfrm>
            <a:prstGeom prst="line">
              <a:avLst/>
            </a:prstGeom>
            <a:noFill/>
            <a:ln w="12700" cap="flat">
              <a:solidFill>
                <a:srgbClr val="4A7EBB"/>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10" name="Linie"/>
            <p:cNvSpPr/>
            <p:nvPr/>
          </p:nvSpPr>
          <p:spPr>
            <a:xfrm flipH="1">
              <a:off x="172863" y="68240"/>
              <a:ext cx="972831" cy="447272"/>
            </a:xfrm>
            <a:prstGeom prst="line">
              <a:avLst/>
            </a:prstGeom>
            <a:noFill/>
            <a:ln w="12700" cap="flat">
              <a:solidFill>
                <a:srgbClr val="4A7EBB"/>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gr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16" name="Tabelle"/>
          <p:cNvGraphicFramePr/>
          <p:nvPr/>
        </p:nvGraphicFramePr>
        <p:xfrm>
          <a:off x="380994" y="1864721"/>
          <a:ext cx="11396270" cy="4227964"/>
        </p:xfrm>
        <a:graphic>
          <a:graphicData uri="http://schemas.openxmlformats.org/drawingml/2006/table">
            <a:tbl>
              <a:tblPr firstRow="1" bandRow="1">
                <a:tableStyleId>{4C3C2611-4C71-4FC5-86AE-919BDF0F9419}</a:tableStyleId>
              </a:tblPr>
              <a:tblGrid>
                <a:gridCol w="962506">
                  <a:extLst>
                    <a:ext uri="{9D8B030D-6E8A-4147-A177-3AD203B41FA5}">
                      <a16:colId xmlns:a16="http://schemas.microsoft.com/office/drawing/2014/main" val="20000"/>
                    </a:ext>
                  </a:extLst>
                </a:gridCol>
                <a:gridCol w="984317">
                  <a:extLst>
                    <a:ext uri="{9D8B030D-6E8A-4147-A177-3AD203B41FA5}">
                      <a16:colId xmlns:a16="http://schemas.microsoft.com/office/drawing/2014/main" val="20001"/>
                    </a:ext>
                  </a:extLst>
                </a:gridCol>
                <a:gridCol w="1181181">
                  <a:extLst>
                    <a:ext uri="{9D8B030D-6E8A-4147-A177-3AD203B41FA5}">
                      <a16:colId xmlns:a16="http://schemas.microsoft.com/office/drawing/2014/main" val="20002"/>
                    </a:ext>
                  </a:extLst>
                </a:gridCol>
                <a:gridCol w="1181181">
                  <a:extLst>
                    <a:ext uri="{9D8B030D-6E8A-4147-A177-3AD203B41FA5}">
                      <a16:colId xmlns:a16="http://schemas.microsoft.com/office/drawing/2014/main" val="20003"/>
                    </a:ext>
                  </a:extLst>
                </a:gridCol>
                <a:gridCol w="1082749">
                  <a:extLst>
                    <a:ext uri="{9D8B030D-6E8A-4147-A177-3AD203B41FA5}">
                      <a16:colId xmlns:a16="http://schemas.microsoft.com/office/drawing/2014/main" val="20004"/>
                    </a:ext>
                  </a:extLst>
                </a:gridCol>
                <a:gridCol w="984317">
                  <a:extLst>
                    <a:ext uri="{9D8B030D-6E8A-4147-A177-3AD203B41FA5}">
                      <a16:colId xmlns:a16="http://schemas.microsoft.com/office/drawing/2014/main" val="20005"/>
                    </a:ext>
                  </a:extLst>
                </a:gridCol>
                <a:gridCol w="787454">
                  <a:extLst>
                    <a:ext uri="{9D8B030D-6E8A-4147-A177-3AD203B41FA5}">
                      <a16:colId xmlns:a16="http://schemas.microsoft.com/office/drawing/2014/main" val="20006"/>
                    </a:ext>
                  </a:extLst>
                </a:gridCol>
                <a:gridCol w="689022">
                  <a:extLst>
                    <a:ext uri="{9D8B030D-6E8A-4147-A177-3AD203B41FA5}">
                      <a16:colId xmlns:a16="http://schemas.microsoft.com/office/drawing/2014/main" val="20007"/>
                    </a:ext>
                  </a:extLst>
                </a:gridCol>
                <a:gridCol w="885886">
                  <a:extLst>
                    <a:ext uri="{9D8B030D-6E8A-4147-A177-3AD203B41FA5}">
                      <a16:colId xmlns:a16="http://schemas.microsoft.com/office/drawing/2014/main" val="20008"/>
                    </a:ext>
                  </a:extLst>
                </a:gridCol>
                <a:gridCol w="984317">
                  <a:extLst>
                    <a:ext uri="{9D8B030D-6E8A-4147-A177-3AD203B41FA5}">
                      <a16:colId xmlns:a16="http://schemas.microsoft.com/office/drawing/2014/main" val="20009"/>
                    </a:ext>
                  </a:extLst>
                </a:gridCol>
                <a:gridCol w="787454">
                  <a:extLst>
                    <a:ext uri="{9D8B030D-6E8A-4147-A177-3AD203B41FA5}">
                      <a16:colId xmlns:a16="http://schemas.microsoft.com/office/drawing/2014/main" val="20010"/>
                    </a:ext>
                  </a:extLst>
                </a:gridCol>
                <a:gridCol w="885886">
                  <a:extLst>
                    <a:ext uri="{9D8B030D-6E8A-4147-A177-3AD203B41FA5}">
                      <a16:colId xmlns:a16="http://schemas.microsoft.com/office/drawing/2014/main" val="20011"/>
                    </a:ext>
                  </a:extLst>
                </a:gridCol>
              </a:tblGrid>
              <a:tr h="302685">
                <a:tc>
                  <a:txBody>
                    <a:bodyPr/>
                    <a:lstStyle/>
                    <a:p>
                      <a:pPr algn="ctr" defTabSz="1219200">
                        <a:defRPr sz="1000">
                          <a:latin typeface="Arial"/>
                          <a:ea typeface="Arial"/>
                          <a:cs typeface="Arial"/>
                          <a:sym typeface="Arial"/>
                        </a:defRPr>
                      </a:pPr>
                      <a:endParaRPr/>
                    </a:p>
                  </a:txBody>
                  <a:tcPr marL="34290" marR="34290" marT="34290" marB="34290" horzOverflow="overflow">
                    <a:lnB w="50800">
                      <a:solidFill>
                        <a:srgbClr val="FFFFFF"/>
                      </a:solidFill>
                    </a:lnB>
                    <a:solidFill>
                      <a:srgbClr val="4F81BD"/>
                    </a:solidFill>
                  </a:tcPr>
                </a:tc>
                <a:tc>
                  <a:txBody>
                    <a:bodyPr/>
                    <a:lstStyle/>
                    <a:p>
                      <a:pPr algn="ctr" defTabSz="1219200">
                        <a:defRPr sz="1000">
                          <a:latin typeface="Arial"/>
                          <a:ea typeface="Arial"/>
                          <a:cs typeface="Arial"/>
                          <a:sym typeface="Arial"/>
                        </a:defRPr>
                      </a:pPr>
                      <a:endParaRP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1.</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2.</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3.</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4.</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5.</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6.</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7.</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8.</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9.</a:t>
                      </a:r>
                    </a:p>
                  </a:txBody>
                  <a:tcPr marL="34290" marR="34290" marT="34290" marB="34290" horzOverflow="overflow">
                    <a:lnB w="50800">
                      <a:solidFill>
                        <a:srgbClr val="FFFFFF"/>
                      </a:solidFill>
                    </a:lnB>
                    <a:solidFill>
                      <a:srgbClr val="4F81BD"/>
                    </a:solidFill>
                  </a:tcPr>
                </a:tc>
                <a:tc>
                  <a:txBody>
                    <a:bodyPr/>
                    <a:lstStyle/>
                    <a:p>
                      <a:pPr algn="ctr" defTabSz="1219200">
                        <a:defRPr sz="1800" b="0">
                          <a:solidFill>
                            <a:srgbClr val="000000"/>
                          </a:solidFill>
                        </a:defRPr>
                      </a:pPr>
                      <a:r>
                        <a:rPr sz="1000" b="1">
                          <a:solidFill>
                            <a:srgbClr val="FFFFFF"/>
                          </a:solidFill>
                          <a:latin typeface="+mn-lt"/>
                          <a:ea typeface="+mn-ea"/>
                          <a:cs typeface="+mn-cs"/>
                          <a:sym typeface="Calibri"/>
                        </a:rPr>
                        <a:t>10.</a:t>
                      </a:r>
                    </a:p>
                  </a:txBody>
                  <a:tcPr marL="34290" marR="34290" marT="34290" marB="34290" horzOverflow="overflow">
                    <a:lnB w="50800">
                      <a:solidFill>
                        <a:srgbClr val="FFFFFF"/>
                      </a:solidFill>
                    </a:lnB>
                    <a:solidFill>
                      <a:srgbClr val="4F81BD"/>
                    </a:solidFill>
                  </a:tcPr>
                </a:tc>
                <a:extLst>
                  <a:ext uri="{0D108BD9-81ED-4DB2-BD59-A6C34878D82A}">
                    <a16:rowId xmlns:a16="http://schemas.microsoft.com/office/drawing/2014/main" val="10000"/>
                  </a:ext>
                </a:extLst>
              </a:tr>
              <a:tr h="825255">
                <a:tc>
                  <a:txBody>
                    <a:bodyPr/>
                    <a:lstStyle/>
                    <a:p>
                      <a:pPr algn="l" defTabSz="1219200">
                        <a:defRPr sz="1000">
                          <a:latin typeface="+mn-lt"/>
                          <a:ea typeface="+mn-ea"/>
                          <a:cs typeface="+mn-cs"/>
                          <a:sym typeface="Calibri"/>
                        </a:defRPr>
                      </a:pPr>
                      <a:endParaRP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Position</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Fachtermine zur Anpreisung der eigenen Kompetenz</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Verkaufsförderung durch normale Werbemaßnahmen</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Alterungsfähigkeit</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Prestige und Tradition des Weinguts</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Komplexität des Weins</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Palette von Weinsorten</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Leichte Trinkbarkeit</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Einfache Auswahl</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Spaß und Aben-teuer</a:t>
                      </a:r>
                    </a:p>
                  </a:txBody>
                  <a:tcPr marL="34290" marR="34290" marT="34290" marB="34290" horzOverflow="overflow">
                    <a:lnT w="50800">
                      <a:solidFill>
                        <a:srgbClr val="FFFFFF"/>
                      </a:solidFill>
                    </a:lnT>
                    <a:solidFill>
                      <a:srgbClr val="CFD7E7"/>
                    </a:solidFill>
                  </a:tcPr>
                </a:tc>
                <a:tc>
                  <a:txBody>
                    <a:bodyPr/>
                    <a:lstStyle/>
                    <a:p>
                      <a:pPr algn="ctr" defTabSz="1219200">
                        <a:defRPr sz="1800"/>
                      </a:pPr>
                      <a:r>
                        <a:rPr sz="900">
                          <a:latin typeface="+mn-lt"/>
                          <a:ea typeface="+mn-ea"/>
                          <a:cs typeface="+mn-cs"/>
                          <a:sym typeface="Calibri"/>
                        </a:rPr>
                        <a:t>Internet</a:t>
                      </a:r>
                    </a:p>
                  </a:txBody>
                  <a:tcPr marL="34290" marR="34290" marT="34290" marB="34290" horzOverflow="overflow">
                    <a:lnT w="50800">
                      <a:solidFill>
                        <a:srgbClr val="FFFFFF"/>
                      </a:solidFill>
                    </a:lnT>
                    <a:solidFill>
                      <a:srgbClr val="CFD7E7"/>
                    </a:solidFill>
                  </a:tcPr>
                </a:tc>
                <a:extLst>
                  <a:ext uri="{0D108BD9-81ED-4DB2-BD59-A6C34878D82A}">
                    <a16:rowId xmlns:a16="http://schemas.microsoft.com/office/drawing/2014/main" val="10001"/>
                  </a:ext>
                </a:extLst>
              </a:tr>
              <a:tr h="387503">
                <a:tc>
                  <a:txBody>
                    <a:bodyPr/>
                    <a:lstStyle/>
                    <a:p>
                      <a:pPr algn="ctr" defTabSz="1219200">
                        <a:defRPr sz="1800"/>
                      </a:pPr>
                      <a:r>
                        <a:rPr sz="1000">
                          <a:latin typeface="+mn-lt"/>
                          <a:ea typeface="+mn-ea"/>
                          <a:cs typeface="+mn-cs"/>
                          <a:sym typeface="Calibri"/>
                        </a:rPr>
                        <a:t>hoch</a:t>
                      </a:r>
                    </a:p>
                  </a:txBody>
                  <a:tcPr marL="34290" marR="34290" marT="34290" marB="34290" horzOverflow="overflow">
                    <a:solidFill>
                      <a:srgbClr val="E8ECF4"/>
                    </a:solidFill>
                  </a:tcPr>
                </a:tc>
                <a:tc>
                  <a:txBody>
                    <a:bodyPr/>
                    <a:lstStyle/>
                    <a:p>
                      <a:pPr algn="ctr" defTabSz="1219200">
                        <a:defRPr sz="1800"/>
                      </a:pPr>
                      <a:r>
                        <a:rPr sz="1000">
                          <a:latin typeface="+mn-lt"/>
                          <a:ea typeface="+mn-ea"/>
                          <a:cs typeface="+mn-cs"/>
                          <a:sym typeface="Calibri"/>
                        </a:rPr>
                        <a:t>7</a:t>
                      </a: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extLst>
                  <a:ext uri="{0D108BD9-81ED-4DB2-BD59-A6C34878D82A}">
                    <a16:rowId xmlns:a16="http://schemas.microsoft.com/office/drawing/2014/main" val="10002"/>
                  </a:ext>
                </a:extLst>
              </a:tr>
              <a:tr h="387503">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ctr" defTabSz="1219200">
                        <a:defRPr sz="1800"/>
                      </a:pPr>
                      <a:r>
                        <a:rPr sz="1000">
                          <a:latin typeface="+mn-lt"/>
                          <a:ea typeface="+mn-ea"/>
                          <a:cs typeface="+mn-cs"/>
                          <a:sym typeface="Calibri"/>
                        </a:rPr>
                        <a:t>6</a:t>
                      </a: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extLst>
                  <a:ext uri="{0D108BD9-81ED-4DB2-BD59-A6C34878D82A}">
                    <a16:rowId xmlns:a16="http://schemas.microsoft.com/office/drawing/2014/main" val="10003"/>
                  </a:ext>
                </a:extLst>
              </a:tr>
              <a:tr h="387503">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ctr" defTabSz="1219200">
                        <a:defRPr sz="1800"/>
                      </a:pPr>
                      <a:r>
                        <a:rPr sz="1000">
                          <a:latin typeface="+mn-lt"/>
                          <a:ea typeface="+mn-ea"/>
                          <a:cs typeface="+mn-cs"/>
                          <a:sym typeface="Calibri"/>
                        </a:rPr>
                        <a:t>5</a:t>
                      </a: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extLst>
                  <a:ext uri="{0D108BD9-81ED-4DB2-BD59-A6C34878D82A}">
                    <a16:rowId xmlns:a16="http://schemas.microsoft.com/office/drawing/2014/main" val="10004"/>
                  </a:ext>
                </a:extLst>
              </a:tr>
              <a:tr h="387503">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ctr" defTabSz="1219200">
                        <a:defRPr sz="1800"/>
                      </a:pPr>
                      <a:r>
                        <a:rPr sz="1000">
                          <a:latin typeface="+mn-lt"/>
                          <a:ea typeface="+mn-ea"/>
                          <a:cs typeface="+mn-cs"/>
                          <a:sym typeface="Calibri"/>
                        </a:rPr>
                        <a:t>4</a:t>
                      </a: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extLst>
                  <a:ext uri="{0D108BD9-81ED-4DB2-BD59-A6C34878D82A}">
                    <a16:rowId xmlns:a16="http://schemas.microsoft.com/office/drawing/2014/main" val="10005"/>
                  </a:ext>
                </a:extLst>
              </a:tr>
              <a:tr h="387503">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ctr" defTabSz="1219200">
                        <a:defRPr sz="1800"/>
                      </a:pPr>
                      <a:r>
                        <a:rPr sz="1000">
                          <a:latin typeface="+mn-lt"/>
                          <a:ea typeface="+mn-ea"/>
                          <a:cs typeface="+mn-cs"/>
                          <a:sym typeface="Calibri"/>
                        </a:rPr>
                        <a:t>3</a:t>
                      </a: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extLst>
                  <a:ext uri="{0D108BD9-81ED-4DB2-BD59-A6C34878D82A}">
                    <a16:rowId xmlns:a16="http://schemas.microsoft.com/office/drawing/2014/main" val="10006"/>
                  </a:ext>
                </a:extLst>
              </a:tr>
              <a:tr h="387503">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ctr" defTabSz="1219200">
                        <a:defRPr sz="1800"/>
                      </a:pPr>
                      <a:r>
                        <a:rPr sz="1000">
                          <a:latin typeface="+mn-lt"/>
                          <a:ea typeface="+mn-ea"/>
                          <a:cs typeface="+mn-cs"/>
                          <a:sym typeface="Calibri"/>
                        </a:rPr>
                        <a:t>2</a:t>
                      </a: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extLst>
                  <a:ext uri="{0D108BD9-81ED-4DB2-BD59-A6C34878D82A}">
                    <a16:rowId xmlns:a16="http://schemas.microsoft.com/office/drawing/2014/main" val="10007"/>
                  </a:ext>
                </a:extLst>
              </a:tr>
              <a:tr h="387503">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ctr" defTabSz="1219200">
                        <a:defRPr sz="1800"/>
                      </a:pPr>
                      <a:r>
                        <a:rPr sz="1000">
                          <a:latin typeface="+mn-lt"/>
                          <a:ea typeface="+mn-ea"/>
                          <a:cs typeface="+mn-cs"/>
                          <a:sym typeface="Calibri"/>
                        </a:rPr>
                        <a:t>1</a:t>
                      </a: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E8ECF4"/>
                    </a:solidFill>
                  </a:tcPr>
                </a:tc>
                <a:extLst>
                  <a:ext uri="{0D108BD9-81ED-4DB2-BD59-A6C34878D82A}">
                    <a16:rowId xmlns:a16="http://schemas.microsoft.com/office/drawing/2014/main" val="10008"/>
                  </a:ext>
                </a:extLst>
              </a:tr>
              <a:tr h="387503">
                <a:tc>
                  <a:txBody>
                    <a:bodyPr/>
                    <a:lstStyle/>
                    <a:p>
                      <a:pPr algn="ctr" defTabSz="1219200">
                        <a:defRPr sz="1800"/>
                      </a:pPr>
                      <a:r>
                        <a:rPr sz="1000">
                          <a:latin typeface="+mn-lt"/>
                          <a:ea typeface="+mn-ea"/>
                          <a:cs typeface="+mn-cs"/>
                          <a:sym typeface="Calibri"/>
                        </a:rPr>
                        <a:t>niedrig</a:t>
                      </a:r>
                    </a:p>
                  </a:txBody>
                  <a:tcPr marL="34290" marR="34290" marT="34290" marB="34290" horzOverflow="overflow">
                    <a:solidFill>
                      <a:srgbClr val="CFD7E7"/>
                    </a:solidFill>
                  </a:tcPr>
                </a:tc>
                <a:tc>
                  <a:txBody>
                    <a:bodyPr/>
                    <a:lstStyle/>
                    <a:p>
                      <a:pPr algn="ctr" defTabSz="1219200">
                        <a:defRPr sz="1800"/>
                      </a:pPr>
                      <a:r>
                        <a:rPr sz="1000">
                          <a:latin typeface="+mn-lt"/>
                          <a:ea typeface="+mn-ea"/>
                          <a:cs typeface="+mn-cs"/>
                          <a:sym typeface="Calibri"/>
                        </a:rPr>
                        <a:t>0</a:t>
                      </a: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a:p>
                  </a:txBody>
                  <a:tcPr marL="34290" marR="34290" marT="34290" marB="34290" horzOverflow="overflow">
                    <a:solidFill>
                      <a:srgbClr val="CFD7E7"/>
                    </a:solidFill>
                  </a:tcPr>
                </a:tc>
                <a:tc>
                  <a:txBody>
                    <a:bodyPr/>
                    <a:lstStyle/>
                    <a:p>
                      <a:pPr algn="l" defTabSz="1219200">
                        <a:defRPr sz="1000">
                          <a:latin typeface="+mn-lt"/>
                          <a:ea typeface="+mn-ea"/>
                          <a:cs typeface="+mn-cs"/>
                          <a:sym typeface="Calibri"/>
                        </a:defRPr>
                      </a:pPr>
                      <a:endParaRPr dirty="0"/>
                    </a:p>
                  </a:txBody>
                  <a:tcPr marL="34290" marR="34290" marT="34290" marB="34290" horzOverflow="overflow">
                    <a:solidFill>
                      <a:srgbClr val="CFD7E7"/>
                    </a:solidFill>
                  </a:tcPr>
                </a:tc>
                <a:extLst>
                  <a:ext uri="{0D108BD9-81ED-4DB2-BD59-A6C34878D82A}">
                    <a16:rowId xmlns:a16="http://schemas.microsoft.com/office/drawing/2014/main" val="10009"/>
                  </a:ext>
                </a:extLst>
              </a:tr>
            </a:tbl>
          </a:graphicData>
        </a:graphic>
      </p:graphicFrame>
      <p:grpSp>
        <p:nvGrpSpPr>
          <p:cNvPr id="1029" name="Gruppieren"/>
          <p:cNvGrpSpPr/>
          <p:nvPr/>
        </p:nvGrpSpPr>
        <p:grpSpPr>
          <a:xfrm>
            <a:off x="2844800" y="3429012"/>
            <a:ext cx="5199094" cy="609654"/>
            <a:chOff x="0" y="0"/>
            <a:chExt cx="5199093" cy="609653"/>
          </a:xfrm>
        </p:grpSpPr>
        <p:sp>
          <p:nvSpPr>
            <p:cNvPr id="1018" name="Rechteck"/>
            <p:cNvSpPr/>
            <p:nvPr/>
          </p:nvSpPr>
          <p:spPr>
            <a:xfrm>
              <a:off x="4978400" y="-1"/>
              <a:ext cx="220694" cy="152455"/>
            </a:xfrm>
            <a:prstGeom prst="rect">
              <a:avLst/>
            </a:prstGeom>
            <a:solidFill>
              <a:srgbClr val="FF6600"/>
            </a:solidFill>
            <a:ln w="25400" cap="flat">
              <a:solidFill>
                <a:srgbClr val="DE0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19" name="Rechteck"/>
            <p:cNvSpPr/>
            <p:nvPr/>
          </p:nvSpPr>
          <p:spPr>
            <a:xfrm>
              <a:off x="4267200" y="152346"/>
              <a:ext cx="220694" cy="152454"/>
            </a:xfrm>
            <a:prstGeom prst="rect">
              <a:avLst/>
            </a:prstGeom>
            <a:solidFill>
              <a:srgbClr val="FF6600"/>
            </a:solidFill>
            <a:ln w="25400" cap="flat">
              <a:solidFill>
                <a:srgbClr val="DE0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20" name="Rechteck"/>
            <p:cNvSpPr/>
            <p:nvPr/>
          </p:nvSpPr>
          <p:spPr>
            <a:xfrm>
              <a:off x="3251200" y="76200"/>
              <a:ext cx="220694" cy="152454"/>
            </a:xfrm>
            <a:prstGeom prst="rect">
              <a:avLst/>
            </a:prstGeom>
            <a:solidFill>
              <a:srgbClr val="FF6600"/>
            </a:solidFill>
            <a:ln w="25400" cap="flat">
              <a:solidFill>
                <a:srgbClr val="DE0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21" name="Rechteck"/>
            <p:cNvSpPr/>
            <p:nvPr/>
          </p:nvSpPr>
          <p:spPr>
            <a:xfrm>
              <a:off x="2235200" y="457200"/>
              <a:ext cx="220694" cy="152454"/>
            </a:xfrm>
            <a:prstGeom prst="rect">
              <a:avLst/>
            </a:prstGeom>
            <a:solidFill>
              <a:srgbClr val="FF6600"/>
            </a:solidFill>
            <a:ln w="25400" cap="flat">
              <a:solidFill>
                <a:srgbClr val="DE0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22" name="Rechteck"/>
            <p:cNvSpPr/>
            <p:nvPr/>
          </p:nvSpPr>
          <p:spPr>
            <a:xfrm>
              <a:off x="1117600" y="76200"/>
              <a:ext cx="220694" cy="152454"/>
            </a:xfrm>
            <a:prstGeom prst="rect">
              <a:avLst/>
            </a:prstGeom>
            <a:solidFill>
              <a:srgbClr val="FF6600"/>
            </a:solidFill>
            <a:ln w="25400" cap="flat">
              <a:solidFill>
                <a:srgbClr val="DE0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23" name="Rechteck"/>
            <p:cNvSpPr/>
            <p:nvPr/>
          </p:nvSpPr>
          <p:spPr>
            <a:xfrm>
              <a:off x="0" y="76146"/>
              <a:ext cx="220694" cy="152454"/>
            </a:xfrm>
            <a:prstGeom prst="rect">
              <a:avLst/>
            </a:prstGeom>
            <a:solidFill>
              <a:srgbClr val="FF6600"/>
            </a:solidFill>
            <a:ln w="25400" cap="flat">
              <a:solidFill>
                <a:srgbClr val="DE0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24" name="Linie"/>
            <p:cNvSpPr/>
            <p:nvPr/>
          </p:nvSpPr>
          <p:spPr>
            <a:xfrm flipH="1">
              <a:off x="4487893" y="76227"/>
              <a:ext cx="490508" cy="152346"/>
            </a:xfrm>
            <a:prstGeom prst="line">
              <a:avLst/>
            </a:prstGeom>
            <a:noFill/>
            <a:ln w="12700" cap="flat">
              <a:solidFill>
                <a:srgbClr val="FF0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25" name="Linie"/>
            <p:cNvSpPr/>
            <p:nvPr/>
          </p:nvSpPr>
          <p:spPr>
            <a:xfrm flipH="1" flipV="1">
              <a:off x="3471893" y="152427"/>
              <a:ext cx="795308" cy="76147"/>
            </a:xfrm>
            <a:prstGeom prst="line">
              <a:avLst/>
            </a:prstGeom>
            <a:noFill/>
            <a:ln w="12700" cap="flat">
              <a:solidFill>
                <a:srgbClr val="FF0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26" name="Linie"/>
            <p:cNvSpPr/>
            <p:nvPr/>
          </p:nvSpPr>
          <p:spPr>
            <a:xfrm flipH="1">
              <a:off x="2455893" y="152427"/>
              <a:ext cx="795308" cy="381001"/>
            </a:xfrm>
            <a:prstGeom prst="line">
              <a:avLst/>
            </a:prstGeom>
            <a:noFill/>
            <a:ln w="12700" cap="flat">
              <a:solidFill>
                <a:srgbClr val="FF0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27" name="Linie"/>
            <p:cNvSpPr/>
            <p:nvPr/>
          </p:nvSpPr>
          <p:spPr>
            <a:xfrm flipH="1" flipV="1">
              <a:off x="1338293" y="152427"/>
              <a:ext cx="896908" cy="381001"/>
            </a:xfrm>
            <a:prstGeom prst="line">
              <a:avLst/>
            </a:prstGeom>
            <a:noFill/>
            <a:ln w="12700" cap="flat">
              <a:solidFill>
                <a:srgbClr val="FF0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28" name="Linie"/>
            <p:cNvSpPr/>
            <p:nvPr/>
          </p:nvSpPr>
          <p:spPr>
            <a:xfrm flipH="1" flipV="1">
              <a:off x="203201" y="150811"/>
              <a:ext cx="934310" cy="1589"/>
            </a:xfrm>
            <a:prstGeom prst="line">
              <a:avLst/>
            </a:prstGeom>
            <a:noFill/>
            <a:ln w="12700" cap="flat">
              <a:solidFill>
                <a:srgbClr val="FF0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grpSp>
      <p:grpSp>
        <p:nvGrpSpPr>
          <p:cNvPr id="1049" name="Gruppieren"/>
          <p:cNvGrpSpPr/>
          <p:nvPr/>
        </p:nvGrpSpPr>
        <p:grpSpPr>
          <a:xfrm>
            <a:off x="2880104" y="3124200"/>
            <a:ext cx="8499097" cy="2819401"/>
            <a:chOff x="0" y="0"/>
            <a:chExt cx="8499096" cy="2819399"/>
          </a:xfrm>
        </p:grpSpPr>
        <p:sp>
          <p:nvSpPr>
            <p:cNvPr id="1030" name="Oval"/>
            <p:cNvSpPr/>
            <p:nvPr/>
          </p:nvSpPr>
          <p:spPr>
            <a:xfrm>
              <a:off x="8326232" y="0"/>
              <a:ext cx="172865" cy="136481"/>
            </a:xfrm>
            <a:prstGeom prst="ellipse">
              <a:avLst/>
            </a:prstGeom>
            <a:solidFill>
              <a:srgbClr val="008000"/>
            </a:solidFill>
            <a:ln w="25400" cap="flat">
              <a:solidFill>
                <a:srgbClr val="008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31" name="Oval"/>
            <p:cNvSpPr/>
            <p:nvPr/>
          </p:nvSpPr>
          <p:spPr>
            <a:xfrm>
              <a:off x="7343576" y="0"/>
              <a:ext cx="172865" cy="136481"/>
            </a:xfrm>
            <a:prstGeom prst="ellipse">
              <a:avLst/>
            </a:prstGeom>
            <a:solidFill>
              <a:srgbClr val="008000"/>
            </a:solidFill>
            <a:ln w="25400" cap="flat">
              <a:solidFill>
                <a:srgbClr val="008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32" name="Oval"/>
            <p:cNvSpPr/>
            <p:nvPr/>
          </p:nvSpPr>
          <p:spPr>
            <a:xfrm>
              <a:off x="6491330" y="304800"/>
              <a:ext cx="172865" cy="136481"/>
            </a:xfrm>
            <a:prstGeom prst="ellipse">
              <a:avLst/>
            </a:prstGeom>
            <a:solidFill>
              <a:srgbClr val="008000"/>
            </a:solidFill>
            <a:ln w="25400" cap="flat">
              <a:solidFill>
                <a:srgbClr val="008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33" name="Oval"/>
            <p:cNvSpPr/>
            <p:nvPr/>
          </p:nvSpPr>
          <p:spPr>
            <a:xfrm>
              <a:off x="5584493" y="838200"/>
              <a:ext cx="172865" cy="136481"/>
            </a:xfrm>
            <a:prstGeom prst="ellipse">
              <a:avLst/>
            </a:prstGeom>
            <a:solidFill>
              <a:srgbClr val="008000"/>
            </a:solidFill>
            <a:ln w="25400" cap="flat">
              <a:solidFill>
                <a:srgbClr val="008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34" name="Oval"/>
            <p:cNvSpPr/>
            <p:nvPr/>
          </p:nvSpPr>
          <p:spPr>
            <a:xfrm>
              <a:off x="4809437" y="2301919"/>
              <a:ext cx="172865" cy="136481"/>
            </a:xfrm>
            <a:prstGeom prst="ellipse">
              <a:avLst/>
            </a:prstGeom>
            <a:solidFill>
              <a:srgbClr val="008000"/>
            </a:solidFill>
            <a:ln w="25400" cap="flat">
              <a:solidFill>
                <a:srgbClr val="008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35" name="Oval"/>
            <p:cNvSpPr/>
            <p:nvPr/>
          </p:nvSpPr>
          <p:spPr>
            <a:xfrm>
              <a:off x="4102770" y="2362200"/>
              <a:ext cx="172865" cy="136481"/>
            </a:xfrm>
            <a:prstGeom prst="ellipse">
              <a:avLst/>
            </a:prstGeom>
            <a:solidFill>
              <a:srgbClr val="008000"/>
            </a:solidFill>
            <a:ln w="25400" cap="flat">
              <a:solidFill>
                <a:srgbClr val="008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36" name="Oval"/>
            <p:cNvSpPr/>
            <p:nvPr/>
          </p:nvSpPr>
          <p:spPr>
            <a:xfrm>
              <a:off x="3250525" y="2301919"/>
              <a:ext cx="172865" cy="136481"/>
            </a:xfrm>
            <a:prstGeom prst="ellipse">
              <a:avLst/>
            </a:prstGeom>
            <a:solidFill>
              <a:srgbClr val="008000"/>
            </a:solidFill>
            <a:ln w="25400" cap="flat">
              <a:solidFill>
                <a:srgbClr val="008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37" name="Oval"/>
            <p:cNvSpPr/>
            <p:nvPr/>
          </p:nvSpPr>
          <p:spPr>
            <a:xfrm>
              <a:off x="2234504" y="2682919"/>
              <a:ext cx="172865" cy="136481"/>
            </a:xfrm>
            <a:prstGeom prst="ellipse">
              <a:avLst/>
            </a:prstGeom>
            <a:solidFill>
              <a:srgbClr val="008000"/>
            </a:solidFill>
            <a:ln w="25400" cap="flat">
              <a:solidFill>
                <a:srgbClr val="008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38" name="Oval"/>
            <p:cNvSpPr/>
            <p:nvPr/>
          </p:nvSpPr>
          <p:spPr>
            <a:xfrm>
              <a:off x="1145693" y="2682919"/>
              <a:ext cx="172865" cy="136481"/>
            </a:xfrm>
            <a:prstGeom prst="ellipse">
              <a:avLst/>
            </a:prstGeom>
            <a:solidFill>
              <a:srgbClr val="008000"/>
            </a:solidFill>
            <a:ln w="25400" cap="flat">
              <a:solidFill>
                <a:srgbClr val="008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39" name="Oval"/>
            <p:cNvSpPr/>
            <p:nvPr/>
          </p:nvSpPr>
          <p:spPr>
            <a:xfrm>
              <a:off x="0" y="1371600"/>
              <a:ext cx="172865" cy="136481"/>
            </a:xfrm>
            <a:prstGeom prst="ellipse">
              <a:avLst/>
            </a:prstGeom>
            <a:solidFill>
              <a:srgbClr val="008000"/>
            </a:solidFill>
            <a:ln w="25400" cap="flat">
              <a:solidFill>
                <a:srgbClr val="008000"/>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40" name="Linie"/>
            <p:cNvSpPr/>
            <p:nvPr/>
          </p:nvSpPr>
          <p:spPr>
            <a:xfrm flipH="1" flipV="1">
              <a:off x="7491124" y="19987"/>
              <a:ext cx="860425" cy="96507"/>
            </a:xfrm>
            <a:prstGeom prst="line">
              <a:avLst/>
            </a:prstGeom>
            <a:solidFill>
              <a:srgbClr val="008000"/>
            </a:solidFill>
            <a:ln w="12700" cap="flat">
              <a:solidFill>
                <a:srgbClr val="008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41" name="Linie"/>
            <p:cNvSpPr/>
            <p:nvPr/>
          </p:nvSpPr>
          <p:spPr>
            <a:xfrm flipH="1">
              <a:off x="6638878" y="68240"/>
              <a:ext cx="704699" cy="353053"/>
            </a:xfrm>
            <a:prstGeom prst="line">
              <a:avLst/>
            </a:prstGeom>
            <a:solidFill>
              <a:srgbClr val="008000"/>
            </a:solidFill>
            <a:ln w="12700" cap="flat">
              <a:solidFill>
                <a:srgbClr val="008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42" name="Linie"/>
            <p:cNvSpPr/>
            <p:nvPr/>
          </p:nvSpPr>
          <p:spPr>
            <a:xfrm flipH="1">
              <a:off x="5732041" y="373040"/>
              <a:ext cx="759290" cy="581653"/>
            </a:xfrm>
            <a:prstGeom prst="line">
              <a:avLst/>
            </a:prstGeom>
            <a:solidFill>
              <a:srgbClr val="008000"/>
            </a:solidFill>
            <a:ln w="12700" cap="flat">
              <a:solidFill>
                <a:srgbClr val="008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43" name="Linie"/>
            <p:cNvSpPr/>
            <p:nvPr/>
          </p:nvSpPr>
          <p:spPr>
            <a:xfrm flipH="1">
              <a:off x="4982301" y="906439"/>
              <a:ext cx="602193" cy="1463722"/>
            </a:xfrm>
            <a:prstGeom prst="line">
              <a:avLst/>
            </a:prstGeom>
            <a:solidFill>
              <a:srgbClr val="008000"/>
            </a:solidFill>
            <a:ln w="12700" cap="flat">
              <a:solidFill>
                <a:srgbClr val="008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44" name="Linie"/>
            <p:cNvSpPr/>
            <p:nvPr/>
          </p:nvSpPr>
          <p:spPr>
            <a:xfrm flipH="1">
              <a:off x="4250319" y="2321907"/>
              <a:ext cx="584435" cy="156786"/>
            </a:xfrm>
            <a:prstGeom prst="line">
              <a:avLst/>
            </a:prstGeom>
            <a:solidFill>
              <a:srgbClr val="008000"/>
            </a:solidFill>
            <a:ln w="12700" cap="flat">
              <a:solidFill>
                <a:srgbClr val="008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45" name="Linie"/>
            <p:cNvSpPr/>
            <p:nvPr/>
          </p:nvSpPr>
          <p:spPr>
            <a:xfrm flipH="1" flipV="1">
              <a:off x="3398073" y="2321907"/>
              <a:ext cx="791130" cy="40293"/>
            </a:xfrm>
            <a:prstGeom prst="line">
              <a:avLst/>
            </a:prstGeom>
            <a:solidFill>
              <a:srgbClr val="008000"/>
            </a:solidFill>
            <a:ln w="12700" cap="flat">
              <a:solidFill>
                <a:srgbClr val="008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46" name="Linie"/>
            <p:cNvSpPr/>
            <p:nvPr/>
          </p:nvSpPr>
          <p:spPr>
            <a:xfrm flipH="1">
              <a:off x="2407368" y="2370159"/>
              <a:ext cx="843158" cy="381001"/>
            </a:xfrm>
            <a:prstGeom prst="line">
              <a:avLst/>
            </a:prstGeom>
            <a:solidFill>
              <a:srgbClr val="008000"/>
            </a:solidFill>
            <a:ln w="12700" cap="flat">
              <a:solidFill>
                <a:srgbClr val="008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47" name="Linie"/>
            <p:cNvSpPr/>
            <p:nvPr/>
          </p:nvSpPr>
          <p:spPr>
            <a:xfrm flipH="1" flipV="1">
              <a:off x="1337776" y="2743202"/>
              <a:ext cx="999025" cy="76198"/>
            </a:xfrm>
            <a:prstGeom prst="line">
              <a:avLst/>
            </a:prstGeom>
            <a:solidFill>
              <a:srgbClr val="008000"/>
            </a:solidFill>
            <a:ln w="12700" cap="flat">
              <a:solidFill>
                <a:srgbClr val="008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48" name="Linie"/>
            <p:cNvSpPr/>
            <p:nvPr/>
          </p:nvSpPr>
          <p:spPr>
            <a:xfrm flipH="1" flipV="1">
              <a:off x="172864" y="1439839"/>
              <a:ext cx="972830" cy="1311322"/>
            </a:xfrm>
            <a:prstGeom prst="line">
              <a:avLst/>
            </a:prstGeom>
            <a:solidFill>
              <a:srgbClr val="008000"/>
            </a:solidFill>
            <a:ln w="12700" cap="flat">
              <a:solidFill>
                <a:srgbClr val="008000"/>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grpSp>
      <p:grpSp>
        <p:nvGrpSpPr>
          <p:cNvPr id="1065" name="Gruppieren"/>
          <p:cNvGrpSpPr/>
          <p:nvPr/>
        </p:nvGrpSpPr>
        <p:grpSpPr>
          <a:xfrm>
            <a:off x="2844800" y="4724399"/>
            <a:ext cx="5181601" cy="593682"/>
            <a:chOff x="0" y="0"/>
            <a:chExt cx="5181600" cy="593680"/>
          </a:xfrm>
        </p:grpSpPr>
        <p:sp>
          <p:nvSpPr>
            <p:cNvPr id="1054" name="Oval"/>
            <p:cNvSpPr/>
            <p:nvPr/>
          </p:nvSpPr>
          <p:spPr>
            <a:xfrm>
              <a:off x="5008736" y="381000"/>
              <a:ext cx="172865" cy="136481"/>
            </a:xfrm>
            <a:prstGeom prst="ellipse">
              <a:avLst/>
            </a:prstGeom>
            <a:solidFill>
              <a:srgbClr val="4F81BD"/>
            </a:solidFill>
            <a:ln w="25400" cap="flat">
              <a:solidFill>
                <a:srgbClr val="3A5E8A"/>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55" name="Oval"/>
            <p:cNvSpPr/>
            <p:nvPr/>
          </p:nvSpPr>
          <p:spPr>
            <a:xfrm>
              <a:off x="4102770" y="457200"/>
              <a:ext cx="172865" cy="136481"/>
            </a:xfrm>
            <a:prstGeom prst="ellipse">
              <a:avLst/>
            </a:prstGeom>
            <a:solidFill>
              <a:srgbClr val="4F81BD"/>
            </a:solidFill>
            <a:ln w="25400" cap="flat">
              <a:solidFill>
                <a:srgbClr val="3A5E8A"/>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56" name="Oval"/>
            <p:cNvSpPr/>
            <p:nvPr/>
          </p:nvSpPr>
          <p:spPr>
            <a:xfrm>
              <a:off x="3250525" y="396920"/>
              <a:ext cx="172865" cy="136481"/>
            </a:xfrm>
            <a:prstGeom prst="ellipse">
              <a:avLst/>
            </a:prstGeom>
            <a:solidFill>
              <a:srgbClr val="4F81BD"/>
            </a:solidFill>
            <a:ln w="25400" cap="flat">
              <a:solidFill>
                <a:srgbClr val="3A5E8A"/>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57" name="Oval"/>
            <p:cNvSpPr/>
            <p:nvPr/>
          </p:nvSpPr>
          <p:spPr>
            <a:xfrm>
              <a:off x="2234503" y="381000"/>
              <a:ext cx="172865" cy="136481"/>
            </a:xfrm>
            <a:prstGeom prst="ellipse">
              <a:avLst/>
            </a:prstGeom>
            <a:solidFill>
              <a:srgbClr val="4F81BD"/>
            </a:solidFill>
            <a:ln w="25400" cap="flat">
              <a:solidFill>
                <a:srgbClr val="3A5E8A"/>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58" name="Oval"/>
            <p:cNvSpPr/>
            <p:nvPr/>
          </p:nvSpPr>
          <p:spPr>
            <a:xfrm>
              <a:off x="1145693" y="-1"/>
              <a:ext cx="172865" cy="136482"/>
            </a:xfrm>
            <a:prstGeom prst="ellipse">
              <a:avLst/>
            </a:prstGeom>
            <a:solidFill>
              <a:srgbClr val="4F81BD"/>
            </a:solidFill>
            <a:ln w="25400" cap="flat">
              <a:solidFill>
                <a:srgbClr val="3A5E8A"/>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59" name="Oval"/>
            <p:cNvSpPr/>
            <p:nvPr/>
          </p:nvSpPr>
          <p:spPr>
            <a:xfrm>
              <a:off x="-1" y="447272"/>
              <a:ext cx="172865" cy="136482"/>
            </a:xfrm>
            <a:prstGeom prst="ellipse">
              <a:avLst/>
            </a:prstGeom>
            <a:solidFill>
              <a:srgbClr val="4F81BD"/>
            </a:solidFill>
            <a:ln w="25400" cap="flat">
              <a:solidFill>
                <a:srgbClr val="3A5E8A"/>
              </a:solidFill>
              <a:prstDash val="solid"/>
              <a:round/>
            </a:ln>
            <a:effectLst/>
          </p:spPr>
          <p:txBody>
            <a:bodyPr wrap="square" lIns="60959" tIns="60959" rIns="60959" bIns="60959" numCol="1" anchor="ctr">
              <a:noAutofit/>
            </a:bodyP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60" name="Linie"/>
            <p:cNvSpPr/>
            <p:nvPr/>
          </p:nvSpPr>
          <p:spPr>
            <a:xfrm flipH="1">
              <a:off x="4250318" y="400987"/>
              <a:ext cx="783735" cy="172706"/>
            </a:xfrm>
            <a:prstGeom prst="line">
              <a:avLst/>
            </a:prstGeom>
            <a:noFill/>
            <a:ln w="12700" cap="flat">
              <a:solidFill>
                <a:srgbClr val="4A7EBB"/>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61" name="Linie"/>
            <p:cNvSpPr/>
            <p:nvPr/>
          </p:nvSpPr>
          <p:spPr>
            <a:xfrm flipH="1" flipV="1">
              <a:off x="3398073" y="416907"/>
              <a:ext cx="791130" cy="40294"/>
            </a:xfrm>
            <a:prstGeom prst="line">
              <a:avLst/>
            </a:prstGeom>
            <a:noFill/>
            <a:ln w="12700" cap="flat">
              <a:solidFill>
                <a:srgbClr val="4A7EBB"/>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62" name="Linie"/>
            <p:cNvSpPr/>
            <p:nvPr/>
          </p:nvSpPr>
          <p:spPr>
            <a:xfrm flipH="1" flipV="1">
              <a:off x="2407368" y="449240"/>
              <a:ext cx="843158" cy="15920"/>
            </a:xfrm>
            <a:prstGeom prst="line">
              <a:avLst/>
            </a:prstGeom>
            <a:noFill/>
            <a:ln w="12700" cap="flat">
              <a:solidFill>
                <a:srgbClr val="4A7EBB"/>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63" name="Linie"/>
            <p:cNvSpPr/>
            <p:nvPr/>
          </p:nvSpPr>
          <p:spPr>
            <a:xfrm flipH="1" flipV="1">
              <a:off x="1337774" y="129083"/>
              <a:ext cx="922048" cy="251917"/>
            </a:xfrm>
            <a:prstGeom prst="line">
              <a:avLst/>
            </a:prstGeom>
            <a:noFill/>
            <a:ln w="12700" cap="flat">
              <a:solidFill>
                <a:srgbClr val="4A7EBB"/>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64" name="Linie"/>
            <p:cNvSpPr/>
            <p:nvPr/>
          </p:nvSpPr>
          <p:spPr>
            <a:xfrm flipH="1">
              <a:off x="172863" y="68240"/>
              <a:ext cx="972831" cy="447272"/>
            </a:xfrm>
            <a:prstGeom prst="line">
              <a:avLst/>
            </a:prstGeom>
            <a:noFill/>
            <a:ln w="12700" cap="flat">
              <a:solidFill>
                <a:srgbClr val="4A7EBB"/>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grpSp>
      <p:sp>
        <p:nvSpPr>
          <p:cNvPr id="1067" name="Oval"/>
          <p:cNvSpPr/>
          <p:nvPr/>
        </p:nvSpPr>
        <p:spPr>
          <a:xfrm>
            <a:off x="4086386" y="1570493"/>
            <a:ext cx="172865" cy="136481"/>
          </a:xfrm>
          <a:prstGeom prst="ellipse">
            <a:avLst/>
          </a:prstGeom>
          <a:solidFill>
            <a:srgbClr val="008000"/>
          </a:solidFill>
          <a:ln w="25400">
            <a:solidFill>
              <a:srgbClr val="008000"/>
            </a:solidFill>
          </a:ln>
        </p:spPr>
        <p:txBody>
          <a:bodyPr lIns="60959" tIns="60959" rIns="60959" bIns="60959" anchor="ct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1068" name="Yellow Tail"/>
          <p:cNvSpPr txBox="1"/>
          <p:nvPr/>
        </p:nvSpPr>
        <p:spPr>
          <a:xfrm>
            <a:off x="4267200" y="1447818"/>
            <a:ext cx="1011172" cy="3693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defTabSz="1219200">
              <a:defRPr sz="1600">
                <a:latin typeface="Arial"/>
                <a:ea typeface="Arial"/>
                <a:cs typeface="Arial"/>
                <a:sym typeface="Arial"/>
              </a:defRPr>
            </a:lvl1pPr>
          </a:lstStyle>
          <a:p>
            <a:r>
              <a:rPr>
                <a:latin typeface="Calibri" panose="020F0502020204030204" pitchFamily="34" charset="0"/>
                <a:cs typeface="Calibri" panose="020F0502020204030204" pitchFamily="34" charset="0"/>
              </a:rPr>
              <a:t>Yellow Tail</a:t>
            </a:r>
          </a:p>
        </p:txBody>
      </p:sp>
      <p:sp>
        <p:nvSpPr>
          <p:cNvPr id="57" name="Rechteck">
            <a:extLst>
              <a:ext uri="{FF2B5EF4-FFF2-40B4-BE49-F238E27FC236}">
                <a16:creationId xmlns:a16="http://schemas.microsoft.com/office/drawing/2014/main" id="{0D4E1F4B-4B45-2347-A526-28AD076E52DA}"/>
              </a:ext>
            </a:extLst>
          </p:cNvPr>
          <p:cNvSpPr/>
          <p:nvPr/>
        </p:nvSpPr>
        <p:spPr>
          <a:xfrm>
            <a:off x="6603242" y="1560343"/>
            <a:ext cx="220695" cy="152456"/>
          </a:xfrm>
          <a:prstGeom prst="rect">
            <a:avLst/>
          </a:prstGeom>
          <a:solidFill>
            <a:srgbClr val="FF6600"/>
          </a:solidFill>
          <a:ln w="25400">
            <a:solidFill>
              <a:srgbClr val="DE0000"/>
            </a:solidFill>
          </a:ln>
        </p:spPr>
        <p:txBody>
          <a:bodyPr lIns="60959" tIns="60959" rIns="60959" bIns="60959" anchor="ct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58" name="Oval">
            <a:extLst>
              <a:ext uri="{FF2B5EF4-FFF2-40B4-BE49-F238E27FC236}">
                <a16:creationId xmlns:a16="http://schemas.microsoft.com/office/drawing/2014/main" id="{C11C2CB4-307F-E74C-86B1-6A04301E0745}"/>
              </a:ext>
            </a:extLst>
          </p:cNvPr>
          <p:cNvSpPr/>
          <p:nvPr/>
        </p:nvSpPr>
        <p:spPr>
          <a:xfrm>
            <a:off x="9186845" y="1545660"/>
            <a:ext cx="172865" cy="136481"/>
          </a:xfrm>
          <a:prstGeom prst="ellipse">
            <a:avLst/>
          </a:prstGeom>
          <a:solidFill>
            <a:srgbClr val="4F81BD"/>
          </a:solidFill>
          <a:ln w="25400">
            <a:solidFill>
              <a:srgbClr val="3A5E8A"/>
            </a:solidFill>
          </a:ln>
        </p:spPr>
        <p:txBody>
          <a:bodyPr lIns="60959" tIns="60959" rIns="60959" bIns="60959" anchor="ctr"/>
          <a:lstStyle/>
          <a:p>
            <a:pPr algn="ctr" defTabSz="1219200">
              <a:defRPr sz="2400">
                <a:solidFill>
                  <a:srgbClr val="FFFFFF"/>
                </a:solidFill>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59" name="Billigweine">
            <a:extLst>
              <a:ext uri="{FF2B5EF4-FFF2-40B4-BE49-F238E27FC236}">
                <a16:creationId xmlns:a16="http://schemas.microsoft.com/office/drawing/2014/main" id="{F6CE4B48-157F-3E46-8D8A-D8870A1FB36A}"/>
              </a:ext>
            </a:extLst>
          </p:cNvPr>
          <p:cNvSpPr txBox="1"/>
          <p:nvPr/>
        </p:nvSpPr>
        <p:spPr>
          <a:xfrm>
            <a:off x="9388003" y="1426915"/>
            <a:ext cx="1023996" cy="3693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defTabSz="1219200">
              <a:defRPr sz="1600">
                <a:latin typeface="Arial"/>
                <a:ea typeface="Arial"/>
                <a:cs typeface="Arial"/>
                <a:sym typeface="Arial"/>
              </a:defRPr>
            </a:lvl1pPr>
          </a:lstStyle>
          <a:p>
            <a:r>
              <a:rPr>
                <a:latin typeface="Calibri" panose="020F0502020204030204" pitchFamily="34" charset="0"/>
                <a:cs typeface="Calibri" panose="020F0502020204030204" pitchFamily="34" charset="0"/>
              </a:rPr>
              <a:t>Billigweine</a:t>
            </a:r>
          </a:p>
        </p:txBody>
      </p:sp>
      <p:sp>
        <p:nvSpPr>
          <p:cNvPr id="60" name="Premiumweine">
            <a:extLst>
              <a:ext uri="{FF2B5EF4-FFF2-40B4-BE49-F238E27FC236}">
                <a16:creationId xmlns:a16="http://schemas.microsoft.com/office/drawing/2014/main" id="{ED148629-DE42-3E48-B174-4F47F478256C}"/>
              </a:ext>
            </a:extLst>
          </p:cNvPr>
          <p:cNvSpPr txBox="1"/>
          <p:nvPr/>
        </p:nvSpPr>
        <p:spPr>
          <a:xfrm>
            <a:off x="6841802" y="1426915"/>
            <a:ext cx="1391084" cy="3693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defTabSz="1219200">
              <a:defRPr sz="1600">
                <a:latin typeface="Arial"/>
                <a:ea typeface="Arial"/>
                <a:cs typeface="Arial"/>
                <a:sym typeface="Arial"/>
              </a:defRPr>
            </a:lvl1pPr>
          </a:lstStyle>
          <a:p>
            <a:r>
              <a:rPr dirty="0" err="1">
                <a:latin typeface="Calibri" panose="020F0502020204030204" pitchFamily="34" charset="0"/>
                <a:cs typeface="Calibri" panose="020F0502020204030204" pitchFamily="34" charset="0"/>
              </a:rPr>
              <a:t>Premiumweine</a:t>
            </a:r>
            <a:endParaRPr dirty="0">
              <a:latin typeface="Calibri" panose="020F0502020204030204" pitchFamily="34" charset="0"/>
              <a:cs typeface="Calibri" panose="020F0502020204030204" pitchFamily="34" charset="0"/>
            </a:endParaRPr>
          </a:p>
        </p:txBody>
      </p:sp>
      <p:sp>
        <p:nvSpPr>
          <p:cNvPr id="2" name="Textplatzhalter 1">
            <a:extLst>
              <a:ext uri="{FF2B5EF4-FFF2-40B4-BE49-F238E27FC236}">
                <a16:creationId xmlns:a16="http://schemas.microsoft.com/office/drawing/2014/main" id="{4FE7D9FE-F820-B74F-8F98-08ED9491A1A2}"/>
              </a:ext>
            </a:extLst>
          </p:cNvPr>
          <p:cNvSpPr>
            <a:spLocks noGrp="1"/>
          </p:cNvSpPr>
          <p:nvPr>
            <p:ph type="body" sz="quarter" idx="10"/>
          </p:nvPr>
        </p:nvSpPr>
        <p:spPr/>
        <p:txBody>
          <a:bodyPr/>
          <a:lstStyle/>
          <a:p>
            <a:r>
              <a:rPr lang="de-DE" sz="2800" dirty="0"/>
              <a:t>Beispiel Yellow </a:t>
            </a:r>
            <a:r>
              <a:rPr lang="de-DE" sz="2800" dirty="0" err="1"/>
              <a:t>Tail</a:t>
            </a:r>
            <a:endParaRPr lang="de-DE" sz="2800" dirty="0"/>
          </a:p>
          <a:p>
            <a:endParaRPr lang="de-DE" dirty="0"/>
          </a:p>
        </p:txBody>
      </p:sp>
      <p:sp>
        <p:nvSpPr>
          <p:cNvPr id="62" name="Strategische Kontur der US-amerikanischen Weinbranche Ende der 90er">
            <a:extLst>
              <a:ext uri="{FF2B5EF4-FFF2-40B4-BE49-F238E27FC236}">
                <a16:creationId xmlns:a16="http://schemas.microsoft.com/office/drawing/2014/main" id="{D2F4A3BA-C3EB-874C-859F-0013FECC0A0C}"/>
              </a:ext>
            </a:extLst>
          </p:cNvPr>
          <p:cNvSpPr txBox="1"/>
          <p:nvPr/>
        </p:nvSpPr>
        <p:spPr>
          <a:xfrm>
            <a:off x="329758" y="940034"/>
            <a:ext cx="6892590" cy="4001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algn="ctr" defTabSz="1219200">
              <a:defRPr>
                <a:latin typeface="Arial"/>
                <a:ea typeface="Arial"/>
                <a:cs typeface="Arial"/>
                <a:sym typeface="Arial"/>
              </a:defRPr>
            </a:lvl1pPr>
          </a:lstStyle>
          <a:p>
            <a:r>
              <a:rPr dirty="0" err="1">
                <a:latin typeface="Calibri" panose="020F0502020204030204" pitchFamily="34" charset="0"/>
                <a:cs typeface="Calibri" panose="020F0502020204030204" pitchFamily="34" charset="0"/>
              </a:rPr>
              <a:t>Strategische</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Kontur</a:t>
            </a:r>
            <a:r>
              <a:rPr dirty="0">
                <a:latin typeface="Calibri" panose="020F0502020204030204" pitchFamily="34" charset="0"/>
                <a:cs typeface="Calibri" panose="020F0502020204030204" pitchFamily="34" charset="0"/>
              </a:rPr>
              <a:t> der US-</a:t>
            </a:r>
            <a:r>
              <a:rPr dirty="0" err="1">
                <a:latin typeface="Calibri" panose="020F0502020204030204" pitchFamily="34" charset="0"/>
                <a:cs typeface="Calibri" panose="020F0502020204030204" pitchFamily="34" charset="0"/>
              </a:rPr>
              <a:t>amerikanischen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Weinbranche</a:t>
            </a:r>
            <a:r>
              <a:rPr dirty="0">
                <a:latin typeface="Calibri" panose="020F0502020204030204" pitchFamily="34" charset="0"/>
                <a:cs typeface="Calibri" panose="020F0502020204030204" pitchFamily="34" charset="0"/>
              </a:rPr>
              <a:t> Ende der 90er</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1" name="Was eliminieren wir?"/>
          <p:cNvSpPr txBox="1"/>
          <p:nvPr/>
        </p:nvSpPr>
        <p:spPr>
          <a:xfrm>
            <a:off x="2437193" y="2094229"/>
            <a:ext cx="6422590" cy="9387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5500" b="1" i="1"/>
            </a:lvl1pPr>
          </a:lstStyle>
          <a:p>
            <a:r>
              <a:rPr dirty="0">
                <a:latin typeface="Calibri" panose="020F0502020204030204" pitchFamily="34" charset="0"/>
                <a:cs typeface="Calibri" panose="020F0502020204030204" pitchFamily="34" charset="0"/>
              </a:rPr>
              <a:t>Was </a:t>
            </a:r>
            <a:r>
              <a:rPr dirty="0" err="1">
                <a:latin typeface="Calibri" panose="020F0502020204030204" pitchFamily="34" charset="0"/>
                <a:cs typeface="Calibri" panose="020F0502020204030204" pitchFamily="34" charset="0"/>
              </a:rPr>
              <a:t>eliminieren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wir</a:t>
            </a:r>
            <a:r>
              <a:rPr dirty="0">
                <a:latin typeface="Calibri" panose="020F0502020204030204" pitchFamily="34" charset="0"/>
                <a:cs typeface="Calibri" panose="020F0502020204030204" pitchFamily="34" charset="0"/>
              </a:rPr>
              <a:t>? </a:t>
            </a:r>
          </a:p>
        </p:txBody>
      </p:sp>
      <p:sp>
        <p:nvSpPr>
          <p:cNvPr id="1072" name="In der Krise? / nach der Krise?"/>
          <p:cNvSpPr txBox="1"/>
          <p:nvPr/>
        </p:nvSpPr>
        <p:spPr>
          <a:xfrm>
            <a:off x="3131567" y="5602083"/>
            <a:ext cx="5928865" cy="6771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lgn="ctr">
              <a:defRPr sz="3800" i="1"/>
            </a:lvl1pPr>
          </a:lstStyle>
          <a:p>
            <a:r>
              <a:rPr dirty="0">
                <a:latin typeface="Calibri" panose="020F0502020204030204" pitchFamily="34" charset="0"/>
                <a:cs typeface="Calibri" panose="020F0502020204030204" pitchFamily="34" charset="0"/>
              </a:rPr>
              <a:t>In der </a:t>
            </a:r>
            <a:r>
              <a:rPr dirty="0" err="1">
                <a:latin typeface="Calibri" panose="020F0502020204030204" pitchFamily="34" charset="0"/>
                <a:cs typeface="Calibri" panose="020F0502020204030204" pitchFamily="34" charset="0"/>
              </a:rPr>
              <a:t>Krise</a:t>
            </a:r>
            <a:r>
              <a:rPr dirty="0">
                <a:latin typeface="Calibri" panose="020F0502020204030204" pitchFamily="34" charset="0"/>
                <a:cs typeface="Calibri" panose="020F0502020204030204" pitchFamily="34" charset="0"/>
              </a:rPr>
              <a:t>? / </a:t>
            </a:r>
            <a:r>
              <a:rPr dirty="0" err="1">
                <a:latin typeface="Calibri" panose="020F0502020204030204" pitchFamily="34" charset="0"/>
                <a:cs typeface="Calibri" panose="020F0502020204030204" pitchFamily="34" charset="0"/>
              </a:rPr>
              <a:t>nach</a:t>
            </a:r>
            <a:r>
              <a:rPr dirty="0">
                <a:latin typeface="Calibri" panose="020F0502020204030204" pitchFamily="34" charset="0"/>
                <a:cs typeface="Calibri" panose="020F0502020204030204" pitchFamily="34" charset="0"/>
              </a:rPr>
              <a:t> der </a:t>
            </a:r>
            <a:r>
              <a:rPr dirty="0" err="1">
                <a:latin typeface="Calibri" panose="020F0502020204030204" pitchFamily="34" charset="0"/>
                <a:cs typeface="Calibri" panose="020F0502020204030204" pitchFamily="34" charset="0"/>
              </a:rPr>
              <a:t>Krise</a:t>
            </a:r>
            <a:r>
              <a:rPr dirty="0">
                <a:latin typeface="Calibri" panose="020F0502020204030204" pitchFamily="34" charset="0"/>
                <a:cs typeface="Calibri" panose="020F0502020204030204" pitchFamily="34" charset="0"/>
              </a:rPr>
              <a:t>?</a:t>
            </a:r>
          </a:p>
        </p:txBody>
      </p:sp>
      <p:sp>
        <p:nvSpPr>
          <p:cNvPr id="1073" name="Was reduzieren wir?"/>
          <p:cNvSpPr txBox="1"/>
          <p:nvPr/>
        </p:nvSpPr>
        <p:spPr>
          <a:xfrm>
            <a:off x="2437193" y="917363"/>
            <a:ext cx="6236642" cy="9387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5500" b="1" i="1"/>
            </a:lvl1pPr>
          </a:lstStyle>
          <a:p>
            <a:r>
              <a:rPr dirty="0">
                <a:latin typeface="Calibri" panose="020F0502020204030204" pitchFamily="34" charset="0"/>
                <a:cs typeface="Calibri" panose="020F0502020204030204" pitchFamily="34" charset="0"/>
              </a:rPr>
              <a:t>Was </a:t>
            </a:r>
            <a:r>
              <a:rPr dirty="0" err="1">
                <a:latin typeface="Calibri" panose="020F0502020204030204" pitchFamily="34" charset="0"/>
                <a:cs typeface="Calibri" panose="020F0502020204030204" pitchFamily="34" charset="0"/>
              </a:rPr>
              <a:t>reduzieren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wir</a:t>
            </a:r>
            <a:r>
              <a:rPr dirty="0">
                <a:latin typeface="Calibri" panose="020F0502020204030204" pitchFamily="34" charset="0"/>
                <a:cs typeface="Calibri" panose="020F0502020204030204" pitchFamily="34" charset="0"/>
              </a:rPr>
              <a:t>? </a:t>
            </a:r>
          </a:p>
        </p:txBody>
      </p:sp>
      <p:sp>
        <p:nvSpPr>
          <p:cNvPr id="1074" name="Was steigern wir?"/>
          <p:cNvSpPr txBox="1"/>
          <p:nvPr/>
        </p:nvSpPr>
        <p:spPr>
          <a:xfrm>
            <a:off x="2437193" y="3192779"/>
            <a:ext cx="5512084" cy="9387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5500" b="1" i="1"/>
            </a:lvl1pPr>
          </a:lstStyle>
          <a:p>
            <a:r>
              <a:rPr dirty="0">
                <a:latin typeface="Calibri" panose="020F0502020204030204" pitchFamily="34" charset="0"/>
                <a:cs typeface="Calibri" panose="020F0502020204030204" pitchFamily="34" charset="0"/>
              </a:rPr>
              <a:t>Was </a:t>
            </a:r>
            <a:r>
              <a:rPr dirty="0" err="1">
                <a:latin typeface="Calibri" panose="020F0502020204030204" pitchFamily="34" charset="0"/>
                <a:cs typeface="Calibri" panose="020F0502020204030204" pitchFamily="34" charset="0"/>
              </a:rPr>
              <a:t>steigern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wir</a:t>
            </a:r>
            <a:r>
              <a:rPr dirty="0">
                <a:latin typeface="Calibri" panose="020F0502020204030204" pitchFamily="34" charset="0"/>
                <a:cs typeface="Calibri" panose="020F0502020204030204" pitchFamily="34" charset="0"/>
              </a:rPr>
              <a:t>? </a:t>
            </a:r>
          </a:p>
        </p:txBody>
      </p:sp>
      <p:sp>
        <p:nvSpPr>
          <p:cNvPr id="1075" name="Was machen wir Neues?"/>
          <p:cNvSpPr txBox="1"/>
          <p:nvPr/>
        </p:nvSpPr>
        <p:spPr>
          <a:xfrm>
            <a:off x="2437193" y="4291329"/>
            <a:ext cx="7414848" cy="9387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5500" b="1" i="1"/>
            </a:lvl1pPr>
          </a:lstStyle>
          <a:p>
            <a:r>
              <a:rPr dirty="0">
                <a:latin typeface="Calibri" panose="020F0502020204030204" pitchFamily="34" charset="0"/>
                <a:cs typeface="Calibri" panose="020F0502020204030204" pitchFamily="34" charset="0"/>
              </a:rPr>
              <a:t>Was </a:t>
            </a:r>
            <a:r>
              <a:rPr dirty="0" err="1">
                <a:latin typeface="Calibri" panose="020F0502020204030204" pitchFamily="34" charset="0"/>
                <a:cs typeface="Calibri" panose="020F0502020204030204" pitchFamily="34" charset="0"/>
              </a:rPr>
              <a:t>machen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wir</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Neues</a:t>
            </a:r>
            <a:r>
              <a:rPr dirty="0">
                <a:latin typeface="Calibri" panose="020F0502020204030204" pitchFamily="34" charset="0"/>
                <a:cs typeface="Calibri" panose="020F0502020204030204" pitchFamily="34" charset="0"/>
              </a:rPr>
              <a:t>? </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0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2" grpId="1"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3" name="PreisStrategie"/>
          <p:cNvSpPr txBox="1"/>
          <p:nvPr/>
        </p:nvSpPr>
        <p:spPr>
          <a:xfrm>
            <a:off x="2419199" y="2967335"/>
            <a:ext cx="5337357" cy="9233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a:lnSpc>
                <a:spcPct val="90000"/>
              </a:lnSpc>
              <a:defRPr sz="7200">
                <a:solidFill>
                  <a:srgbClr val="FFFFFF"/>
                </a:solidFill>
                <a:latin typeface="Klavika Light"/>
                <a:ea typeface="Klavika Light"/>
                <a:cs typeface="Klavika Light"/>
                <a:sym typeface="Klavika Medium"/>
              </a:defRPr>
            </a:pPr>
            <a:r>
              <a:rPr lang="de-DE" sz="6000" b="1" i="1" dirty="0">
                <a:latin typeface="Calibri" panose="020F0502020204030204" pitchFamily="34" charset="0"/>
                <a:cs typeface="Calibri" panose="020F0502020204030204" pitchFamily="34" charset="0"/>
              </a:rPr>
              <a:t>PREIS</a:t>
            </a:r>
            <a:r>
              <a:rPr lang="de-DE" sz="6000" b="1" i="1" dirty="0">
                <a:latin typeface="Calibri" panose="020F0502020204030204" pitchFamily="34" charset="0"/>
                <a:ea typeface="Klavika Light"/>
                <a:cs typeface="Calibri" panose="020F0502020204030204" pitchFamily="34" charset="0"/>
                <a:sym typeface="Klavika Light"/>
              </a:rPr>
              <a:t>STRATEGIE</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9" name="image60.tif" descr="image60.tif"/>
          <p:cNvPicPr>
            <a:picLocks noChangeAspect="1"/>
          </p:cNvPicPr>
          <p:nvPr/>
        </p:nvPicPr>
        <p:blipFill>
          <a:blip r:embed="rId2"/>
          <a:stretch>
            <a:fillRect/>
          </a:stretch>
        </p:blipFill>
        <p:spPr>
          <a:xfrm>
            <a:off x="274746" y="1078853"/>
            <a:ext cx="12090401" cy="4700293"/>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 name="Geschäftsmodell"/>
          <p:cNvSpPr txBox="1"/>
          <p:nvPr/>
        </p:nvSpPr>
        <p:spPr>
          <a:xfrm>
            <a:off x="1235108" y="3051418"/>
            <a:ext cx="6457856" cy="9233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lnSpc>
                <a:spcPct val="90000"/>
              </a:lnSpc>
              <a:defRPr sz="7200">
                <a:solidFill>
                  <a:srgbClr val="FFFFFF"/>
                </a:solidFill>
                <a:latin typeface="Klavika Light"/>
                <a:ea typeface="Klavika Light"/>
                <a:cs typeface="Klavika Light"/>
                <a:sym typeface="Klavika Medium"/>
              </a:defRPr>
            </a:lvl1pPr>
          </a:lstStyle>
          <a:p>
            <a:r>
              <a:rPr lang="de-DE" sz="6000" b="1" i="1" dirty="0">
                <a:latin typeface="Calibri" panose="020F0502020204030204" pitchFamily="34" charset="0"/>
                <a:cs typeface="Calibri" panose="020F0502020204030204" pitchFamily="34" charset="0"/>
              </a:rPr>
              <a:t>GESCHÄFTSMODELL</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in_philosophie_330x380" descr="main_philosophie_330x380">
            <a:extLst>
              <a:ext uri="{FF2B5EF4-FFF2-40B4-BE49-F238E27FC236}">
                <a16:creationId xmlns:a16="http://schemas.microsoft.com/office/drawing/2014/main" id="{33DD0275-F24D-1D41-B112-81CBC661110C}"/>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a:ext>
            </a:extLst>
          </a:blip>
          <a:srcRect l="-74567" t="-7725" r="-74567" b="-12708"/>
          <a:stretch/>
        </p:blipFill>
        <p:spPr>
          <a:xfrm>
            <a:off x="0" y="0"/>
            <a:ext cx="12192000" cy="6786000"/>
          </a:xfrm>
          <a:prstGeom prst="rect">
            <a:avLst/>
          </a:prstGeom>
          <a:solidFill>
            <a:schemeClr val="tx1"/>
          </a:solidFill>
          <a:ln w="12700">
            <a:miter lim="400000"/>
          </a:ln>
        </p:spPr>
      </p:pic>
      <p:sp>
        <p:nvSpPr>
          <p:cNvPr id="1092" name="Quellen der Exzellenz"/>
          <p:cNvSpPr txBox="1">
            <a:spLocks noGrp="1"/>
          </p:cNvSpPr>
          <p:nvPr>
            <p:ph type="title" idx="4294967295"/>
          </p:nvPr>
        </p:nvSpPr>
        <p:spPr>
          <a:xfrm>
            <a:off x="1223962" y="6229611"/>
            <a:ext cx="9744075" cy="381000"/>
          </a:xfrm>
          <a:prstGeom prst="rect">
            <a:avLst/>
          </a:prstGeom>
        </p:spPr>
        <p:txBody>
          <a:bodyPr lIns="60959" tIns="60959" rIns="60959" bIns="60959" anchor="t">
            <a:normAutofit fontScale="90000"/>
          </a:bodyPr>
          <a:lstStyle>
            <a:lvl1pPr algn="ctr" defTabSz="487680">
              <a:lnSpc>
                <a:spcPct val="100000"/>
              </a:lnSpc>
              <a:defRPr sz="2320" b="0">
                <a:solidFill>
                  <a:srgbClr val="FFFFFF"/>
                </a:solidFill>
                <a:latin typeface="+mn-lt"/>
                <a:ea typeface="+mn-ea"/>
                <a:cs typeface="+mn-cs"/>
                <a:sym typeface="Calibri"/>
              </a:defRPr>
            </a:lvl1pPr>
          </a:lstStyle>
          <a:p>
            <a:r>
              <a:rPr dirty="0" err="1"/>
              <a:t>Quellen</a:t>
            </a:r>
            <a:r>
              <a:rPr dirty="0"/>
              <a:t> der </a:t>
            </a:r>
            <a:r>
              <a:rPr dirty="0" err="1"/>
              <a:t>Exzellenz</a:t>
            </a:r>
            <a:endParaRPr dirty="0"/>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0" name="TIZIO® Premium Caffé Espresso-Bohnen" descr="TIZIO® Premium Caffé Espresso-Bohnen"/>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1524149" y="621405"/>
            <a:ext cx="4029206" cy="2477734"/>
          </a:xfrm>
          <a:prstGeom prst="rect">
            <a:avLst/>
          </a:prstGeom>
          <a:ln w="12700">
            <a:miter lim="400000"/>
          </a:ln>
        </p:spPr>
      </p:pic>
      <p:sp>
        <p:nvSpPr>
          <p:cNvPr id="1101" name="€   7,99"/>
          <p:cNvSpPr txBox="1"/>
          <p:nvPr/>
        </p:nvSpPr>
        <p:spPr>
          <a:xfrm>
            <a:off x="5861620" y="4036351"/>
            <a:ext cx="2171746" cy="9541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defTabSz="1219200">
              <a:defRPr sz="8800">
                <a:solidFill>
                  <a:srgbClr val="FFFFFF"/>
                </a:solidFill>
                <a:latin typeface="Arial"/>
                <a:ea typeface="Arial"/>
                <a:cs typeface="Arial"/>
                <a:sym typeface="Arial"/>
              </a:defRPr>
            </a:lvl1pPr>
          </a:lstStyle>
          <a:p>
            <a:r>
              <a:rPr sz="5400" dirty="0">
                <a:solidFill>
                  <a:schemeClr val="tx1"/>
                </a:solidFill>
                <a:latin typeface="Calibri" panose="020F0502020204030204" pitchFamily="34" charset="0"/>
                <a:cs typeface="Calibri" panose="020F0502020204030204" pitchFamily="34" charset="0"/>
              </a:rPr>
              <a:t>€   7,99</a:t>
            </a:r>
          </a:p>
        </p:txBody>
      </p:sp>
      <p:sp>
        <p:nvSpPr>
          <p:cNvPr id="1102" name="Rechteck"/>
          <p:cNvSpPr/>
          <p:nvPr/>
        </p:nvSpPr>
        <p:spPr>
          <a:xfrm>
            <a:off x="4906869" y="4342877"/>
            <a:ext cx="805000" cy="433387"/>
          </a:xfrm>
          <a:prstGeom prst="rect">
            <a:avLst/>
          </a:prstGeom>
          <a:solidFill>
            <a:schemeClr val="bg1">
              <a:lumMod val="50000"/>
            </a:schemeClr>
          </a:solidFill>
          <a:ln w="12700">
            <a:solidFill>
              <a:srgbClr val="000000"/>
            </a:solidFill>
            <a:miter/>
          </a:ln>
        </p:spPr>
        <p:txBody>
          <a:bodyPr lIns="60959" tIns="60959" rIns="60959" bIns="60959" anchor="ctr"/>
          <a:lstStyle/>
          <a:p>
            <a:pPr defTabSz="1219200">
              <a:defRPr sz="2400">
                <a:latin typeface="Arial"/>
                <a:ea typeface="Arial"/>
                <a:cs typeface="Arial"/>
                <a:sym typeface="Arial"/>
              </a:defRPr>
            </a:pPr>
            <a:endParaRPr>
              <a:latin typeface="Calibri" panose="020F0502020204030204" pitchFamily="34" charset="0"/>
              <a:cs typeface="Calibri" panose="020F0502020204030204" pitchFamily="34" charset="0"/>
            </a:endParaRPr>
          </a:p>
        </p:txBody>
      </p:sp>
      <p:sp>
        <p:nvSpPr>
          <p:cNvPr id="1103" name="€ 69,64"/>
          <p:cNvSpPr txBox="1"/>
          <p:nvPr/>
        </p:nvSpPr>
        <p:spPr>
          <a:xfrm>
            <a:off x="7780824" y="4828387"/>
            <a:ext cx="2208616" cy="95410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numCol="1" anchor="t">
            <a:spAutoFit/>
          </a:bodyPr>
          <a:lstStyle>
            <a:lvl1pPr defTabSz="1219200">
              <a:defRPr sz="8800">
                <a:latin typeface="Arial"/>
                <a:ea typeface="Arial"/>
                <a:cs typeface="Arial"/>
                <a:sym typeface="Arial"/>
              </a:defRPr>
            </a:lvl1pPr>
          </a:lstStyle>
          <a:p>
            <a:r>
              <a:rPr sz="5400" dirty="0">
                <a:latin typeface="Calibri" panose="020F0502020204030204" pitchFamily="34" charset="0"/>
                <a:cs typeface="Calibri" panose="020F0502020204030204" pitchFamily="34" charset="0"/>
              </a:rPr>
              <a:t>€ 69,64</a:t>
            </a:r>
          </a:p>
        </p:txBody>
      </p:sp>
      <p:grpSp>
        <p:nvGrpSpPr>
          <p:cNvPr id="1109" name="Gruppieren"/>
          <p:cNvGrpSpPr/>
          <p:nvPr/>
        </p:nvGrpSpPr>
        <p:grpSpPr>
          <a:xfrm>
            <a:off x="9246686" y="999528"/>
            <a:ext cx="1324755" cy="2099610"/>
            <a:chOff x="0" y="0"/>
            <a:chExt cx="1346200" cy="2133600"/>
          </a:xfrm>
        </p:grpSpPr>
        <p:sp>
          <p:nvSpPr>
            <p:cNvPr id="1107" name="€ 0,39"/>
            <p:cNvSpPr/>
            <p:nvPr/>
          </p:nvSpPr>
          <p:spPr>
            <a:xfrm>
              <a:off x="76200" y="0"/>
              <a:ext cx="1270001" cy="1270000"/>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numCol="1" anchor="t">
              <a:spAutoFit/>
            </a:bodyPr>
            <a:lstStyle>
              <a:lvl1pPr defTabSz="1219200">
                <a:defRPr sz="4200">
                  <a:latin typeface="Arial"/>
                  <a:ea typeface="Arial"/>
                  <a:cs typeface="Arial"/>
                  <a:sym typeface="Arial"/>
                </a:defRPr>
              </a:lvl1pPr>
            </a:lstStyle>
            <a:p>
              <a:r>
                <a:rPr>
                  <a:latin typeface="Calibri" panose="020F0502020204030204" pitchFamily="34" charset="0"/>
                  <a:cs typeface="Calibri" panose="020F0502020204030204" pitchFamily="34" charset="0"/>
                </a:rPr>
                <a:t>€ 0,39</a:t>
              </a:r>
            </a:p>
          </p:txBody>
        </p:sp>
        <p:sp>
          <p:nvSpPr>
            <p:cNvPr id="1108" name="für 5,6g !"/>
            <p:cNvSpPr/>
            <p:nvPr/>
          </p:nvSpPr>
          <p:spPr>
            <a:xfrm>
              <a:off x="0" y="863600"/>
              <a:ext cx="1270000"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numCol="1" anchor="t">
              <a:spAutoFit/>
            </a:bodyPr>
            <a:lstStyle>
              <a:lvl1pPr defTabSz="1219200">
                <a:defRPr sz="4200">
                  <a:latin typeface="Arial"/>
                  <a:ea typeface="Arial"/>
                  <a:cs typeface="Arial"/>
                  <a:sym typeface="Arial"/>
                </a:defRPr>
              </a:lvl1pPr>
            </a:lstStyle>
            <a:p>
              <a:r>
                <a:rPr dirty="0" err="1">
                  <a:latin typeface="Calibri" panose="020F0502020204030204" pitchFamily="34" charset="0"/>
                  <a:cs typeface="Calibri" panose="020F0502020204030204" pitchFamily="34" charset="0"/>
                </a:rPr>
                <a:t>für</a:t>
              </a:r>
              <a:r>
                <a:rPr dirty="0">
                  <a:latin typeface="Calibri" panose="020F0502020204030204" pitchFamily="34" charset="0"/>
                  <a:cs typeface="Calibri" panose="020F0502020204030204" pitchFamily="34" charset="0"/>
                </a:rPr>
                <a:t> 5,6g !</a:t>
              </a:r>
            </a:p>
          </p:txBody>
        </p:sp>
      </p:grpSp>
      <p:pic>
        <p:nvPicPr>
          <p:cNvPr id="1110" name="Bild" descr="Bild"/>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6344004" y="139384"/>
            <a:ext cx="2977668" cy="2970056"/>
          </a:xfrm>
          <a:prstGeom prst="rect">
            <a:avLst/>
          </a:prstGeom>
          <a:ln w="12700" cap="flat">
            <a:noFill/>
            <a:miter lim="400000"/>
          </a:ln>
          <a:effectLst/>
        </p:spPr>
      </p:pic>
      <p:pic>
        <p:nvPicPr>
          <p:cNvPr id="1111" name="Bild" descr="Bild"/>
          <p:cNvPicPr>
            <a:picLocks noChangeAspect="1"/>
          </p:cNvPicPr>
          <p:nvPr/>
        </p:nvPicPr>
        <p:blipFill>
          <a:blip r:embed="rId4"/>
          <a:stretch>
            <a:fillRect/>
          </a:stretch>
        </p:blipFill>
        <p:spPr>
          <a:xfrm>
            <a:off x="6420706" y="955595"/>
            <a:ext cx="2475217" cy="1856414"/>
          </a:xfrm>
          <a:prstGeom prst="rect">
            <a:avLst/>
          </a:prstGeom>
          <a:ln w="12700" cap="flat">
            <a:noFill/>
            <a:miter lim="400000"/>
          </a:ln>
          <a:effectLst/>
        </p:spPr>
      </p:pic>
      <p:sp>
        <p:nvSpPr>
          <p:cNvPr id="15" name="Rechteck">
            <a:extLst>
              <a:ext uri="{FF2B5EF4-FFF2-40B4-BE49-F238E27FC236}">
                <a16:creationId xmlns:a16="http://schemas.microsoft.com/office/drawing/2014/main" id="{E44DC446-A4AF-DF4A-8D1D-AA667ACD5B96}"/>
              </a:ext>
            </a:extLst>
          </p:cNvPr>
          <p:cNvSpPr/>
          <p:nvPr/>
        </p:nvSpPr>
        <p:spPr>
          <a:xfrm>
            <a:off x="4266374" y="5160818"/>
            <a:ext cx="3279381" cy="433387"/>
          </a:xfrm>
          <a:prstGeom prst="rect">
            <a:avLst/>
          </a:prstGeom>
          <a:solidFill>
            <a:schemeClr val="bg1">
              <a:lumMod val="50000"/>
            </a:schemeClr>
          </a:solidFill>
          <a:ln w="12700">
            <a:solidFill>
              <a:srgbClr val="000000"/>
            </a:solidFill>
            <a:miter/>
          </a:ln>
        </p:spPr>
        <p:txBody>
          <a:bodyPr lIns="60959" tIns="60959" rIns="60959" bIns="60959" anchor="ctr"/>
          <a:lstStyle/>
          <a:p>
            <a:pPr defTabSz="1219200">
              <a:defRPr sz="2400">
                <a:latin typeface="Arial"/>
                <a:ea typeface="Arial"/>
                <a:cs typeface="Arial"/>
                <a:sym typeface="Arial"/>
              </a:defRPr>
            </a:pPr>
            <a:endParaRPr>
              <a:latin typeface="Calibri" panose="020F0502020204030204" pitchFamily="34" charset="0"/>
              <a:cs typeface="Calibri" panose="020F0502020204030204" pitchFamily="34" charset="0"/>
            </a:endParaRPr>
          </a:p>
        </p:txBody>
      </p:sp>
      <p:pic>
        <p:nvPicPr>
          <p:cNvPr id="1106" name="Bild" descr="Bild"/>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2411124" y="3969584"/>
            <a:ext cx="2825752" cy="2041743"/>
          </a:xfrm>
          <a:prstGeom prst="rect">
            <a:avLst/>
          </a:prstGeom>
          <a:ln w="12700">
            <a:miter lim="400000"/>
          </a:ln>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8" name="catcout" descr="catcout"/>
          <p:cNvPicPr>
            <a:picLocks noChangeAspect="1"/>
          </p:cNvPicPr>
          <p:nvPr/>
        </p:nvPicPr>
        <p:blipFill>
          <a:blip r:embed="rId2"/>
          <a:stretch>
            <a:fillRect/>
          </a:stretch>
        </p:blipFill>
        <p:spPr>
          <a:xfrm>
            <a:off x="6692908" y="713378"/>
            <a:ext cx="4402249" cy="2806435"/>
          </a:xfrm>
          <a:prstGeom prst="rect">
            <a:avLst/>
          </a:prstGeom>
          <a:ln w="12700">
            <a:miter lim="400000"/>
          </a:ln>
        </p:spPr>
      </p:pic>
      <p:sp>
        <p:nvSpPr>
          <p:cNvPr id="1119" name="5 Filialen je 6 MitarbeiterInnen…"/>
          <p:cNvSpPr txBox="1"/>
          <p:nvPr/>
        </p:nvSpPr>
        <p:spPr>
          <a:xfrm>
            <a:off x="1065279" y="596781"/>
            <a:ext cx="5619750" cy="23698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p>
            <a:pPr defTabSz="1219200">
              <a:defRPr sz="2600" b="1">
                <a:solidFill>
                  <a:srgbClr val="FFFFFF"/>
                </a:solidFill>
                <a:latin typeface="Arial"/>
                <a:ea typeface="Arial"/>
                <a:cs typeface="Arial"/>
                <a:sym typeface="Arial"/>
              </a:defRPr>
            </a:pPr>
            <a:r>
              <a:rPr dirty="0">
                <a:solidFill>
                  <a:schemeClr val="tx1"/>
                </a:solidFill>
                <a:latin typeface="Calibri" panose="020F0502020204030204" pitchFamily="34" charset="0"/>
                <a:cs typeface="Calibri" panose="020F0502020204030204" pitchFamily="34" charset="0"/>
              </a:rPr>
              <a:t>5 </a:t>
            </a:r>
            <a:r>
              <a:rPr dirty="0" err="1">
                <a:solidFill>
                  <a:schemeClr val="tx1"/>
                </a:solidFill>
                <a:latin typeface="Calibri" panose="020F0502020204030204" pitchFamily="34" charset="0"/>
                <a:cs typeface="Calibri" panose="020F0502020204030204" pitchFamily="34" charset="0"/>
              </a:rPr>
              <a:t>Filialen</a:t>
            </a:r>
            <a:r>
              <a:rPr dirty="0">
                <a:solidFill>
                  <a:schemeClr val="tx1"/>
                </a:solidFill>
                <a:latin typeface="Calibri" panose="020F0502020204030204" pitchFamily="34" charset="0"/>
                <a:cs typeface="Calibri" panose="020F0502020204030204" pitchFamily="34" charset="0"/>
              </a:rPr>
              <a:t> </a:t>
            </a:r>
            <a:r>
              <a:rPr sz="2400" b="0" dirty="0">
                <a:solidFill>
                  <a:schemeClr val="tx1"/>
                </a:solidFill>
                <a:latin typeface="Calibri" panose="020F0502020204030204" pitchFamily="34" charset="0"/>
                <a:cs typeface="Calibri" panose="020F0502020204030204" pitchFamily="34" charset="0"/>
              </a:rPr>
              <a:t>je 6 </a:t>
            </a:r>
            <a:r>
              <a:rPr sz="2400" b="0" dirty="0" err="1">
                <a:solidFill>
                  <a:schemeClr val="tx1"/>
                </a:solidFill>
                <a:latin typeface="Calibri" panose="020F0502020204030204" pitchFamily="34" charset="0"/>
                <a:cs typeface="Calibri" panose="020F0502020204030204" pitchFamily="34" charset="0"/>
              </a:rPr>
              <a:t>MitarbeiterInnen</a:t>
            </a:r>
            <a:r>
              <a:rPr sz="2400" b="0" dirty="0">
                <a:solidFill>
                  <a:schemeClr val="tx1"/>
                </a:solidFill>
                <a:latin typeface="Calibri" panose="020F0502020204030204" pitchFamily="34" charset="0"/>
                <a:cs typeface="Calibri" panose="020F0502020204030204" pitchFamily="34" charset="0"/>
              </a:rPr>
              <a:t> </a:t>
            </a:r>
          </a:p>
          <a:p>
            <a:pPr defTabSz="1219200">
              <a:defRPr sz="2400">
                <a:solidFill>
                  <a:srgbClr val="FFFFFF"/>
                </a:solidFill>
                <a:latin typeface="Arial"/>
                <a:ea typeface="Arial"/>
                <a:cs typeface="Arial"/>
                <a:sym typeface="Arial"/>
              </a:defRPr>
            </a:pPr>
            <a:r>
              <a:rPr dirty="0">
                <a:solidFill>
                  <a:schemeClr val="tx1"/>
                </a:solidFill>
                <a:latin typeface="Calibri" panose="020F0502020204030204" pitchFamily="34" charset="0"/>
                <a:cs typeface="Calibri" panose="020F0502020204030204" pitchFamily="34" charset="0"/>
              </a:rPr>
              <a:t>400 / Tag (80 / </a:t>
            </a:r>
            <a:r>
              <a:rPr dirty="0" err="1">
                <a:solidFill>
                  <a:schemeClr val="tx1"/>
                </a:solidFill>
                <a:latin typeface="Calibri" panose="020F0502020204030204" pitchFamily="34" charset="0"/>
                <a:cs typeface="Calibri" panose="020F0502020204030204" pitchFamily="34" charset="0"/>
              </a:rPr>
              <a:t>Filiale</a:t>
            </a:r>
            <a:r>
              <a:rPr dirty="0">
                <a:solidFill>
                  <a:schemeClr val="tx1"/>
                </a:solidFill>
                <a:latin typeface="Calibri" panose="020F0502020204030204" pitchFamily="34" charset="0"/>
                <a:cs typeface="Calibri" panose="020F0502020204030204" pitchFamily="34" charset="0"/>
              </a:rPr>
              <a:t>)</a:t>
            </a:r>
          </a:p>
          <a:p>
            <a:pPr defTabSz="1219200">
              <a:defRPr sz="2400">
                <a:solidFill>
                  <a:srgbClr val="FFFFFF"/>
                </a:solidFill>
                <a:latin typeface="Arial"/>
                <a:ea typeface="Arial"/>
                <a:cs typeface="Arial"/>
                <a:sym typeface="Arial"/>
              </a:defRPr>
            </a:pPr>
            <a:r>
              <a:rPr dirty="0">
                <a:solidFill>
                  <a:schemeClr val="tx1"/>
                </a:solidFill>
                <a:latin typeface="Calibri" panose="020F0502020204030204" pitchFamily="34" charset="0"/>
                <a:cs typeface="Calibri" panose="020F0502020204030204" pitchFamily="34" charset="0"/>
              </a:rPr>
              <a:t>100.000 </a:t>
            </a:r>
            <a:r>
              <a:rPr dirty="0" err="1">
                <a:solidFill>
                  <a:schemeClr val="tx1"/>
                </a:solidFill>
                <a:latin typeface="Calibri" panose="020F0502020204030204" pitchFamily="34" charset="0"/>
                <a:cs typeface="Calibri" panose="020F0502020204030204" pitchFamily="34" charset="0"/>
              </a:rPr>
              <a:t>Haarschnitte</a:t>
            </a:r>
            <a:r>
              <a:rPr dirty="0">
                <a:solidFill>
                  <a:schemeClr val="tx1"/>
                </a:solidFill>
                <a:latin typeface="Calibri" panose="020F0502020204030204" pitchFamily="34" charset="0"/>
                <a:cs typeface="Calibri" panose="020F0502020204030204" pitchFamily="34" charset="0"/>
              </a:rPr>
              <a:t> / </a:t>
            </a:r>
            <a:r>
              <a:rPr dirty="0" err="1">
                <a:solidFill>
                  <a:schemeClr val="tx1"/>
                </a:solidFill>
                <a:latin typeface="Calibri" panose="020F0502020204030204" pitchFamily="34" charset="0"/>
                <a:cs typeface="Calibri" panose="020F0502020204030204" pitchFamily="34" charset="0"/>
              </a:rPr>
              <a:t>Jahr</a:t>
            </a:r>
            <a:endParaRPr dirty="0">
              <a:solidFill>
                <a:schemeClr val="tx1"/>
              </a:solidFill>
              <a:latin typeface="Calibri" panose="020F0502020204030204" pitchFamily="34" charset="0"/>
              <a:cs typeface="Calibri" panose="020F0502020204030204" pitchFamily="34" charset="0"/>
            </a:endParaRPr>
          </a:p>
          <a:p>
            <a:pPr defTabSz="1219200">
              <a:defRPr sz="2400">
                <a:solidFill>
                  <a:srgbClr val="FFFFFF"/>
                </a:solidFill>
                <a:latin typeface="Arial"/>
                <a:ea typeface="Arial"/>
                <a:cs typeface="Arial"/>
                <a:sym typeface="Arial"/>
              </a:defRPr>
            </a:pPr>
            <a:r>
              <a:rPr dirty="0">
                <a:solidFill>
                  <a:schemeClr val="tx1"/>
                </a:solidFill>
                <a:latin typeface="Calibri" panose="020F0502020204030204" pitchFamily="34" charset="0"/>
                <a:cs typeface="Calibri" panose="020F0502020204030204" pitchFamily="34" charset="0"/>
              </a:rPr>
              <a:t>14 Euro / </a:t>
            </a:r>
            <a:r>
              <a:rPr dirty="0" err="1">
                <a:solidFill>
                  <a:schemeClr val="tx1"/>
                </a:solidFill>
                <a:latin typeface="Calibri" panose="020F0502020204030204" pitchFamily="34" charset="0"/>
                <a:cs typeface="Calibri" panose="020F0502020204030204" pitchFamily="34" charset="0"/>
              </a:rPr>
              <a:t>Schnitt</a:t>
            </a:r>
            <a:endParaRPr dirty="0">
              <a:solidFill>
                <a:schemeClr val="tx1"/>
              </a:solidFill>
              <a:latin typeface="Calibri" panose="020F0502020204030204" pitchFamily="34" charset="0"/>
              <a:cs typeface="Calibri" panose="020F0502020204030204" pitchFamily="34" charset="0"/>
            </a:endParaRPr>
          </a:p>
          <a:p>
            <a:pPr defTabSz="1219200">
              <a:defRPr sz="2400">
                <a:solidFill>
                  <a:srgbClr val="FFFFFF"/>
                </a:solidFill>
                <a:latin typeface="Arial"/>
                <a:ea typeface="Arial"/>
                <a:cs typeface="Arial"/>
                <a:sym typeface="Arial"/>
              </a:defRPr>
            </a:pPr>
            <a:r>
              <a:rPr dirty="0">
                <a:solidFill>
                  <a:schemeClr val="tx1"/>
                </a:solidFill>
                <a:latin typeface="Calibri" panose="020F0502020204030204" pitchFamily="34" charset="0"/>
                <a:cs typeface="Calibri" panose="020F0502020204030204" pitchFamily="34" charset="0"/>
              </a:rPr>
              <a:t>11 Euro / WEK </a:t>
            </a:r>
            <a:r>
              <a:rPr dirty="0" err="1">
                <a:solidFill>
                  <a:schemeClr val="tx1"/>
                </a:solidFill>
                <a:latin typeface="Calibri" panose="020F0502020204030204" pitchFamily="34" charset="0"/>
                <a:cs typeface="Calibri" panose="020F0502020204030204" pitchFamily="34" charset="0"/>
              </a:rPr>
              <a:t>inkl</a:t>
            </a:r>
            <a:r>
              <a:rPr dirty="0">
                <a:solidFill>
                  <a:schemeClr val="tx1"/>
                </a:solidFill>
                <a:latin typeface="Calibri" panose="020F0502020204030204" pitchFamily="34" charset="0"/>
                <a:cs typeface="Calibri" panose="020F0502020204030204" pitchFamily="34" charset="0"/>
              </a:rPr>
              <a:t>. </a:t>
            </a:r>
            <a:r>
              <a:rPr dirty="0" err="1">
                <a:solidFill>
                  <a:schemeClr val="tx1"/>
                </a:solidFill>
                <a:latin typeface="Calibri" panose="020F0502020204030204" pitchFamily="34" charset="0"/>
                <a:cs typeface="Calibri" panose="020F0502020204030204" pitchFamily="34" charset="0"/>
              </a:rPr>
              <a:t>Lohn</a:t>
            </a:r>
            <a:endParaRPr dirty="0">
              <a:solidFill>
                <a:schemeClr val="tx1"/>
              </a:solidFill>
              <a:latin typeface="Calibri" panose="020F0502020204030204" pitchFamily="34" charset="0"/>
              <a:cs typeface="Calibri" panose="020F0502020204030204" pitchFamily="34" charset="0"/>
            </a:endParaRPr>
          </a:p>
          <a:p>
            <a:pPr defTabSz="1219200">
              <a:defRPr sz="2400">
                <a:solidFill>
                  <a:srgbClr val="FFFFFF"/>
                </a:solidFill>
                <a:latin typeface="Arial"/>
                <a:ea typeface="Arial"/>
                <a:cs typeface="Arial"/>
                <a:sym typeface="Arial"/>
              </a:defRPr>
            </a:pPr>
            <a:r>
              <a:rPr dirty="0">
                <a:solidFill>
                  <a:schemeClr val="tx1"/>
                </a:solidFill>
                <a:latin typeface="Calibri" panose="020F0502020204030204" pitchFamily="34" charset="0"/>
                <a:cs typeface="Calibri" panose="020F0502020204030204" pitchFamily="34" charset="0"/>
              </a:rPr>
              <a:t>200.000 Euro fixe </a:t>
            </a:r>
            <a:r>
              <a:rPr dirty="0" err="1">
                <a:solidFill>
                  <a:schemeClr val="tx1"/>
                </a:solidFill>
                <a:latin typeface="Calibri" panose="020F0502020204030204" pitchFamily="34" charset="0"/>
                <a:cs typeface="Calibri" panose="020F0502020204030204" pitchFamily="34" charset="0"/>
              </a:rPr>
              <a:t>Kosten</a:t>
            </a:r>
            <a:endParaRPr dirty="0">
              <a:solidFill>
                <a:schemeClr val="tx1"/>
              </a:solidFill>
              <a:latin typeface="Calibri" panose="020F0502020204030204" pitchFamily="34" charset="0"/>
              <a:cs typeface="Calibri" panose="020F0502020204030204" pitchFamily="34" charset="0"/>
            </a:endParaRPr>
          </a:p>
        </p:txBody>
      </p:sp>
      <p:sp>
        <p:nvSpPr>
          <p:cNvPr id="1120" name="Umsatz 1.400.000 Euro…"/>
          <p:cNvSpPr txBox="1"/>
          <p:nvPr/>
        </p:nvSpPr>
        <p:spPr>
          <a:xfrm>
            <a:off x="1065279" y="3798362"/>
            <a:ext cx="4816701" cy="2062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p>
            <a:pPr defTabSz="1219200">
              <a:tabLst>
                <a:tab pos="4648200" algn="r"/>
              </a:tabLst>
              <a:defRPr sz="2600" b="1">
                <a:solidFill>
                  <a:srgbClr val="FFFFFF"/>
                </a:solidFill>
                <a:latin typeface="Arial"/>
                <a:ea typeface="Arial"/>
                <a:cs typeface="Arial"/>
                <a:sym typeface="Arial"/>
              </a:defRPr>
            </a:pPr>
            <a:r>
              <a:rPr dirty="0" err="1">
                <a:solidFill>
                  <a:schemeClr val="tx1"/>
                </a:solidFill>
                <a:latin typeface="Calibri" panose="020F0502020204030204" pitchFamily="34" charset="0"/>
                <a:cs typeface="Calibri" panose="020F0502020204030204" pitchFamily="34" charset="0"/>
              </a:rPr>
              <a:t>Umsatz</a:t>
            </a:r>
            <a:r>
              <a:rPr dirty="0">
                <a:solidFill>
                  <a:schemeClr val="tx1"/>
                </a:solidFill>
                <a:latin typeface="Calibri" panose="020F0502020204030204" pitchFamily="34" charset="0"/>
                <a:cs typeface="Calibri" panose="020F0502020204030204" pitchFamily="34" charset="0"/>
              </a:rPr>
              <a:t>	1.400.000 Euro</a:t>
            </a:r>
          </a:p>
          <a:p>
            <a:pPr defTabSz="1219200">
              <a:tabLst>
                <a:tab pos="4648200" algn="r"/>
              </a:tabLst>
              <a:defRPr sz="2600">
                <a:solidFill>
                  <a:srgbClr val="FFFFFF"/>
                </a:solidFill>
                <a:latin typeface="Arial"/>
                <a:ea typeface="Arial"/>
                <a:cs typeface="Arial"/>
                <a:sym typeface="Arial"/>
              </a:defRPr>
            </a:pPr>
            <a:r>
              <a:rPr dirty="0">
                <a:solidFill>
                  <a:schemeClr val="tx1"/>
                </a:solidFill>
                <a:latin typeface="Calibri" panose="020F0502020204030204" pitchFamily="34" charset="0"/>
                <a:cs typeface="Calibri" panose="020F0502020204030204" pitchFamily="34" charset="0"/>
              </a:rPr>
              <a:t>WEK	</a:t>
            </a:r>
            <a:r>
              <a:rPr sz="2400" dirty="0">
                <a:solidFill>
                  <a:schemeClr val="tx1"/>
                </a:solidFill>
                <a:latin typeface="Calibri" panose="020F0502020204030204" pitchFamily="34" charset="0"/>
                <a:cs typeface="Calibri" panose="020F0502020204030204" pitchFamily="34" charset="0"/>
              </a:rPr>
              <a:t>1.100.000 Euro</a:t>
            </a:r>
          </a:p>
          <a:p>
            <a:pPr defTabSz="1219200">
              <a:tabLst>
                <a:tab pos="4648200" algn="r"/>
              </a:tabLst>
              <a:defRPr sz="2400" b="1">
                <a:solidFill>
                  <a:srgbClr val="FFFFFF"/>
                </a:solidFill>
                <a:latin typeface="Arial"/>
                <a:ea typeface="Arial"/>
                <a:cs typeface="Arial"/>
                <a:sym typeface="Arial"/>
              </a:defRPr>
            </a:pPr>
            <a:r>
              <a:rPr dirty="0">
                <a:solidFill>
                  <a:schemeClr val="tx1"/>
                </a:solidFill>
                <a:latin typeface="Calibri" panose="020F0502020204030204" pitchFamily="34" charset="0"/>
                <a:cs typeface="Calibri" panose="020F0502020204030204" pitchFamily="34" charset="0"/>
              </a:rPr>
              <a:t>DB	300.000 Euro</a:t>
            </a:r>
          </a:p>
          <a:p>
            <a:pPr defTabSz="1219200">
              <a:tabLst>
                <a:tab pos="4648200" algn="r"/>
              </a:tabLst>
              <a:defRPr sz="2400" u="sng">
                <a:solidFill>
                  <a:srgbClr val="FFFFFF"/>
                </a:solidFill>
                <a:latin typeface="Arial"/>
                <a:ea typeface="Arial"/>
                <a:cs typeface="Arial"/>
                <a:sym typeface="Arial"/>
              </a:defRPr>
            </a:pPr>
            <a:r>
              <a:rPr dirty="0">
                <a:solidFill>
                  <a:schemeClr val="tx1"/>
                </a:solidFill>
                <a:latin typeface="Calibri" panose="020F0502020204030204" pitchFamily="34" charset="0"/>
                <a:cs typeface="Calibri" panose="020F0502020204030204" pitchFamily="34" charset="0"/>
              </a:rPr>
              <a:t>Fixe </a:t>
            </a:r>
            <a:r>
              <a:rPr dirty="0" err="1">
                <a:solidFill>
                  <a:schemeClr val="tx1"/>
                </a:solidFill>
                <a:latin typeface="Calibri" panose="020F0502020204030204" pitchFamily="34" charset="0"/>
                <a:cs typeface="Calibri" panose="020F0502020204030204" pitchFamily="34" charset="0"/>
              </a:rPr>
              <a:t>Kosten</a:t>
            </a:r>
            <a:r>
              <a:rPr dirty="0">
                <a:solidFill>
                  <a:schemeClr val="tx1"/>
                </a:solidFill>
                <a:latin typeface="Calibri" panose="020F0502020204030204" pitchFamily="34" charset="0"/>
                <a:cs typeface="Calibri" panose="020F0502020204030204" pitchFamily="34" charset="0"/>
              </a:rPr>
              <a:t>	200.000 Euro</a:t>
            </a:r>
          </a:p>
          <a:p>
            <a:pPr defTabSz="1219200">
              <a:tabLst>
                <a:tab pos="4648200" algn="r"/>
              </a:tabLst>
              <a:defRPr sz="2600" b="1">
                <a:solidFill>
                  <a:srgbClr val="FFFFFF"/>
                </a:solidFill>
                <a:latin typeface="Arial"/>
                <a:ea typeface="Arial"/>
                <a:cs typeface="Arial"/>
                <a:sym typeface="Arial"/>
              </a:defRPr>
            </a:pPr>
            <a:r>
              <a:rPr dirty="0" err="1">
                <a:solidFill>
                  <a:schemeClr val="tx1"/>
                </a:solidFill>
                <a:latin typeface="Calibri" panose="020F0502020204030204" pitchFamily="34" charset="0"/>
                <a:cs typeface="Calibri" panose="020F0502020204030204" pitchFamily="34" charset="0"/>
              </a:rPr>
              <a:t>Gewinn</a:t>
            </a:r>
            <a:r>
              <a:rPr dirty="0">
                <a:solidFill>
                  <a:schemeClr val="tx1"/>
                </a:solidFill>
                <a:latin typeface="Calibri" panose="020F0502020204030204" pitchFamily="34" charset="0"/>
                <a:cs typeface="Calibri" panose="020F0502020204030204" pitchFamily="34" charset="0"/>
              </a:rPr>
              <a:t> 	100.000 Euro</a:t>
            </a:r>
          </a:p>
        </p:txBody>
      </p:sp>
      <p:pic>
        <p:nvPicPr>
          <p:cNvPr id="1121" name="Ich schaff es!" descr="Ich schaff es!"/>
          <p:cNvPicPr>
            <a:picLocks noChangeAspect="1"/>
          </p:cNvPicPr>
          <p:nvPr/>
        </p:nvPicPr>
        <p:blipFill>
          <a:blip r:embed="rId3"/>
          <a:stretch>
            <a:fillRect/>
          </a:stretch>
        </p:blipFill>
        <p:spPr>
          <a:xfrm>
            <a:off x="6692908" y="3744225"/>
            <a:ext cx="4433813" cy="2207533"/>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iterate>
                                    <p:tmAbs val="0"/>
                                  </p:iterate>
                                  <p:childTnLst>
                                    <p:set>
                                      <p:cBhvr>
                                        <p:cTn id="6" fill="hold"/>
                                        <p:tgtEl>
                                          <p:spTgt spid="1121"/>
                                        </p:tgtEl>
                                        <p:attrNameLst>
                                          <p:attrName>style.visibility</p:attrName>
                                        </p:attrNameLst>
                                      </p:cBhvr>
                                      <p:to>
                                        <p:strVal val="visible"/>
                                      </p:to>
                                    </p:set>
                                    <p:anim calcmode="lin" valueType="num">
                                      <p:cBhvr>
                                        <p:cTn id="7" dur="500" fill="hold"/>
                                        <p:tgtEl>
                                          <p:spTgt spid="1121"/>
                                        </p:tgtEl>
                                        <p:attrNameLst>
                                          <p:attrName>ppt_x</p:attrName>
                                        </p:attrNameLst>
                                      </p:cBhvr>
                                      <p:tavLst>
                                        <p:tav tm="0">
                                          <p:val>
                                            <p:strVal val="#ppt_x"/>
                                          </p:val>
                                        </p:tav>
                                        <p:tav tm="100000">
                                          <p:val>
                                            <p:strVal val="#ppt_x"/>
                                          </p:val>
                                        </p:tav>
                                      </p:tavLst>
                                    </p:anim>
                                    <p:anim calcmode="lin" valueType="num">
                                      <p:cBhvr>
                                        <p:cTn id="8" dur="500" fill="hold"/>
                                        <p:tgtEl>
                                          <p:spTgt spid="1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1" grpId="1" animBg="1" advAuto="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 name="Eine Preiserhöhung"/>
          <p:cNvSpPr txBox="1"/>
          <p:nvPr/>
        </p:nvSpPr>
        <p:spPr>
          <a:xfrm>
            <a:off x="603249" y="595842"/>
            <a:ext cx="3395160" cy="4924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3200" b="1">
                <a:solidFill>
                  <a:srgbClr val="FFFFFF"/>
                </a:solidFill>
                <a:latin typeface="Arial"/>
                <a:ea typeface="Arial"/>
                <a:cs typeface="Arial"/>
                <a:sym typeface="Arial"/>
              </a:defRPr>
            </a:lvl1pPr>
          </a:lstStyle>
          <a:p>
            <a:r>
              <a:rPr dirty="0">
                <a:solidFill>
                  <a:schemeClr val="tx1"/>
                </a:solidFill>
                <a:latin typeface="Calibri" panose="020F0502020204030204" pitchFamily="34" charset="0"/>
                <a:cs typeface="Calibri" panose="020F0502020204030204" pitchFamily="34" charset="0"/>
              </a:rPr>
              <a:t>Eine </a:t>
            </a:r>
            <a:r>
              <a:rPr dirty="0" err="1">
                <a:solidFill>
                  <a:schemeClr val="tx1"/>
                </a:solidFill>
                <a:latin typeface="Calibri" panose="020F0502020204030204" pitchFamily="34" charset="0"/>
                <a:cs typeface="Calibri" panose="020F0502020204030204" pitchFamily="34" charset="0"/>
              </a:rPr>
              <a:t>Preiserhöhung</a:t>
            </a:r>
            <a:r>
              <a:rPr dirty="0">
                <a:solidFill>
                  <a:schemeClr val="tx1"/>
                </a:solidFill>
                <a:latin typeface="Calibri" panose="020F0502020204030204" pitchFamily="34" charset="0"/>
                <a:cs typeface="Calibri" panose="020F0502020204030204" pitchFamily="34" charset="0"/>
              </a:rPr>
              <a:t> </a:t>
            </a:r>
          </a:p>
        </p:txBody>
      </p:sp>
      <p:sp>
        <p:nvSpPr>
          <p:cNvPr id="1128" name="von 7,1%..."/>
          <p:cNvSpPr txBox="1"/>
          <p:nvPr/>
        </p:nvSpPr>
        <p:spPr>
          <a:xfrm>
            <a:off x="648747" y="1309279"/>
            <a:ext cx="1877117" cy="4924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3200" b="1">
                <a:solidFill>
                  <a:srgbClr val="FFFFFF"/>
                </a:solidFill>
                <a:latin typeface="Arial"/>
                <a:ea typeface="Arial"/>
                <a:cs typeface="Arial"/>
                <a:sym typeface="Arial"/>
              </a:defRPr>
            </a:lvl1pPr>
          </a:lstStyle>
          <a:p>
            <a:r>
              <a:rPr dirty="0">
                <a:solidFill>
                  <a:schemeClr val="tx1"/>
                </a:solidFill>
                <a:latin typeface="Calibri" panose="020F0502020204030204" pitchFamily="34" charset="0"/>
                <a:cs typeface="Calibri" panose="020F0502020204030204" pitchFamily="34" charset="0"/>
              </a:rPr>
              <a:t>von 7,1%...</a:t>
            </a:r>
          </a:p>
        </p:txBody>
      </p:sp>
      <p:sp>
        <p:nvSpPr>
          <p:cNvPr id="1129" name="... führt zu einer Gewinnsteigerung von:"/>
          <p:cNvSpPr txBox="1"/>
          <p:nvPr/>
        </p:nvSpPr>
        <p:spPr>
          <a:xfrm>
            <a:off x="4039089" y="1309279"/>
            <a:ext cx="6769482" cy="4924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3200" b="1">
                <a:solidFill>
                  <a:srgbClr val="FFFFFF"/>
                </a:solidFill>
                <a:latin typeface="Arial"/>
                <a:ea typeface="Arial"/>
                <a:cs typeface="Arial"/>
                <a:sym typeface="Arial"/>
              </a:defRPr>
            </a:lvl1pPr>
          </a:lstStyle>
          <a:p>
            <a:r>
              <a:rPr dirty="0">
                <a:solidFill>
                  <a:schemeClr val="tx1"/>
                </a:solidFill>
                <a:latin typeface="Calibri" panose="020F0502020204030204" pitchFamily="34" charset="0"/>
                <a:cs typeface="Calibri" panose="020F0502020204030204" pitchFamily="34" charset="0"/>
              </a:rPr>
              <a:t>... </a:t>
            </a:r>
            <a:r>
              <a:rPr dirty="0" err="1">
                <a:solidFill>
                  <a:schemeClr val="tx1"/>
                </a:solidFill>
                <a:latin typeface="Calibri" panose="020F0502020204030204" pitchFamily="34" charset="0"/>
                <a:cs typeface="Calibri" panose="020F0502020204030204" pitchFamily="34" charset="0"/>
              </a:rPr>
              <a:t>führt</a:t>
            </a:r>
            <a:r>
              <a:rPr dirty="0">
                <a:solidFill>
                  <a:schemeClr val="tx1"/>
                </a:solidFill>
                <a:latin typeface="Calibri" panose="020F0502020204030204" pitchFamily="34" charset="0"/>
                <a:cs typeface="Calibri" panose="020F0502020204030204" pitchFamily="34" charset="0"/>
              </a:rPr>
              <a:t> </a:t>
            </a:r>
            <a:r>
              <a:rPr dirty="0" err="1">
                <a:solidFill>
                  <a:schemeClr val="tx1"/>
                </a:solidFill>
                <a:latin typeface="Calibri" panose="020F0502020204030204" pitchFamily="34" charset="0"/>
                <a:cs typeface="Calibri" panose="020F0502020204030204" pitchFamily="34" charset="0"/>
              </a:rPr>
              <a:t>zu</a:t>
            </a:r>
            <a:r>
              <a:rPr dirty="0">
                <a:solidFill>
                  <a:schemeClr val="tx1"/>
                </a:solidFill>
                <a:latin typeface="Calibri" panose="020F0502020204030204" pitchFamily="34" charset="0"/>
                <a:cs typeface="Calibri" panose="020F0502020204030204" pitchFamily="34" charset="0"/>
              </a:rPr>
              <a:t> </a:t>
            </a:r>
            <a:r>
              <a:rPr dirty="0" err="1">
                <a:solidFill>
                  <a:schemeClr val="tx1"/>
                </a:solidFill>
                <a:latin typeface="Calibri" panose="020F0502020204030204" pitchFamily="34" charset="0"/>
                <a:cs typeface="Calibri" panose="020F0502020204030204" pitchFamily="34" charset="0"/>
              </a:rPr>
              <a:t>einer</a:t>
            </a:r>
            <a:r>
              <a:rPr dirty="0">
                <a:solidFill>
                  <a:schemeClr val="tx1"/>
                </a:solidFill>
                <a:latin typeface="Calibri" panose="020F0502020204030204" pitchFamily="34" charset="0"/>
                <a:cs typeface="Calibri" panose="020F0502020204030204" pitchFamily="34" charset="0"/>
              </a:rPr>
              <a:t> </a:t>
            </a:r>
            <a:r>
              <a:rPr dirty="0" err="1">
                <a:solidFill>
                  <a:schemeClr val="tx1"/>
                </a:solidFill>
                <a:latin typeface="Calibri" panose="020F0502020204030204" pitchFamily="34" charset="0"/>
                <a:cs typeface="Calibri" panose="020F0502020204030204" pitchFamily="34" charset="0"/>
              </a:rPr>
              <a:t>Gewinnsteigerung</a:t>
            </a:r>
            <a:r>
              <a:rPr dirty="0">
                <a:solidFill>
                  <a:schemeClr val="tx1"/>
                </a:solidFill>
                <a:latin typeface="Calibri" panose="020F0502020204030204" pitchFamily="34" charset="0"/>
                <a:cs typeface="Calibri" panose="020F0502020204030204" pitchFamily="34" charset="0"/>
              </a:rPr>
              <a:t> von:</a:t>
            </a:r>
          </a:p>
        </p:txBody>
      </p:sp>
      <p:sp>
        <p:nvSpPr>
          <p:cNvPr id="1130" name="Zu lesen wie folgt:"/>
          <p:cNvSpPr txBox="1"/>
          <p:nvPr/>
        </p:nvSpPr>
        <p:spPr>
          <a:xfrm>
            <a:off x="660901" y="6119288"/>
            <a:ext cx="1516441"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Zu lesen wie folgt:</a:t>
            </a:r>
          </a:p>
        </p:txBody>
      </p:sp>
      <p:sp>
        <p:nvSpPr>
          <p:cNvPr id="1131" name="Eine 7,1%-ige Preiserhöhung auf 15 € hat, wenn alle anderen Faktoren unverändert bleiben, eine…"/>
          <p:cNvSpPr txBox="1"/>
          <p:nvPr/>
        </p:nvSpPr>
        <p:spPr>
          <a:xfrm>
            <a:off x="2572405" y="5853804"/>
            <a:ext cx="4616583" cy="7386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defTabSz="1219200">
              <a:defRPr sz="1600">
                <a:solidFill>
                  <a:srgbClr val="FFFFFF"/>
                </a:solidFill>
                <a:latin typeface="Arial"/>
                <a:ea typeface="Arial"/>
                <a:cs typeface="Arial"/>
                <a:sym typeface="Arial"/>
              </a:defRPr>
            </a:pPr>
            <a:r>
              <a:rPr>
                <a:solidFill>
                  <a:schemeClr val="tx1"/>
                </a:solidFill>
                <a:latin typeface="Calibri" panose="020F0502020204030204" pitchFamily="34" charset="0"/>
                <a:cs typeface="Calibri" panose="020F0502020204030204" pitchFamily="34" charset="0"/>
              </a:rPr>
              <a:t>Eine 7,1%-ige Preiserhöhung auf 15 € hat, wenn alle anderen Faktoren unverändert bleiben, eine </a:t>
            </a:r>
          </a:p>
          <a:p>
            <a:pPr defTabSz="1219200">
              <a:defRPr sz="1600">
                <a:solidFill>
                  <a:srgbClr val="FFFFFF"/>
                </a:solidFill>
                <a:latin typeface="Arial"/>
                <a:ea typeface="Arial"/>
                <a:cs typeface="Arial"/>
                <a:sym typeface="Arial"/>
              </a:defRPr>
            </a:pPr>
            <a:r>
              <a:rPr>
                <a:solidFill>
                  <a:schemeClr val="tx1"/>
                </a:solidFill>
                <a:latin typeface="Calibri" panose="020F0502020204030204" pitchFamily="34" charset="0"/>
                <a:cs typeface="Calibri" panose="020F0502020204030204" pitchFamily="34" charset="0"/>
              </a:rPr>
              <a:t>100%-ige Gewinnverbesserung zur Folge.</a:t>
            </a:r>
          </a:p>
        </p:txBody>
      </p:sp>
      <p:sp>
        <p:nvSpPr>
          <p:cNvPr id="1132" name="Gewinntreiber"/>
          <p:cNvSpPr txBox="1"/>
          <p:nvPr/>
        </p:nvSpPr>
        <p:spPr>
          <a:xfrm>
            <a:off x="2296473" y="2312422"/>
            <a:ext cx="1707199"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2200" b="1">
                <a:solidFill>
                  <a:srgbClr val="FFFFFF"/>
                </a:solidFill>
                <a:latin typeface="Arial"/>
                <a:ea typeface="Arial"/>
                <a:cs typeface="Arial"/>
                <a:sym typeface="Arial"/>
              </a:defRPr>
            </a:lvl1pPr>
          </a:lstStyle>
          <a:p>
            <a:r>
              <a:rPr dirty="0" err="1">
                <a:solidFill>
                  <a:schemeClr val="tx1"/>
                </a:solidFill>
                <a:latin typeface="Calibri" panose="020F0502020204030204" pitchFamily="34" charset="0"/>
                <a:cs typeface="Calibri" panose="020F0502020204030204" pitchFamily="34" charset="0"/>
              </a:rPr>
              <a:t>Gewinntreiber</a:t>
            </a:r>
            <a:endParaRPr dirty="0">
              <a:solidFill>
                <a:schemeClr val="tx1"/>
              </a:solidFill>
              <a:latin typeface="Calibri" panose="020F0502020204030204" pitchFamily="34" charset="0"/>
              <a:cs typeface="Calibri" panose="020F0502020204030204" pitchFamily="34" charset="0"/>
            </a:endParaRPr>
          </a:p>
        </p:txBody>
      </p:sp>
      <p:sp>
        <p:nvSpPr>
          <p:cNvPr id="1133" name="Gewinn"/>
          <p:cNvSpPr txBox="1"/>
          <p:nvPr/>
        </p:nvSpPr>
        <p:spPr>
          <a:xfrm>
            <a:off x="4710804" y="2312422"/>
            <a:ext cx="902491"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22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Gewinn</a:t>
            </a:r>
          </a:p>
        </p:txBody>
      </p:sp>
      <p:sp>
        <p:nvSpPr>
          <p:cNvPr id="1134" name="Preis"/>
          <p:cNvSpPr txBox="1"/>
          <p:nvPr/>
        </p:nvSpPr>
        <p:spPr>
          <a:xfrm>
            <a:off x="724373" y="3150662"/>
            <a:ext cx="416781"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Preis</a:t>
            </a:r>
          </a:p>
        </p:txBody>
      </p:sp>
      <p:sp>
        <p:nvSpPr>
          <p:cNvPr id="1135" name="Alt"/>
          <p:cNvSpPr txBox="1"/>
          <p:nvPr/>
        </p:nvSpPr>
        <p:spPr>
          <a:xfrm>
            <a:off x="4521672" y="2662729"/>
            <a:ext cx="306174"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20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Alt</a:t>
            </a:r>
          </a:p>
        </p:txBody>
      </p:sp>
      <p:sp>
        <p:nvSpPr>
          <p:cNvPr id="1136" name="Neu"/>
          <p:cNvSpPr txBox="1"/>
          <p:nvPr/>
        </p:nvSpPr>
        <p:spPr>
          <a:xfrm>
            <a:off x="5467823" y="2662729"/>
            <a:ext cx="436017"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20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Neu</a:t>
            </a:r>
          </a:p>
        </p:txBody>
      </p:sp>
      <p:sp>
        <p:nvSpPr>
          <p:cNvPr id="1137" name="Neu"/>
          <p:cNvSpPr txBox="1"/>
          <p:nvPr/>
        </p:nvSpPr>
        <p:spPr>
          <a:xfrm>
            <a:off x="3310939" y="2662729"/>
            <a:ext cx="436017"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20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Neu</a:t>
            </a:r>
          </a:p>
        </p:txBody>
      </p:sp>
      <p:sp>
        <p:nvSpPr>
          <p:cNvPr id="1138" name="Alt"/>
          <p:cNvSpPr txBox="1"/>
          <p:nvPr/>
        </p:nvSpPr>
        <p:spPr>
          <a:xfrm>
            <a:off x="2385956" y="2645796"/>
            <a:ext cx="306174"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20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Alt</a:t>
            </a:r>
          </a:p>
        </p:txBody>
      </p:sp>
      <p:sp>
        <p:nvSpPr>
          <p:cNvPr id="1139" name="€100T"/>
          <p:cNvSpPr txBox="1"/>
          <p:nvPr/>
        </p:nvSpPr>
        <p:spPr>
          <a:xfrm>
            <a:off x="4521672" y="4652437"/>
            <a:ext cx="516167"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€100T</a:t>
            </a:r>
          </a:p>
        </p:txBody>
      </p:sp>
      <p:sp>
        <p:nvSpPr>
          <p:cNvPr id="1140" name="€120T"/>
          <p:cNvSpPr txBox="1"/>
          <p:nvPr/>
        </p:nvSpPr>
        <p:spPr>
          <a:xfrm>
            <a:off x="5467823" y="4652437"/>
            <a:ext cx="516167"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€120T</a:t>
            </a:r>
          </a:p>
        </p:txBody>
      </p:sp>
      <p:sp>
        <p:nvSpPr>
          <p:cNvPr id="1141" name="107100"/>
          <p:cNvSpPr txBox="1"/>
          <p:nvPr/>
        </p:nvSpPr>
        <p:spPr>
          <a:xfrm>
            <a:off x="3310952" y="4666726"/>
            <a:ext cx="625171"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107100</a:t>
            </a:r>
          </a:p>
        </p:txBody>
      </p:sp>
      <p:sp>
        <p:nvSpPr>
          <p:cNvPr id="1142" name="100.000"/>
          <p:cNvSpPr txBox="1"/>
          <p:nvPr/>
        </p:nvSpPr>
        <p:spPr>
          <a:xfrm>
            <a:off x="2385987" y="4652437"/>
            <a:ext cx="676467"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100.000</a:t>
            </a:r>
          </a:p>
        </p:txBody>
      </p:sp>
      <p:sp>
        <p:nvSpPr>
          <p:cNvPr id="1143" name="€100T"/>
          <p:cNvSpPr txBox="1"/>
          <p:nvPr/>
        </p:nvSpPr>
        <p:spPr>
          <a:xfrm>
            <a:off x="4521672" y="3176062"/>
            <a:ext cx="516167"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€100T</a:t>
            </a:r>
          </a:p>
        </p:txBody>
      </p:sp>
      <p:sp>
        <p:nvSpPr>
          <p:cNvPr id="1144" name="€200T"/>
          <p:cNvSpPr txBox="1"/>
          <p:nvPr/>
        </p:nvSpPr>
        <p:spPr>
          <a:xfrm>
            <a:off x="5467823" y="3176062"/>
            <a:ext cx="516167"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€200T</a:t>
            </a:r>
          </a:p>
        </p:txBody>
      </p:sp>
      <p:sp>
        <p:nvSpPr>
          <p:cNvPr id="1145" name="€15"/>
          <p:cNvSpPr txBox="1"/>
          <p:nvPr/>
        </p:nvSpPr>
        <p:spPr>
          <a:xfrm>
            <a:off x="3310940" y="3105684"/>
            <a:ext cx="312586"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€15</a:t>
            </a:r>
          </a:p>
        </p:txBody>
      </p:sp>
      <p:sp>
        <p:nvSpPr>
          <p:cNvPr id="1146" name="€14"/>
          <p:cNvSpPr txBox="1"/>
          <p:nvPr/>
        </p:nvSpPr>
        <p:spPr>
          <a:xfrm>
            <a:off x="2385957" y="3074462"/>
            <a:ext cx="312586"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€14</a:t>
            </a:r>
          </a:p>
        </p:txBody>
      </p:sp>
      <p:sp>
        <p:nvSpPr>
          <p:cNvPr id="1147" name="Verkaufs-"/>
          <p:cNvSpPr txBox="1"/>
          <p:nvPr/>
        </p:nvSpPr>
        <p:spPr>
          <a:xfrm>
            <a:off x="724373" y="4661962"/>
            <a:ext cx="817531"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Verkaufs-</a:t>
            </a:r>
          </a:p>
        </p:txBody>
      </p:sp>
      <p:sp>
        <p:nvSpPr>
          <p:cNvPr id="1148" name="volumen"/>
          <p:cNvSpPr txBox="1"/>
          <p:nvPr/>
        </p:nvSpPr>
        <p:spPr>
          <a:xfrm>
            <a:off x="724372" y="4866750"/>
            <a:ext cx="748603"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volumen</a:t>
            </a:r>
          </a:p>
        </p:txBody>
      </p:sp>
      <p:sp>
        <p:nvSpPr>
          <p:cNvPr id="1149" name="Linie"/>
          <p:cNvSpPr/>
          <p:nvPr/>
        </p:nvSpPr>
        <p:spPr>
          <a:xfrm>
            <a:off x="652417" y="2944247"/>
            <a:ext cx="5668435" cy="1589"/>
          </a:xfrm>
          <a:prstGeom prst="line">
            <a:avLst/>
          </a:prstGeom>
          <a:ln w="3175">
            <a:solidFill>
              <a:srgbClr val="000000"/>
            </a:solidFill>
          </a:ln>
        </p:spPr>
        <p:txBody>
          <a:bodyPr lIns="60959" tIns="60959" rIns="60959" bIns="60959"/>
          <a:lstStyle/>
          <a:p>
            <a:pPr defTabSz="1219200">
              <a:defRPr sz="2400">
                <a:latin typeface="+mn-lt"/>
                <a:ea typeface="+mn-ea"/>
                <a:cs typeface="+mn-cs"/>
                <a:sym typeface="Calibri"/>
              </a:defRPr>
            </a:pPr>
            <a:endParaRPr>
              <a:solidFill>
                <a:schemeClr val="tx1"/>
              </a:solidFill>
              <a:latin typeface="Calibri" panose="020F0502020204030204" pitchFamily="34" charset="0"/>
              <a:cs typeface="Calibri" panose="020F0502020204030204" pitchFamily="34" charset="0"/>
            </a:endParaRPr>
          </a:p>
        </p:txBody>
      </p:sp>
      <p:sp>
        <p:nvSpPr>
          <p:cNvPr id="1150" name="Linie"/>
          <p:cNvSpPr/>
          <p:nvPr/>
        </p:nvSpPr>
        <p:spPr>
          <a:xfrm>
            <a:off x="2079038" y="2263210"/>
            <a:ext cx="4235" cy="3379788"/>
          </a:xfrm>
          <a:prstGeom prst="line">
            <a:avLst/>
          </a:prstGeom>
          <a:ln w="3175">
            <a:solidFill>
              <a:srgbClr val="000000"/>
            </a:solidFill>
          </a:ln>
        </p:spPr>
        <p:txBody>
          <a:bodyPr lIns="60959" tIns="60959" rIns="60959" bIns="60959"/>
          <a:lstStyle/>
          <a:p>
            <a:pPr defTabSz="1219200">
              <a:defRPr sz="2400">
                <a:latin typeface="+mn-lt"/>
                <a:ea typeface="+mn-ea"/>
                <a:cs typeface="+mn-cs"/>
                <a:sym typeface="Calibri"/>
              </a:defRPr>
            </a:pPr>
            <a:endParaRPr>
              <a:solidFill>
                <a:schemeClr val="tx1"/>
              </a:solidFill>
              <a:latin typeface="Calibri" panose="020F0502020204030204" pitchFamily="34" charset="0"/>
              <a:cs typeface="Calibri" panose="020F0502020204030204" pitchFamily="34" charset="0"/>
            </a:endParaRPr>
          </a:p>
        </p:txBody>
      </p:sp>
      <p:sp>
        <p:nvSpPr>
          <p:cNvPr id="1151" name="Linie"/>
          <p:cNvSpPr/>
          <p:nvPr/>
        </p:nvSpPr>
        <p:spPr>
          <a:xfrm>
            <a:off x="4216872" y="2263210"/>
            <a:ext cx="2118" cy="3379788"/>
          </a:xfrm>
          <a:prstGeom prst="line">
            <a:avLst/>
          </a:prstGeom>
          <a:ln w="3175">
            <a:solidFill>
              <a:srgbClr val="000000"/>
            </a:solidFill>
          </a:ln>
        </p:spPr>
        <p:txBody>
          <a:bodyPr lIns="60959" tIns="60959" rIns="60959" bIns="60959"/>
          <a:lstStyle/>
          <a:p>
            <a:pPr defTabSz="1219200">
              <a:defRPr sz="2400">
                <a:latin typeface="+mn-lt"/>
                <a:ea typeface="+mn-ea"/>
                <a:cs typeface="+mn-cs"/>
                <a:sym typeface="Calibri"/>
              </a:defRPr>
            </a:pPr>
            <a:endParaRPr>
              <a:solidFill>
                <a:schemeClr val="tx1"/>
              </a:solidFill>
              <a:latin typeface="Calibri" panose="020F0502020204030204" pitchFamily="34" charset="0"/>
              <a:cs typeface="Calibri" panose="020F0502020204030204" pitchFamily="34" charset="0"/>
            </a:endParaRPr>
          </a:p>
        </p:txBody>
      </p:sp>
      <p:sp>
        <p:nvSpPr>
          <p:cNvPr id="1152" name="Linie"/>
          <p:cNvSpPr/>
          <p:nvPr/>
        </p:nvSpPr>
        <p:spPr>
          <a:xfrm flipV="1">
            <a:off x="8253028" y="2785655"/>
            <a:ext cx="1" cy="2698724"/>
          </a:xfrm>
          <a:prstGeom prst="line">
            <a:avLst/>
          </a:prstGeom>
          <a:ln w="12700">
            <a:solidFill>
              <a:srgbClr val="000000"/>
            </a:solidFill>
          </a:ln>
        </p:spPr>
        <p:txBody>
          <a:bodyPr lIns="60959" tIns="60959" rIns="60959" bIns="60959"/>
          <a:lstStyle/>
          <a:p>
            <a:pPr defTabSz="1219200">
              <a:defRPr sz="2400">
                <a:latin typeface="+mn-lt"/>
                <a:ea typeface="+mn-ea"/>
                <a:cs typeface="+mn-cs"/>
                <a:sym typeface="Calibri"/>
              </a:defRPr>
            </a:pPr>
            <a:endParaRPr>
              <a:solidFill>
                <a:schemeClr val="tx1"/>
              </a:solidFill>
              <a:latin typeface="Calibri" panose="020F0502020204030204" pitchFamily="34" charset="0"/>
              <a:cs typeface="Calibri" panose="020F0502020204030204" pitchFamily="34" charset="0"/>
            </a:endParaRPr>
          </a:p>
        </p:txBody>
      </p:sp>
      <p:sp>
        <p:nvSpPr>
          <p:cNvPr id="1153" name="20%"/>
          <p:cNvSpPr txBox="1"/>
          <p:nvPr/>
        </p:nvSpPr>
        <p:spPr>
          <a:xfrm>
            <a:off x="9163680" y="4763197"/>
            <a:ext cx="355867"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20%</a:t>
            </a:r>
          </a:p>
        </p:txBody>
      </p:sp>
      <p:sp>
        <p:nvSpPr>
          <p:cNvPr id="1154" name="Rechteck"/>
          <p:cNvSpPr/>
          <p:nvPr/>
        </p:nvSpPr>
        <p:spPr>
          <a:xfrm>
            <a:off x="8251256" y="4693870"/>
            <a:ext cx="700617" cy="419101"/>
          </a:xfrm>
          <a:prstGeom prst="rect">
            <a:avLst/>
          </a:prstGeom>
          <a:solidFill>
            <a:srgbClr val="99CCFF"/>
          </a:solidFill>
          <a:ln w="12700">
            <a:solidFill>
              <a:srgbClr val="000000"/>
            </a:solidFill>
            <a:miter/>
          </a:ln>
        </p:spPr>
        <p:txBody>
          <a:bodyPr lIns="60959" tIns="60959" rIns="60959" bIns="60959"/>
          <a:lstStyle/>
          <a:p>
            <a:pPr defTabSz="1219200">
              <a:defRPr sz="2400">
                <a:latin typeface="Arial"/>
                <a:ea typeface="Arial"/>
                <a:cs typeface="Arial"/>
                <a:sym typeface="Arial"/>
              </a:defRPr>
            </a:pPr>
            <a:endParaRPr>
              <a:solidFill>
                <a:schemeClr val="tx1"/>
              </a:solidFill>
              <a:latin typeface="Calibri" panose="020F0502020204030204" pitchFamily="34" charset="0"/>
              <a:cs typeface="Calibri" panose="020F0502020204030204" pitchFamily="34" charset="0"/>
            </a:endParaRPr>
          </a:p>
        </p:txBody>
      </p:sp>
      <p:sp>
        <p:nvSpPr>
          <p:cNvPr id="1155" name="Rechteck"/>
          <p:cNvSpPr/>
          <p:nvPr/>
        </p:nvSpPr>
        <p:spPr>
          <a:xfrm>
            <a:off x="8251256" y="2987838"/>
            <a:ext cx="3282952" cy="419101"/>
          </a:xfrm>
          <a:prstGeom prst="rect">
            <a:avLst/>
          </a:prstGeom>
          <a:solidFill>
            <a:srgbClr val="99CCFF"/>
          </a:solidFill>
          <a:ln w="12700">
            <a:solidFill>
              <a:srgbClr val="000000"/>
            </a:solidFill>
            <a:miter/>
          </a:ln>
        </p:spPr>
        <p:txBody>
          <a:bodyPr lIns="60959" tIns="60959" rIns="60959" bIns="60959"/>
          <a:lstStyle/>
          <a:p>
            <a:pPr defTabSz="1219200">
              <a:defRPr sz="2400">
                <a:solidFill>
                  <a:srgbClr val="FFFFFF"/>
                </a:solidFill>
                <a:latin typeface="Arial"/>
                <a:ea typeface="Arial"/>
                <a:cs typeface="Arial"/>
                <a:sym typeface="Arial"/>
              </a:defRPr>
            </a:pPr>
            <a:endParaRPr>
              <a:solidFill>
                <a:schemeClr val="tx1"/>
              </a:solidFill>
              <a:latin typeface="Calibri" panose="020F0502020204030204" pitchFamily="34" charset="0"/>
              <a:cs typeface="Calibri" panose="020F0502020204030204" pitchFamily="34" charset="0"/>
            </a:endParaRPr>
          </a:p>
        </p:txBody>
      </p:sp>
      <p:sp>
        <p:nvSpPr>
          <p:cNvPr id="1156" name="Rechteck"/>
          <p:cNvSpPr/>
          <p:nvPr/>
        </p:nvSpPr>
        <p:spPr>
          <a:xfrm>
            <a:off x="8251256" y="4145296"/>
            <a:ext cx="706967" cy="419101"/>
          </a:xfrm>
          <a:prstGeom prst="rect">
            <a:avLst/>
          </a:prstGeom>
          <a:solidFill>
            <a:srgbClr val="99CCFF"/>
          </a:solidFill>
          <a:ln w="12700">
            <a:solidFill>
              <a:srgbClr val="000000"/>
            </a:solidFill>
            <a:miter/>
          </a:ln>
        </p:spPr>
        <p:txBody>
          <a:bodyPr lIns="60959" tIns="60959" rIns="60959" bIns="60959"/>
          <a:lstStyle/>
          <a:p>
            <a:pPr defTabSz="1219200">
              <a:defRPr sz="2400">
                <a:latin typeface="Arial"/>
                <a:ea typeface="Arial"/>
                <a:cs typeface="Arial"/>
                <a:sym typeface="Arial"/>
              </a:defRPr>
            </a:pPr>
            <a:endParaRPr>
              <a:solidFill>
                <a:schemeClr val="tx1"/>
              </a:solidFill>
              <a:latin typeface="Calibri" panose="020F0502020204030204" pitchFamily="34" charset="0"/>
              <a:cs typeface="Calibri" panose="020F0502020204030204" pitchFamily="34" charset="0"/>
            </a:endParaRPr>
          </a:p>
        </p:txBody>
      </p:sp>
      <p:sp>
        <p:nvSpPr>
          <p:cNvPr id="1157" name="20%"/>
          <p:cNvSpPr txBox="1"/>
          <p:nvPr/>
        </p:nvSpPr>
        <p:spPr>
          <a:xfrm>
            <a:off x="9163680" y="4288554"/>
            <a:ext cx="355867"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20%</a:t>
            </a:r>
          </a:p>
        </p:txBody>
      </p:sp>
      <p:sp>
        <p:nvSpPr>
          <p:cNvPr id="1158" name="- 20% Kunden"/>
          <p:cNvSpPr txBox="1"/>
          <p:nvPr/>
        </p:nvSpPr>
        <p:spPr>
          <a:xfrm>
            <a:off x="4506935" y="4115585"/>
            <a:ext cx="1150956"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- 20% Kunden</a:t>
            </a:r>
          </a:p>
        </p:txBody>
      </p:sp>
      <p:sp>
        <p:nvSpPr>
          <p:cNvPr id="1159" name="€14"/>
          <p:cNvSpPr txBox="1"/>
          <p:nvPr/>
        </p:nvSpPr>
        <p:spPr>
          <a:xfrm>
            <a:off x="2396540" y="5106462"/>
            <a:ext cx="312586"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€14</a:t>
            </a:r>
          </a:p>
        </p:txBody>
      </p:sp>
      <p:sp>
        <p:nvSpPr>
          <p:cNvPr id="1160" name="€14"/>
          <p:cNvSpPr txBox="1"/>
          <p:nvPr/>
        </p:nvSpPr>
        <p:spPr>
          <a:xfrm>
            <a:off x="3355389" y="5106462"/>
            <a:ext cx="312586"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€14</a:t>
            </a:r>
          </a:p>
        </p:txBody>
      </p:sp>
      <p:sp>
        <p:nvSpPr>
          <p:cNvPr id="1161" name="100.000"/>
          <p:cNvSpPr txBox="1"/>
          <p:nvPr/>
        </p:nvSpPr>
        <p:spPr>
          <a:xfrm>
            <a:off x="2349992" y="3438001"/>
            <a:ext cx="676467"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100.000</a:t>
            </a:r>
          </a:p>
        </p:txBody>
      </p:sp>
      <p:sp>
        <p:nvSpPr>
          <p:cNvPr id="1162" name="100.000"/>
          <p:cNvSpPr txBox="1"/>
          <p:nvPr/>
        </p:nvSpPr>
        <p:spPr>
          <a:xfrm>
            <a:off x="3213620" y="3438001"/>
            <a:ext cx="676467"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100.000</a:t>
            </a:r>
          </a:p>
        </p:txBody>
      </p:sp>
      <p:grpSp>
        <p:nvGrpSpPr>
          <p:cNvPr id="1168" name="Gruppieren"/>
          <p:cNvGrpSpPr/>
          <p:nvPr/>
        </p:nvGrpSpPr>
        <p:grpSpPr>
          <a:xfrm>
            <a:off x="3339229" y="3564337"/>
            <a:ext cx="7631144" cy="435750"/>
            <a:chOff x="0" y="-25591"/>
            <a:chExt cx="7631143" cy="435749"/>
          </a:xfrm>
        </p:grpSpPr>
        <p:grpSp>
          <p:nvGrpSpPr>
            <p:cNvPr id="1165" name="Gruppieren"/>
            <p:cNvGrpSpPr/>
            <p:nvPr/>
          </p:nvGrpSpPr>
          <p:grpSpPr>
            <a:xfrm>
              <a:off x="4912026" y="-25591"/>
              <a:ext cx="2719117" cy="419100"/>
              <a:chOff x="0" y="-25591"/>
              <a:chExt cx="2719116" cy="419100"/>
            </a:xfrm>
          </p:grpSpPr>
          <p:sp>
            <p:nvSpPr>
              <p:cNvPr id="1163" name="Rechteck"/>
              <p:cNvSpPr/>
              <p:nvPr/>
            </p:nvSpPr>
            <p:spPr>
              <a:xfrm>
                <a:off x="0" y="-25591"/>
                <a:ext cx="2226734" cy="419100"/>
              </a:xfrm>
              <a:prstGeom prst="rect">
                <a:avLst/>
              </a:prstGeom>
              <a:solidFill>
                <a:srgbClr val="99CCFF"/>
              </a:solidFill>
              <a:ln w="12700" cap="flat">
                <a:solidFill>
                  <a:srgbClr val="000000"/>
                </a:solidFill>
                <a:prstDash val="solid"/>
                <a:miter lim="800000"/>
              </a:ln>
              <a:effectLst/>
            </p:spPr>
            <p:txBody>
              <a:bodyPr wrap="square" lIns="60959" tIns="60959" rIns="60959" bIns="60959" numCol="1" anchor="t">
                <a:noAutofit/>
              </a:bodyPr>
              <a:lstStyle/>
              <a:p>
                <a:pPr defTabSz="1219200">
                  <a:defRPr sz="2400">
                    <a:solidFill>
                      <a:srgbClr val="FFFFFF"/>
                    </a:solidFill>
                    <a:latin typeface="Arial"/>
                    <a:ea typeface="Arial"/>
                    <a:cs typeface="Arial"/>
                    <a:sym typeface="Arial"/>
                  </a:defRPr>
                </a:pPr>
                <a:endParaRPr>
                  <a:solidFill>
                    <a:schemeClr val="tx1"/>
                  </a:solidFill>
                  <a:latin typeface="Calibri" panose="020F0502020204030204" pitchFamily="34" charset="0"/>
                  <a:cs typeface="Calibri" panose="020F0502020204030204" pitchFamily="34" charset="0"/>
                </a:endParaRPr>
              </a:p>
            </p:txBody>
          </p:sp>
          <p:sp>
            <p:nvSpPr>
              <p:cNvPr id="1164" name="60%"/>
              <p:cNvSpPr txBox="1"/>
              <p:nvPr/>
            </p:nvSpPr>
            <p:spPr>
              <a:xfrm>
                <a:off x="2363249" y="86150"/>
                <a:ext cx="355867" cy="24622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numCol="1" anchor="t">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60%</a:t>
                </a:r>
              </a:p>
            </p:txBody>
          </p:sp>
        </p:grpSp>
        <p:sp>
          <p:nvSpPr>
            <p:cNvPr id="1166" name="- 10% Kunden"/>
            <p:cNvSpPr txBox="1"/>
            <p:nvPr/>
          </p:nvSpPr>
          <p:spPr>
            <a:xfrm>
              <a:off x="1126357" y="120915"/>
              <a:ext cx="1150956" cy="24622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numCol="1" anchor="t">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- 10% Kunden</a:t>
              </a:r>
            </a:p>
          </p:txBody>
        </p:sp>
        <p:sp>
          <p:nvSpPr>
            <p:cNvPr id="1167" name="90.000"/>
            <p:cNvSpPr txBox="1"/>
            <p:nvPr/>
          </p:nvSpPr>
          <p:spPr>
            <a:xfrm>
              <a:off x="0" y="163938"/>
              <a:ext cx="572273" cy="24622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numCol="1" anchor="t">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90.000</a:t>
              </a:r>
            </a:p>
          </p:txBody>
        </p:sp>
      </p:grpSp>
      <p:sp>
        <p:nvSpPr>
          <p:cNvPr id="1169" name="80.000"/>
          <p:cNvSpPr txBox="1"/>
          <p:nvPr/>
        </p:nvSpPr>
        <p:spPr>
          <a:xfrm>
            <a:off x="3339229" y="4115585"/>
            <a:ext cx="572273"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80.000</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1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2" nodeType="clickEffect">
                                  <p:stCondLst>
                                    <p:cond delay="0"/>
                                  </p:stCondLst>
                                  <p:iterate>
                                    <p:tmAbs val="0"/>
                                  </p:iterate>
                                  <p:childTnLst>
                                    <p:set>
                                      <p:cBhvr>
                                        <p:cTn id="10" fill="hold"/>
                                        <p:tgtEl>
                                          <p:spTgt spid="1169"/>
                                        </p:tgtEl>
                                        <p:attrNameLst>
                                          <p:attrName>style.visibility</p:attrName>
                                        </p:attrNameLst>
                                      </p:cBhvr>
                                      <p:to>
                                        <p:strVal val="visible"/>
                                      </p:to>
                                    </p:set>
                                    <p:anim calcmode="lin" valueType="num">
                                      <p:cBhvr>
                                        <p:cTn id="11" dur="500" fill="hold"/>
                                        <p:tgtEl>
                                          <p:spTgt spid="1169"/>
                                        </p:tgtEl>
                                        <p:attrNameLst>
                                          <p:attrName>ppt_x</p:attrName>
                                        </p:attrNameLst>
                                      </p:cBhvr>
                                      <p:tavLst>
                                        <p:tav tm="0">
                                          <p:val>
                                            <p:strVal val="#ppt_x"/>
                                          </p:val>
                                        </p:tav>
                                        <p:tav tm="100000">
                                          <p:val>
                                            <p:strVal val="#ppt_x"/>
                                          </p:val>
                                        </p:tav>
                                      </p:tavLst>
                                    </p:anim>
                                    <p:anim calcmode="lin" valueType="num">
                                      <p:cBhvr>
                                        <p:cTn id="12" dur="500" fill="hold"/>
                                        <p:tgtEl>
                                          <p:spTgt spid="116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3" nodeType="afterEffect">
                                  <p:stCondLst>
                                    <p:cond delay="0"/>
                                  </p:stCondLst>
                                  <p:iterate>
                                    <p:tmAbs val="0"/>
                                  </p:iterate>
                                  <p:childTnLst>
                                    <p:set>
                                      <p:cBhvr>
                                        <p:cTn id="15" fill="hold"/>
                                        <p:tgtEl>
                                          <p:spTgt spid="1156"/>
                                        </p:tgtEl>
                                        <p:attrNameLst>
                                          <p:attrName>style.visibility</p:attrName>
                                        </p:attrNameLst>
                                      </p:cBhvr>
                                      <p:to>
                                        <p:strVal val="visible"/>
                                      </p:to>
                                    </p:set>
                                    <p:anim calcmode="lin" valueType="num">
                                      <p:cBhvr>
                                        <p:cTn id="16" dur="500" fill="hold"/>
                                        <p:tgtEl>
                                          <p:spTgt spid="1156"/>
                                        </p:tgtEl>
                                        <p:attrNameLst>
                                          <p:attrName>ppt_x</p:attrName>
                                        </p:attrNameLst>
                                      </p:cBhvr>
                                      <p:tavLst>
                                        <p:tav tm="0">
                                          <p:val>
                                            <p:strVal val="#ppt_x"/>
                                          </p:val>
                                        </p:tav>
                                        <p:tav tm="100000">
                                          <p:val>
                                            <p:strVal val="#ppt_x"/>
                                          </p:val>
                                        </p:tav>
                                      </p:tavLst>
                                    </p:anim>
                                    <p:anim calcmode="lin" valueType="num">
                                      <p:cBhvr>
                                        <p:cTn id="17" dur="500" fill="hold"/>
                                        <p:tgtEl>
                                          <p:spTgt spid="115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4" nodeType="afterEffect">
                                  <p:stCondLst>
                                    <p:cond delay="0"/>
                                  </p:stCondLst>
                                  <p:iterate>
                                    <p:tmAbs val="0"/>
                                  </p:iterate>
                                  <p:childTnLst>
                                    <p:set>
                                      <p:cBhvr>
                                        <p:cTn id="20" fill="hold"/>
                                        <p:tgtEl>
                                          <p:spTgt spid="1158"/>
                                        </p:tgtEl>
                                        <p:attrNameLst>
                                          <p:attrName>style.visibility</p:attrName>
                                        </p:attrNameLst>
                                      </p:cBhvr>
                                      <p:to>
                                        <p:strVal val="visible"/>
                                      </p:to>
                                    </p:set>
                                    <p:anim calcmode="lin" valueType="num">
                                      <p:cBhvr>
                                        <p:cTn id="21" dur="500" fill="hold"/>
                                        <p:tgtEl>
                                          <p:spTgt spid="1158"/>
                                        </p:tgtEl>
                                        <p:attrNameLst>
                                          <p:attrName>ppt_x</p:attrName>
                                        </p:attrNameLst>
                                      </p:cBhvr>
                                      <p:tavLst>
                                        <p:tav tm="0">
                                          <p:val>
                                            <p:strVal val="#ppt_x"/>
                                          </p:val>
                                        </p:tav>
                                        <p:tav tm="100000">
                                          <p:val>
                                            <p:strVal val="#ppt_x"/>
                                          </p:val>
                                        </p:tav>
                                      </p:tavLst>
                                    </p:anim>
                                    <p:anim calcmode="lin" valueType="num">
                                      <p:cBhvr>
                                        <p:cTn id="22" dur="500" fill="hold"/>
                                        <p:tgtEl>
                                          <p:spTgt spid="1158"/>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5" nodeType="afterEffect">
                                  <p:stCondLst>
                                    <p:cond delay="0"/>
                                  </p:stCondLst>
                                  <p:iterate>
                                    <p:tmAbs val="0"/>
                                  </p:iterate>
                                  <p:childTnLst>
                                    <p:set>
                                      <p:cBhvr>
                                        <p:cTn id="25" fill="hold"/>
                                        <p:tgtEl>
                                          <p:spTgt spid="1157"/>
                                        </p:tgtEl>
                                        <p:attrNameLst>
                                          <p:attrName>style.visibility</p:attrName>
                                        </p:attrNameLst>
                                      </p:cBhvr>
                                      <p:to>
                                        <p:strVal val="visible"/>
                                      </p:to>
                                    </p:set>
                                    <p:anim calcmode="lin" valueType="num">
                                      <p:cBhvr>
                                        <p:cTn id="26" dur="500" fill="hold"/>
                                        <p:tgtEl>
                                          <p:spTgt spid="1157"/>
                                        </p:tgtEl>
                                        <p:attrNameLst>
                                          <p:attrName>ppt_x</p:attrName>
                                        </p:attrNameLst>
                                      </p:cBhvr>
                                      <p:tavLst>
                                        <p:tav tm="0">
                                          <p:val>
                                            <p:strVal val="#ppt_x"/>
                                          </p:val>
                                        </p:tav>
                                        <p:tav tm="100000">
                                          <p:val>
                                            <p:strVal val="#ppt_x"/>
                                          </p:val>
                                        </p:tav>
                                      </p:tavLst>
                                    </p:anim>
                                    <p:anim calcmode="lin" valueType="num">
                                      <p:cBhvr>
                                        <p:cTn id="27" dur="500" fill="hold"/>
                                        <p:tgtEl>
                                          <p:spTgt spid="11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6" grpId="3" animBg="1" advAuto="0"/>
      <p:bldP spid="1157" grpId="5" animBg="1" advAuto="0"/>
      <p:bldP spid="1158" grpId="4" animBg="1" advAuto="0"/>
      <p:bldP spid="1168" grpId="1" advAuto="0"/>
      <p:bldP spid="1169" grpId="2" animBg="1" advAuto="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5" name="Eine Preissenkung"/>
          <p:cNvSpPr txBox="1"/>
          <p:nvPr/>
        </p:nvSpPr>
        <p:spPr>
          <a:xfrm>
            <a:off x="603249" y="595842"/>
            <a:ext cx="3169137" cy="4924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32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Eine Preissenkung </a:t>
            </a:r>
          </a:p>
        </p:txBody>
      </p:sp>
      <p:sp>
        <p:nvSpPr>
          <p:cNvPr id="1176" name="von 7,1%..."/>
          <p:cNvSpPr txBox="1"/>
          <p:nvPr/>
        </p:nvSpPr>
        <p:spPr>
          <a:xfrm>
            <a:off x="603249" y="1309687"/>
            <a:ext cx="1877117" cy="4924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32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von 7,1%...</a:t>
            </a:r>
          </a:p>
        </p:txBody>
      </p:sp>
      <p:sp>
        <p:nvSpPr>
          <p:cNvPr id="1177" name="... führt zu einer Gewinneinbuße von:"/>
          <p:cNvSpPr txBox="1"/>
          <p:nvPr/>
        </p:nvSpPr>
        <p:spPr>
          <a:xfrm>
            <a:off x="3993590" y="1309687"/>
            <a:ext cx="6376746" cy="4924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32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 führt zu einer Gewinneinbuße von:</a:t>
            </a:r>
          </a:p>
        </p:txBody>
      </p:sp>
      <p:sp>
        <p:nvSpPr>
          <p:cNvPr id="1178" name="Zu lesen wie folgt:"/>
          <p:cNvSpPr txBox="1"/>
          <p:nvPr/>
        </p:nvSpPr>
        <p:spPr>
          <a:xfrm>
            <a:off x="548298" y="5946816"/>
            <a:ext cx="1516441"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Zu lesen wie folgt:</a:t>
            </a:r>
          </a:p>
        </p:txBody>
      </p:sp>
      <p:sp>
        <p:nvSpPr>
          <p:cNvPr id="1179" name="Eine 7,1%-ige Preissenkung auf 13 € hat, wenn alle anderen Faktoren unverändert bleiben, einen…"/>
          <p:cNvSpPr txBox="1"/>
          <p:nvPr/>
        </p:nvSpPr>
        <p:spPr>
          <a:xfrm>
            <a:off x="2518854" y="5807076"/>
            <a:ext cx="4915131" cy="7386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defTabSz="1219200">
              <a:defRPr sz="1600">
                <a:solidFill>
                  <a:srgbClr val="FFFFFF"/>
                </a:solidFill>
                <a:latin typeface="Arial"/>
                <a:ea typeface="Arial"/>
                <a:cs typeface="Arial"/>
                <a:sym typeface="Arial"/>
              </a:defRPr>
            </a:pPr>
            <a:r>
              <a:rPr>
                <a:solidFill>
                  <a:schemeClr val="tx1"/>
                </a:solidFill>
                <a:latin typeface="Calibri" panose="020F0502020204030204" pitchFamily="34" charset="0"/>
                <a:cs typeface="Calibri" panose="020F0502020204030204" pitchFamily="34" charset="0"/>
              </a:rPr>
              <a:t>Eine 7,1%-ige Preissenkung auf 13 € hat, wenn alle anderen Faktoren unverändert bleiben, einen </a:t>
            </a:r>
          </a:p>
          <a:p>
            <a:pPr defTabSz="1219200">
              <a:defRPr sz="1600">
                <a:solidFill>
                  <a:srgbClr val="FFFFFF"/>
                </a:solidFill>
                <a:latin typeface="Arial"/>
                <a:ea typeface="Arial"/>
                <a:cs typeface="Arial"/>
                <a:sym typeface="Arial"/>
              </a:defRPr>
            </a:pPr>
            <a:r>
              <a:rPr>
                <a:solidFill>
                  <a:schemeClr val="tx1"/>
                </a:solidFill>
                <a:latin typeface="Calibri" panose="020F0502020204030204" pitchFamily="34" charset="0"/>
                <a:cs typeface="Calibri" panose="020F0502020204030204" pitchFamily="34" charset="0"/>
              </a:rPr>
              <a:t>vollständigen Verlust des Gewinns zur Folge.</a:t>
            </a:r>
          </a:p>
        </p:txBody>
      </p:sp>
      <p:sp>
        <p:nvSpPr>
          <p:cNvPr id="1180" name="Gewinntreiber"/>
          <p:cNvSpPr txBox="1"/>
          <p:nvPr/>
        </p:nvSpPr>
        <p:spPr>
          <a:xfrm>
            <a:off x="2183821" y="2139950"/>
            <a:ext cx="1707199"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2200" b="1">
                <a:solidFill>
                  <a:srgbClr val="FFFFFF"/>
                </a:solidFill>
                <a:latin typeface="Arial"/>
                <a:ea typeface="Arial"/>
                <a:cs typeface="Arial"/>
                <a:sym typeface="Arial"/>
              </a:defRPr>
            </a:lvl1pPr>
          </a:lstStyle>
          <a:p>
            <a:r>
              <a:rPr dirty="0" err="1">
                <a:solidFill>
                  <a:schemeClr val="tx1"/>
                </a:solidFill>
                <a:latin typeface="Calibri" panose="020F0502020204030204" pitchFamily="34" charset="0"/>
                <a:cs typeface="Calibri" panose="020F0502020204030204" pitchFamily="34" charset="0"/>
              </a:rPr>
              <a:t>Gewinntreiber</a:t>
            </a:r>
            <a:endParaRPr dirty="0">
              <a:solidFill>
                <a:schemeClr val="tx1"/>
              </a:solidFill>
              <a:latin typeface="Calibri" panose="020F0502020204030204" pitchFamily="34" charset="0"/>
              <a:cs typeface="Calibri" panose="020F0502020204030204" pitchFamily="34" charset="0"/>
            </a:endParaRPr>
          </a:p>
        </p:txBody>
      </p:sp>
      <p:sp>
        <p:nvSpPr>
          <p:cNvPr id="1181" name="Gewinn"/>
          <p:cNvSpPr txBox="1"/>
          <p:nvPr/>
        </p:nvSpPr>
        <p:spPr>
          <a:xfrm>
            <a:off x="4621238" y="2139950"/>
            <a:ext cx="902491"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2200" b="1">
                <a:solidFill>
                  <a:srgbClr val="FFFFFF"/>
                </a:solidFill>
                <a:latin typeface="Arial"/>
                <a:ea typeface="Arial"/>
                <a:cs typeface="Arial"/>
                <a:sym typeface="Arial"/>
              </a:defRPr>
            </a:lvl1pPr>
          </a:lstStyle>
          <a:p>
            <a:r>
              <a:rPr dirty="0" err="1">
                <a:solidFill>
                  <a:schemeClr val="tx1"/>
                </a:solidFill>
                <a:latin typeface="Calibri" panose="020F0502020204030204" pitchFamily="34" charset="0"/>
                <a:cs typeface="Calibri" panose="020F0502020204030204" pitchFamily="34" charset="0"/>
              </a:rPr>
              <a:t>Gewinn</a:t>
            </a:r>
            <a:endParaRPr dirty="0">
              <a:solidFill>
                <a:schemeClr val="tx1"/>
              </a:solidFill>
              <a:latin typeface="Calibri" panose="020F0502020204030204" pitchFamily="34" charset="0"/>
              <a:cs typeface="Calibri" panose="020F0502020204030204" pitchFamily="34" charset="0"/>
            </a:endParaRPr>
          </a:p>
        </p:txBody>
      </p:sp>
      <p:sp>
        <p:nvSpPr>
          <p:cNvPr id="1182" name="Preis"/>
          <p:cNvSpPr txBox="1"/>
          <p:nvPr/>
        </p:nvSpPr>
        <p:spPr>
          <a:xfrm>
            <a:off x="611715" y="2978190"/>
            <a:ext cx="416781"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Preis</a:t>
            </a:r>
          </a:p>
        </p:txBody>
      </p:sp>
      <p:sp>
        <p:nvSpPr>
          <p:cNvPr id="1183" name="-100%"/>
          <p:cNvSpPr txBox="1"/>
          <p:nvPr/>
        </p:nvSpPr>
        <p:spPr>
          <a:xfrm>
            <a:off x="6972324" y="3048041"/>
            <a:ext cx="522579"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-100%</a:t>
            </a:r>
          </a:p>
        </p:txBody>
      </p:sp>
      <p:sp>
        <p:nvSpPr>
          <p:cNvPr id="1184" name="Alt"/>
          <p:cNvSpPr txBox="1"/>
          <p:nvPr/>
        </p:nvSpPr>
        <p:spPr>
          <a:xfrm>
            <a:off x="4409016" y="2524125"/>
            <a:ext cx="306174"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20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Alt</a:t>
            </a:r>
          </a:p>
        </p:txBody>
      </p:sp>
      <p:sp>
        <p:nvSpPr>
          <p:cNvPr id="1185" name="Neu"/>
          <p:cNvSpPr txBox="1"/>
          <p:nvPr/>
        </p:nvSpPr>
        <p:spPr>
          <a:xfrm>
            <a:off x="5355166" y="2524125"/>
            <a:ext cx="436017"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20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Neu</a:t>
            </a:r>
          </a:p>
        </p:txBody>
      </p:sp>
      <p:sp>
        <p:nvSpPr>
          <p:cNvPr id="1186" name="Neu"/>
          <p:cNvSpPr txBox="1"/>
          <p:nvPr/>
        </p:nvSpPr>
        <p:spPr>
          <a:xfrm>
            <a:off x="3198284" y="2524125"/>
            <a:ext cx="436017"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20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Neu</a:t>
            </a:r>
          </a:p>
        </p:txBody>
      </p:sp>
      <p:sp>
        <p:nvSpPr>
          <p:cNvPr id="1187" name="Alt"/>
          <p:cNvSpPr txBox="1"/>
          <p:nvPr/>
        </p:nvSpPr>
        <p:spPr>
          <a:xfrm>
            <a:off x="2273299" y="2524125"/>
            <a:ext cx="306174" cy="307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20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Alt</a:t>
            </a:r>
          </a:p>
        </p:txBody>
      </p:sp>
      <p:sp>
        <p:nvSpPr>
          <p:cNvPr id="1188" name="€100T"/>
          <p:cNvSpPr txBox="1"/>
          <p:nvPr/>
        </p:nvSpPr>
        <p:spPr>
          <a:xfrm>
            <a:off x="4409016" y="4479966"/>
            <a:ext cx="516167"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€100T</a:t>
            </a:r>
          </a:p>
        </p:txBody>
      </p:sp>
      <p:sp>
        <p:nvSpPr>
          <p:cNvPr id="1189" name="€78,7T"/>
          <p:cNvSpPr txBox="1"/>
          <p:nvPr/>
        </p:nvSpPr>
        <p:spPr>
          <a:xfrm>
            <a:off x="5355168" y="4479966"/>
            <a:ext cx="567463"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€78,7T</a:t>
            </a:r>
          </a:p>
        </p:txBody>
      </p:sp>
      <p:sp>
        <p:nvSpPr>
          <p:cNvPr id="1190" name="92.900"/>
          <p:cNvSpPr txBox="1"/>
          <p:nvPr/>
        </p:nvSpPr>
        <p:spPr>
          <a:xfrm>
            <a:off x="3198323" y="4489490"/>
            <a:ext cx="572273"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92.900</a:t>
            </a:r>
          </a:p>
        </p:txBody>
      </p:sp>
      <p:sp>
        <p:nvSpPr>
          <p:cNvPr id="1191" name="100.000"/>
          <p:cNvSpPr txBox="1"/>
          <p:nvPr/>
        </p:nvSpPr>
        <p:spPr>
          <a:xfrm>
            <a:off x="2273307" y="4479966"/>
            <a:ext cx="676467"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100.000</a:t>
            </a:r>
          </a:p>
        </p:txBody>
      </p:sp>
      <p:sp>
        <p:nvSpPr>
          <p:cNvPr id="1192" name="€100T"/>
          <p:cNvSpPr txBox="1"/>
          <p:nvPr/>
        </p:nvSpPr>
        <p:spPr>
          <a:xfrm>
            <a:off x="4409016" y="3003590"/>
            <a:ext cx="516167"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€100T</a:t>
            </a:r>
          </a:p>
        </p:txBody>
      </p:sp>
      <p:sp>
        <p:nvSpPr>
          <p:cNvPr id="1193" name="€0T"/>
          <p:cNvSpPr txBox="1"/>
          <p:nvPr/>
        </p:nvSpPr>
        <p:spPr>
          <a:xfrm>
            <a:off x="5355249" y="3003550"/>
            <a:ext cx="463268"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24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€0T</a:t>
            </a:r>
          </a:p>
        </p:txBody>
      </p:sp>
      <p:sp>
        <p:nvSpPr>
          <p:cNvPr id="1194" name="€13"/>
          <p:cNvSpPr txBox="1"/>
          <p:nvPr/>
        </p:nvSpPr>
        <p:spPr>
          <a:xfrm>
            <a:off x="3198284" y="3017879"/>
            <a:ext cx="312586"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€13</a:t>
            </a:r>
          </a:p>
        </p:txBody>
      </p:sp>
      <p:sp>
        <p:nvSpPr>
          <p:cNvPr id="1195" name="€14"/>
          <p:cNvSpPr txBox="1"/>
          <p:nvPr/>
        </p:nvSpPr>
        <p:spPr>
          <a:xfrm>
            <a:off x="2273301" y="3003590"/>
            <a:ext cx="312586"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€14</a:t>
            </a:r>
          </a:p>
        </p:txBody>
      </p:sp>
      <p:sp>
        <p:nvSpPr>
          <p:cNvPr id="1196" name="Verkaufs-"/>
          <p:cNvSpPr txBox="1"/>
          <p:nvPr/>
        </p:nvSpPr>
        <p:spPr>
          <a:xfrm>
            <a:off x="611717" y="4489490"/>
            <a:ext cx="817531"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Verkaufs-</a:t>
            </a:r>
          </a:p>
        </p:txBody>
      </p:sp>
      <p:sp>
        <p:nvSpPr>
          <p:cNvPr id="1197" name="volumen"/>
          <p:cNvSpPr txBox="1"/>
          <p:nvPr/>
        </p:nvSpPr>
        <p:spPr>
          <a:xfrm>
            <a:off x="611715" y="4694279"/>
            <a:ext cx="748603"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b="1">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volumen</a:t>
            </a:r>
          </a:p>
        </p:txBody>
      </p:sp>
      <p:sp>
        <p:nvSpPr>
          <p:cNvPr id="1198" name="Linie"/>
          <p:cNvSpPr/>
          <p:nvPr/>
        </p:nvSpPr>
        <p:spPr>
          <a:xfrm>
            <a:off x="539755" y="2771774"/>
            <a:ext cx="5668435" cy="1589"/>
          </a:xfrm>
          <a:prstGeom prst="line">
            <a:avLst/>
          </a:prstGeom>
          <a:ln w="3175">
            <a:solidFill>
              <a:srgbClr val="000000"/>
            </a:solidFill>
          </a:ln>
        </p:spPr>
        <p:txBody>
          <a:bodyPr lIns="60959" tIns="60959" rIns="60959" bIns="60959"/>
          <a:lstStyle/>
          <a:p>
            <a:pPr defTabSz="1219200">
              <a:defRPr sz="2400">
                <a:latin typeface="+mn-lt"/>
                <a:ea typeface="+mn-ea"/>
                <a:cs typeface="+mn-cs"/>
                <a:sym typeface="Calibri"/>
              </a:defRPr>
            </a:pPr>
            <a:endParaRPr>
              <a:solidFill>
                <a:schemeClr val="tx1"/>
              </a:solidFill>
              <a:latin typeface="Calibri" panose="020F0502020204030204" pitchFamily="34" charset="0"/>
              <a:cs typeface="Calibri" panose="020F0502020204030204" pitchFamily="34" charset="0"/>
            </a:endParaRPr>
          </a:p>
        </p:txBody>
      </p:sp>
      <p:sp>
        <p:nvSpPr>
          <p:cNvPr id="1199" name="Linie"/>
          <p:cNvSpPr/>
          <p:nvPr/>
        </p:nvSpPr>
        <p:spPr>
          <a:xfrm>
            <a:off x="1966390" y="2090741"/>
            <a:ext cx="4235" cy="3379788"/>
          </a:xfrm>
          <a:prstGeom prst="line">
            <a:avLst/>
          </a:prstGeom>
          <a:ln w="3175">
            <a:solidFill>
              <a:srgbClr val="000000"/>
            </a:solidFill>
          </a:ln>
        </p:spPr>
        <p:txBody>
          <a:bodyPr lIns="60959" tIns="60959" rIns="60959" bIns="60959"/>
          <a:lstStyle/>
          <a:p>
            <a:pPr defTabSz="1219200">
              <a:defRPr sz="2400">
                <a:latin typeface="+mn-lt"/>
                <a:ea typeface="+mn-ea"/>
                <a:cs typeface="+mn-cs"/>
                <a:sym typeface="Calibri"/>
              </a:defRPr>
            </a:pPr>
            <a:endParaRPr>
              <a:solidFill>
                <a:schemeClr val="tx1"/>
              </a:solidFill>
              <a:latin typeface="Calibri" panose="020F0502020204030204" pitchFamily="34" charset="0"/>
              <a:cs typeface="Calibri" panose="020F0502020204030204" pitchFamily="34" charset="0"/>
            </a:endParaRPr>
          </a:p>
        </p:txBody>
      </p:sp>
      <p:sp>
        <p:nvSpPr>
          <p:cNvPr id="1200" name="Linie"/>
          <p:cNvSpPr/>
          <p:nvPr/>
        </p:nvSpPr>
        <p:spPr>
          <a:xfrm>
            <a:off x="4104216" y="2090741"/>
            <a:ext cx="2118" cy="3379788"/>
          </a:xfrm>
          <a:prstGeom prst="line">
            <a:avLst/>
          </a:prstGeom>
          <a:ln w="3175">
            <a:solidFill>
              <a:srgbClr val="000000"/>
            </a:solidFill>
          </a:ln>
        </p:spPr>
        <p:txBody>
          <a:bodyPr lIns="60959" tIns="60959" rIns="60959" bIns="60959"/>
          <a:lstStyle/>
          <a:p>
            <a:pPr defTabSz="1219200">
              <a:defRPr sz="2400">
                <a:latin typeface="+mn-lt"/>
                <a:ea typeface="+mn-ea"/>
                <a:cs typeface="+mn-cs"/>
                <a:sym typeface="Calibri"/>
              </a:defRPr>
            </a:pPr>
            <a:endParaRPr>
              <a:solidFill>
                <a:schemeClr val="tx1"/>
              </a:solidFill>
              <a:latin typeface="Calibri" panose="020F0502020204030204" pitchFamily="34" charset="0"/>
              <a:cs typeface="Calibri" panose="020F0502020204030204" pitchFamily="34" charset="0"/>
            </a:endParaRPr>
          </a:p>
        </p:txBody>
      </p:sp>
      <p:sp>
        <p:nvSpPr>
          <p:cNvPr id="1201" name="-21,3%"/>
          <p:cNvSpPr txBox="1"/>
          <p:nvPr/>
        </p:nvSpPr>
        <p:spPr>
          <a:xfrm>
            <a:off x="9345089" y="4506954"/>
            <a:ext cx="573875"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-21,3%</a:t>
            </a:r>
          </a:p>
        </p:txBody>
      </p:sp>
      <p:sp>
        <p:nvSpPr>
          <p:cNvPr id="1202" name="Rechteck"/>
          <p:cNvSpPr/>
          <p:nvPr/>
        </p:nvSpPr>
        <p:spPr>
          <a:xfrm>
            <a:off x="7721600" y="2946402"/>
            <a:ext cx="3282950" cy="419101"/>
          </a:xfrm>
          <a:prstGeom prst="rect">
            <a:avLst/>
          </a:prstGeom>
          <a:solidFill>
            <a:srgbClr val="99CCFF"/>
          </a:solidFill>
          <a:ln w="12700">
            <a:solidFill>
              <a:srgbClr val="000000"/>
            </a:solidFill>
            <a:miter/>
          </a:ln>
        </p:spPr>
        <p:txBody>
          <a:bodyPr lIns="60959" tIns="60959" rIns="60959" bIns="60959"/>
          <a:lstStyle/>
          <a:p>
            <a:pPr defTabSz="1219200">
              <a:defRPr sz="2400">
                <a:latin typeface="Arial"/>
                <a:ea typeface="Arial"/>
                <a:cs typeface="Arial"/>
                <a:sym typeface="Arial"/>
              </a:defRPr>
            </a:pPr>
            <a:endParaRPr>
              <a:solidFill>
                <a:schemeClr val="tx1"/>
              </a:solidFill>
              <a:latin typeface="Calibri" panose="020F0502020204030204" pitchFamily="34" charset="0"/>
              <a:cs typeface="Calibri" panose="020F0502020204030204" pitchFamily="34" charset="0"/>
            </a:endParaRPr>
          </a:p>
        </p:txBody>
      </p:sp>
      <p:sp>
        <p:nvSpPr>
          <p:cNvPr id="1203" name="€14"/>
          <p:cNvSpPr txBox="1"/>
          <p:nvPr/>
        </p:nvSpPr>
        <p:spPr>
          <a:xfrm>
            <a:off x="2283884" y="4933990"/>
            <a:ext cx="312586"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€14</a:t>
            </a:r>
          </a:p>
        </p:txBody>
      </p:sp>
      <p:sp>
        <p:nvSpPr>
          <p:cNvPr id="1204" name="€14"/>
          <p:cNvSpPr txBox="1"/>
          <p:nvPr/>
        </p:nvSpPr>
        <p:spPr>
          <a:xfrm>
            <a:off x="3242734" y="4933990"/>
            <a:ext cx="312586"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€14</a:t>
            </a:r>
          </a:p>
        </p:txBody>
      </p:sp>
      <p:sp>
        <p:nvSpPr>
          <p:cNvPr id="1205" name="100.000"/>
          <p:cNvSpPr txBox="1"/>
          <p:nvPr/>
        </p:nvSpPr>
        <p:spPr>
          <a:xfrm>
            <a:off x="2237330" y="3265529"/>
            <a:ext cx="676467"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100.000</a:t>
            </a:r>
          </a:p>
        </p:txBody>
      </p:sp>
      <p:sp>
        <p:nvSpPr>
          <p:cNvPr id="1206" name="100.000"/>
          <p:cNvSpPr txBox="1"/>
          <p:nvPr/>
        </p:nvSpPr>
        <p:spPr>
          <a:xfrm>
            <a:off x="3100941" y="3265529"/>
            <a:ext cx="676467" cy="246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1219200">
              <a:defRPr sz="1600">
                <a:solidFill>
                  <a:srgbClr val="FFFFFF"/>
                </a:solidFill>
                <a:latin typeface="Arial"/>
                <a:ea typeface="Arial"/>
                <a:cs typeface="Arial"/>
                <a:sym typeface="Arial"/>
              </a:defRPr>
            </a:lvl1pPr>
          </a:lstStyle>
          <a:p>
            <a:r>
              <a:rPr>
                <a:solidFill>
                  <a:schemeClr val="tx1"/>
                </a:solidFill>
                <a:latin typeface="Calibri" panose="020F0502020204030204" pitchFamily="34" charset="0"/>
                <a:cs typeface="Calibri" panose="020F0502020204030204" pitchFamily="34" charset="0"/>
              </a:rPr>
              <a:t>100.000</a:t>
            </a:r>
          </a:p>
        </p:txBody>
      </p:sp>
      <p:sp>
        <p:nvSpPr>
          <p:cNvPr id="1207" name="Rechteck"/>
          <p:cNvSpPr/>
          <p:nvPr/>
        </p:nvSpPr>
        <p:spPr>
          <a:xfrm>
            <a:off x="10140949" y="4419602"/>
            <a:ext cx="863601" cy="419101"/>
          </a:xfrm>
          <a:prstGeom prst="rect">
            <a:avLst/>
          </a:prstGeom>
          <a:solidFill>
            <a:srgbClr val="99CCFF"/>
          </a:solidFill>
          <a:ln w="12700">
            <a:solidFill>
              <a:srgbClr val="000000"/>
            </a:solidFill>
            <a:miter/>
          </a:ln>
        </p:spPr>
        <p:txBody>
          <a:bodyPr lIns="60959" tIns="60959" rIns="60959" bIns="60959"/>
          <a:lstStyle/>
          <a:p>
            <a:pPr defTabSz="1219200">
              <a:defRPr sz="2400">
                <a:latin typeface="Arial"/>
                <a:ea typeface="Arial"/>
                <a:cs typeface="Arial"/>
                <a:sym typeface="Arial"/>
              </a:defRPr>
            </a:pPr>
            <a:endParaRPr>
              <a:solidFill>
                <a:schemeClr val="tx1"/>
              </a:solidFill>
              <a:latin typeface="Calibri" panose="020F0502020204030204" pitchFamily="34" charset="0"/>
              <a:cs typeface="Calibri" panose="020F0502020204030204" pitchFamily="34" charset="0"/>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66.png" descr="image66.png">
            <a:extLst>
              <a:ext uri="{FF2B5EF4-FFF2-40B4-BE49-F238E27FC236}">
                <a16:creationId xmlns:a16="http://schemas.microsoft.com/office/drawing/2014/main" id="{557A3EAE-C695-0D4D-B5DB-419AADC6D817}"/>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a:ext>
            </a:extLst>
          </a:blip>
          <a:srcRect/>
          <a:stretch/>
        </p:blipFill>
        <p:spPr>
          <a:prstGeom prst="rect">
            <a:avLst/>
          </a:prstGeom>
          <a:ln w="12700">
            <a:miter lim="400000"/>
          </a:ln>
        </p:spPr>
      </p:pic>
      <p:sp>
        <p:nvSpPr>
          <p:cNvPr id="1210" name="Weniger ist oft mehr"/>
          <p:cNvSpPr txBox="1"/>
          <p:nvPr/>
        </p:nvSpPr>
        <p:spPr>
          <a:xfrm>
            <a:off x="2351963" y="6071"/>
            <a:ext cx="9651879" cy="28315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p>
            <a:pPr algn="r" defTabSz="609600">
              <a:defRPr sz="8000" spc="400">
                <a:solidFill>
                  <a:srgbClr val="4A2414"/>
                </a:solidFill>
                <a:latin typeface="Tahoma Bold"/>
                <a:ea typeface="Tahoma Bold"/>
                <a:cs typeface="Tahoma Bold"/>
                <a:sym typeface="Tahoma Bold"/>
              </a:defRPr>
            </a:pPr>
            <a:r>
              <a:rPr b="1" dirty="0" err="1">
                <a:latin typeface="Calibri" panose="020F0502020204030204" pitchFamily="34" charset="0"/>
                <a:cs typeface="Calibri" panose="020F0502020204030204" pitchFamily="34" charset="0"/>
              </a:rPr>
              <a:t>Weniger</a:t>
            </a:r>
            <a:r>
              <a:rPr sz="5200" spc="390" dirty="0">
                <a:latin typeface="Calibri" panose="020F0502020204030204" pitchFamily="34" charset="0"/>
                <a:cs typeface="Calibri" panose="020F0502020204030204" pitchFamily="34" charset="0"/>
              </a:rPr>
              <a:t> </a:t>
            </a:r>
            <a:r>
              <a:rPr sz="5200" spc="390" dirty="0" err="1">
                <a:latin typeface="Calibri" panose="020F0502020204030204" pitchFamily="34" charset="0"/>
                <a:cs typeface="Calibri" panose="020F0502020204030204" pitchFamily="34" charset="0"/>
              </a:rPr>
              <a:t>ist</a:t>
            </a:r>
            <a:r>
              <a:rPr sz="5200" spc="390" dirty="0">
                <a:latin typeface="Calibri" panose="020F0502020204030204" pitchFamily="34" charset="0"/>
                <a:cs typeface="Calibri" panose="020F0502020204030204" pitchFamily="34" charset="0"/>
              </a:rPr>
              <a:t> oft </a:t>
            </a:r>
            <a:endParaRPr lang="de-DE" sz="5200" spc="390" dirty="0">
              <a:latin typeface="Calibri" panose="020F0502020204030204" pitchFamily="34" charset="0"/>
              <a:cs typeface="Calibri" panose="020F0502020204030204" pitchFamily="34" charset="0"/>
            </a:endParaRPr>
          </a:p>
          <a:p>
            <a:pPr algn="r" defTabSz="609600">
              <a:defRPr sz="8000" spc="400">
                <a:solidFill>
                  <a:srgbClr val="4A2414"/>
                </a:solidFill>
                <a:latin typeface="Tahoma Bold"/>
                <a:ea typeface="Tahoma Bold"/>
                <a:cs typeface="Tahoma Bold"/>
                <a:sym typeface="Tahoma Bold"/>
              </a:defRPr>
            </a:pPr>
            <a:r>
              <a:rPr sz="9600" b="1" dirty="0" err="1">
                <a:latin typeface="Calibri" panose="020F0502020204030204" pitchFamily="34" charset="0"/>
                <a:cs typeface="Calibri" panose="020F0502020204030204" pitchFamily="34" charset="0"/>
              </a:rPr>
              <a:t>mehr</a:t>
            </a:r>
            <a:endParaRPr sz="9600" b="1" dirty="0">
              <a:latin typeface="Calibri" panose="020F0502020204030204" pitchFamily="34" charset="0"/>
              <a:cs typeface="Calibri" panose="020F0502020204030204" pitchFamily="34" charset="0"/>
            </a:endParaRP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 name="MarketingStrategie"/>
          <p:cNvSpPr txBox="1"/>
          <p:nvPr/>
        </p:nvSpPr>
        <p:spPr>
          <a:xfrm>
            <a:off x="894204" y="2967335"/>
            <a:ext cx="7511029" cy="9233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a:lnSpc>
                <a:spcPct val="90000"/>
              </a:lnSpc>
              <a:defRPr sz="7200">
                <a:solidFill>
                  <a:srgbClr val="FFFFFF"/>
                </a:solidFill>
                <a:latin typeface="Klavika Light"/>
                <a:ea typeface="Klavika Light"/>
                <a:cs typeface="Klavika Light"/>
                <a:sym typeface="Klavika Medium"/>
              </a:defRPr>
            </a:pPr>
            <a:r>
              <a:rPr lang="de-DE" sz="6000" b="1" i="1" dirty="0">
                <a:latin typeface="Calibri" panose="020F0502020204030204" pitchFamily="34" charset="0"/>
                <a:cs typeface="Calibri" panose="020F0502020204030204" pitchFamily="34" charset="0"/>
              </a:rPr>
              <a:t>MARKETING</a:t>
            </a:r>
            <a:r>
              <a:rPr lang="de-DE" sz="6000" b="1" i="1" dirty="0">
                <a:latin typeface="Calibri" panose="020F0502020204030204" pitchFamily="34" charset="0"/>
                <a:ea typeface="Klavika Light"/>
                <a:cs typeface="Calibri" panose="020F0502020204030204" pitchFamily="34" charset="0"/>
                <a:sym typeface="Klavika Light"/>
              </a:rPr>
              <a:t>STRATEGIE</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2F8B61B5-76F5-2145-B314-953FB5552DB6}"/>
              </a:ext>
            </a:extLst>
          </p:cNvPr>
          <p:cNvSpPr>
            <a:spLocks noGrp="1"/>
          </p:cNvSpPr>
          <p:nvPr>
            <p:ph type="pic" sz="quarter" idx="10"/>
          </p:nvPr>
        </p:nvSpPr>
        <p:spPr/>
      </p:sp>
      <p:sp>
        <p:nvSpPr>
          <p:cNvPr id="1220" name="Andersartigkeit"/>
          <p:cNvSpPr txBox="1">
            <a:spLocks noGrp="1"/>
          </p:cNvSpPr>
          <p:nvPr>
            <p:ph type="title" idx="4294967295"/>
          </p:nvPr>
        </p:nvSpPr>
        <p:spPr>
          <a:xfrm>
            <a:off x="0" y="304800"/>
            <a:ext cx="9744075" cy="381000"/>
          </a:xfrm>
          <a:prstGeom prst="rect">
            <a:avLst/>
          </a:prstGeom>
        </p:spPr>
        <p:txBody>
          <a:bodyPr lIns="60959" tIns="60959" rIns="60959" bIns="60959" anchor="t">
            <a:normAutofit fontScale="90000"/>
          </a:bodyPr>
          <a:lstStyle>
            <a:lvl1pPr algn="ctr" defTabSz="487680">
              <a:lnSpc>
                <a:spcPct val="100000"/>
              </a:lnSpc>
              <a:defRPr sz="2320" b="0">
                <a:solidFill>
                  <a:srgbClr val="FFFFFF"/>
                </a:solidFill>
                <a:latin typeface="+mn-lt"/>
                <a:ea typeface="+mn-ea"/>
                <a:cs typeface="+mn-cs"/>
                <a:sym typeface="Calibri"/>
              </a:defRPr>
            </a:lvl1pPr>
          </a:lstStyle>
          <a:p>
            <a:r>
              <a:t>Andersartigkeit</a:t>
            </a:r>
          </a:p>
        </p:txBody>
      </p:sp>
      <p:pic>
        <p:nvPicPr>
          <p:cNvPr id="5" name="image43.tif" descr="image43.tif">
            <a:extLst>
              <a:ext uri="{FF2B5EF4-FFF2-40B4-BE49-F238E27FC236}">
                <a16:creationId xmlns:a16="http://schemas.microsoft.com/office/drawing/2014/main" id="{9C5DA2CE-8C54-2447-B17D-B130576026A7}"/>
              </a:ext>
            </a:extLst>
          </p:cNvPr>
          <p:cNvPicPr>
            <a:picLocks noChangeAspect="1"/>
          </p:cNvPicPr>
          <p:nvPr/>
        </p:nvPicPr>
        <p:blipFill rotWithShape="1">
          <a:blip r:embed="rId2">
            <a:extLst>
              <a:ext uri="{28A0092B-C50C-407E-A947-70E740481C1C}">
                <a14:useLocalDpi xmlns:a14="http://schemas.microsoft.com/office/drawing/2010/main"/>
              </a:ext>
            </a:extLst>
          </a:blip>
          <a:srcRect b="-1063"/>
          <a:stretch/>
        </p:blipFill>
        <p:spPr>
          <a:xfrm>
            <a:off x="0" y="4761"/>
            <a:ext cx="12192000" cy="6853239"/>
          </a:xfrm>
          <a:prstGeom prst="rect">
            <a:avLst/>
          </a:prstGeom>
          <a:ln w="12700">
            <a:miter lim="400000"/>
          </a:ln>
        </p:spPr>
      </p:pic>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4" name="image57.png" descr="image57.png"/>
          <p:cNvPicPr>
            <a:picLocks noChangeAspect="1"/>
          </p:cNvPicPr>
          <p:nvPr/>
        </p:nvPicPr>
        <p:blipFill>
          <a:blip r:embed="rId2"/>
          <a:stretch>
            <a:fillRect/>
          </a:stretch>
        </p:blipFill>
        <p:spPr>
          <a:xfrm>
            <a:off x="2429803" y="1129756"/>
            <a:ext cx="7332394" cy="4598487"/>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1200">
        <p:wipe dir="r"/>
      </p:transition>
    </mc:Choice>
    <mc:Fallback xmlns:a14="http://schemas.microsoft.com/office/drawing/2010/main" xmlns:m="http://schemas.openxmlformats.org/officeDocument/2006/math"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6" name="image39.png" descr="image39.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a:xfrm>
            <a:off x="1952806" y="450358"/>
            <a:ext cx="7789908" cy="5957285"/>
          </a:xfrm>
          <a:prstGeom prst="rect">
            <a:avLst/>
          </a:prstGeom>
          <a:ln w="12700">
            <a:miter lim="400000"/>
          </a:ln>
        </p:spPr>
      </p:pic>
      <p:sp>
        <p:nvSpPr>
          <p:cNvPr id="1227" name="Marketing 1.0/2.0"/>
          <p:cNvSpPr txBox="1"/>
          <p:nvPr/>
        </p:nvSpPr>
        <p:spPr>
          <a:xfrm rot="16200000">
            <a:off x="-1905191" y="2935974"/>
            <a:ext cx="6793973" cy="9220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anchor="ctr">
            <a:spAutoFit/>
          </a:bodyPr>
          <a:lstStyle/>
          <a:p>
            <a:pPr algn="ctr" defTabSz="1219200">
              <a:defRPr sz="5200">
                <a:solidFill>
                  <a:srgbClr val="DA0813"/>
                </a:solidFill>
                <a:latin typeface="Tahoma Bold"/>
                <a:ea typeface="Tahoma Bold"/>
                <a:cs typeface="Tahoma Bold"/>
                <a:sym typeface="Tahoma Bold"/>
              </a:defRPr>
            </a:pPr>
            <a:r>
              <a:rPr sz="4200" dirty="0">
                <a:latin typeface="Calibri" panose="020F0502020204030204" pitchFamily="34" charset="0"/>
                <a:cs typeface="Calibri" panose="020F0502020204030204" pitchFamily="34" charset="0"/>
              </a:rPr>
              <a:t>Marketing 1.0/2.0</a:t>
            </a:r>
            <a:r>
              <a:rPr spc="390" dirty="0">
                <a:latin typeface="Calibri" panose="020F0502020204030204" pitchFamily="34" charset="0"/>
                <a:cs typeface="Calibri" panose="020F0502020204030204" pitchFamily="34" charset="0"/>
              </a:rPr>
              <a:t>         </a:t>
            </a:r>
          </a:p>
        </p:txBody>
      </p:sp>
      <p:sp>
        <p:nvSpPr>
          <p:cNvPr id="1228" name="Marketing 3.0/4.0"/>
          <p:cNvSpPr txBox="1"/>
          <p:nvPr/>
        </p:nvSpPr>
        <p:spPr>
          <a:xfrm rot="5400000">
            <a:off x="6895574" y="2967993"/>
            <a:ext cx="6858000" cy="9220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anchor="ctr">
            <a:spAutoFit/>
          </a:bodyPr>
          <a:lstStyle/>
          <a:p>
            <a:pPr algn="ctr" defTabSz="1219200">
              <a:defRPr sz="5200">
                <a:solidFill>
                  <a:srgbClr val="DA0813"/>
                </a:solidFill>
                <a:latin typeface="Tahoma Bold"/>
                <a:ea typeface="Tahoma Bold"/>
                <a:cs typeface="Tahoma Bold"/>
                <a:sym typeface="Tahoma Bold"/>
              </a:defRPr>
            </a:pPr>
            <a:r>
              <a:rPr sz="4400" dirty="0">
                <a:latin typeface="Calibri" panose="020F0502020204030204" pitchFamily="34" charset="0"/>
                <a:cs typeface="Calibri" panose="020F0502020204030204" pitchFamily="34" charset="0"/>
              </a:rPr>
              <a:t>Marketing 3.0/4.0</a:t>
            </a:r>
            <a:r>
              <a:rPr spc="390" dirty="0">
                <a:latin typeface="Calibri" panose="020F0502020204030204" pitchFamily="34" charset="0"/>
                <a:cs typeface="Calibri" panose="020F0502020204030204" pitchFamily="34" charset="0"/>
              </a:rPr>
              <a:t>         </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 name="Ge·schäfts·mo·dell"/>
          <p:cNvSpPr txBox="1"/>
          <p:nvPr/>
        </p:nvSpPr>
        <p:spPr>
          <a:xfrm>
            <a:off x="698226" y="1865096"/>
            <a:ext cx="5895202" cy="10156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6000"/>
            </a:lvl1pPr>
          </a:lstStyle>
          <a:p>
            <a:r>
              <a:rPr dirty="0" err="1">
                <a:latin typeface="Calibri" panose="020F0502020204030204" pitchFamily="34" charset="0"/>
                <a:cs typeface="Calibri" panose="020F0502020204030204" pitchFamily="34" charset="0"/>
              </a:rPr>
              <a:t>Ge·schäfts·mo·dell</a:t>
            </a:r>
            <a:endParaRPr dirty="0">
              <a:latin typeface="Calibri" panose="020F0502020204030204" pitchFamily="34" charset="0"/>
              <a:cs typeface="Calibri" panose="020F0502020204030204" pitchFamily="34" charset="0"/>
            </a:endParaRPr>
          </a:p>
        </p:txBody>
      </p:sp>
      <p:sp>
        <p:nvSpPr>
          <p:cNvPr id="853" name="Konzept unternehmerischen Handelns, das den Nutzen und den Ertrag eines Geschäfts (1a) beschreibt"/>
          <p:cNvSpPr txBox="1"/>
          <p:nvPr/>
        </p:nvSpPr>
        <p:spPr>
          <a:xfrm>
            <a:off x="698226" y="3429000"/>
            <a:ext cx="10959088" cy="19389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defTabSz="457200">
              <a:defRPr sz="4000">
                <a:solidFill>
                  <a:srgbClr val="222222"/>
                </a:solidFill>
                <a:latin typeface="Arial"/>
                <a:ea typeface="Arial"/>
                <a:cs typeface="Arial"/>
                <a:sym typeface="Arial"/>
              </a:defRPr>
            </a:pPr>
            <a:r>
              <a:rPr dirty="0" err="1">
                <a:latin typeface="Calibri" panose="020F0502020204030204" pitchFamily="34" charset="0"/>
                <a:cs typeface="Calibri" panose="020F0502020204030204" pitchFamily="34" charset="0"/>
              </a:rPr>
              <a:t>Konzept</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unternehmerischen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Handelns</a:t>
            </a:r>
            <a:r>
              <a:rPr dirty="0">
                <a:latin typeface="Calibri" panose="020F0502020204030204" pitchFamily="34" charset="0"/>
                <a:cs typeface="Calibri" panose="020F0502020204030204" pitchFamily="34" charset="0"/>
              </a:rPr>
              <a:t>, </a:t>
            </a:r>
            <a:br>
              <a:rPr lang="de-DE" dirty="0">
                <a:latin typeface="Calibri" panose="020F0502020204030204" pitchFamily="34" charset="0"/>
                <a:cs typeface="Calibri" panose="020F0502020204030204" pitchFamily="34" charset="0"/>
              </a:rPr>
            </a:br>
            <a:r>
              <a:rPr dirty="0">
                <a:latin typeface="Calibri" panose="020F0502020204030204" pitchFamily="34" charset="0"/>
                <a:cs typeface="Calibri" panose="020F0502020204030204" pitchFamily="34" charset="0"/>
              </a:rPr>
              <a:t>das den </a:t>
            </a:r>
            <a:r>
              <a:rPr dirty="0" err="1">
                <a:latin typeface="Calibri" panose="020F0502020204030204" pitchFamily="34" charset="0"/>
                <a:cs typeface="Calibri" panose="020F0502020204030204" pitchFamily="34" charset="0"/>
              </a:rPr>
              <a:t>Nutzen</a:t>
            </a:r>
            <a:r>
              <a:rPr dirty="0">
                <a:latin typeface="Calibri" panose="020F0502020204030204" pitchFamily="34" charset="0"/>
                <a:cs typeface="Calibri" panose="020F0502020204030204" pitchFamily="34" charset="0"/>
              </a:rPr>
              <a:t> und den </a:t>
            </a:r>
            <a:r>
              <a:rPr dirty="0" err="1">
                <a:latin typeface="Calibri" panose="020F0502020204030204" pitchFamily="34" charset="0"/>
                <a:cs typeface="Calibri" panose="020F0502020204030204" pitchFamily="34" charset="0"/>
              </a:rPr>
              <a:t>Ertrag</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eines</a:t>
            </a:r>
            <a:r>
              <a:rPr dirty="0">
                <a:latin typeface="Calibri" panose="020F0502020204030204" pitchFamily="34" charset="0"/>
                <a:cs typeface="Calibri" panose="020F0502020204030204" pitchFamily="34" charset="0"/>
              </a:rPr>
              <a:t> </a:t>
            </a:r>
            <a:r>
              <a:rPr dirty="0" err="1">
                <a:solidFill>
                  <a:srgbClr val="1A0DAB"/>
                </a:solidFill>
                <a:latin typeface="Calibri" panose="020F0502020204030204" pitchFamily="34" charset="0"/>
                <a:cs typeface="Calibri" panose="020F0502020204030204" pitchFamily="34" charset="0"/>
              </a:rPr>
              <a:t>Geschäfts</a:t>
            </a:r>
            <a:r>
              <a:rPr dirty="0">
                <a:latin typeface="Calibri" panose="020F0502020204030204" pitchFamily="34" charset="0"/>
                <a:cs typeface="Calibri" panose="020F0502020204030204" pitchFamily="34" charset="0"/>
              </a:rPr>
              <a:t> (1a) </a:t>
            </a:r>
            <a:br>
              <a:rPr lang="de-DE" dirty="0">
                <a:latin typeface="Calibri" panose="020F0502020204030204" pitchFamily="34" charset="0"/>
                <a:cs typeface="Calibri" panose="020F0502020204030204" pitchFamily="34" charset="0"/>
              </a:rPr>
            </a:br>
            <a:r>
              <a:rPr dirty="0" err="1">
                <a:latin typeface="Calibri" panose="020F0502020204030204" pitchFamily="34" charset="0"/>
                <a:cs typeface="Calibri" panose="020F0502020204030204" pitchFamily="34" charset="0"/>
              </a:rPr>
              <a:t>beschreibt</a:t>
            </a:r>
            <a:endParaRPr dirty="0">
              <a:latin typeface="Calibri" panose="020F0502020204030204" pitchFamily="34" charset="0"/>
              <a:cs typeface="Calibri" panose="020F0502020204030204" pitchFamily="34" charset="0"/>
            </a:endParaRP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5" name="media1.mp4" descr="media1.mp4"/>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1675132" y="667307"/>
            <a:ext cx="8507187" cy="5257801"/>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7043" fill="hold"/>
                                        <p:tgtEl>
                                          <p:spTgt spid="1235"/>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000" fill="hold"/>
                                        <p:tgtEl>
                                          <p:spTgt spid="123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1235"/>
                </p:tgtEl>
              </p:cMediaNode>
            </p:video>
            <p:seq concurrent="1" prevAc="none" nextAc="seek">
              <p:cTn id="12" restart="whenNotActive" fill="hold" evtFilter="cancelBubble" nodeType="interactiveSeq">
                <p:stCondLst>
                  <p:cond evt="onClick" delay="0">
                    <p:tgtEl>
                      <p:spTgt spid="1235"/>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235"/>
                                        </p:tgtEl>
                                      </p:cBhvr>
                                    </p:cmd>
                                  </p:childTnLst>
                                </p:cTn>
                              </p:par>
                            </p:childTnLst>
                          </p:cTn>
                        </p:par>
                      </p:childTnLst>
                    </p:cTn>
                  </p:par>
                </p:childTnLst>
              </p:cTn>
              <p:nextCondLst>
                <p:cond evt="onClick" delay="0">
                  <p:tgtEl>
                    <p:spTgt spid="1235"/>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1" name="VertriebsStrategie"/>
          <p:cNvSpPr txBox="1"/>
          <p:nvPr/>
        </p:nvSpPr>
        <p:spPr>
          <a:xfrm>
            <a:off x="879442" y="3184860"/>
            <a:ext cx="7004480" cy="9233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a:lnSpc>
                <a:spcPct val="90000"/>
              </a:lnSpc>
              <a:defRPr sz="7200">
                <a:solidFill>
                  <a:srgbClr val="FFFFFF"/>
                </a:solidFill>
                <a:latin typeface="Klavika Light"/>
                <a:ea typeface="Klavika Light"/>
                <a:cs typeface="Klavika Light"/>
                <a:sym typeface="Klavika Medium"/>
              </a:defRPr>
            </a:pPr>
            <a:r>
              <a:rPr lang="de-DE" sz="6000" b="1" i="1" dirty="0">
                <a:latin typeface="Calibri" panose="020F0502020204030204" pitchFamily="34" charset="0"/>
                <a:cs typeface="Calibri" panose="020F0502020204030204" pitchFamily="34" charset="0"/>
              </a:rPr>
              <a:t>VERTRIEBS</a:t>
            </a:r>
            <a:r>
              <a:rPr lang="de-DE" sz="6000" b="1" i="1" dirty="0">
                <a:latin typeface="Calibri" panose="020F0502020204030204" pitchFamily="34" charset="0"/>
                <a:ea typeface="Klavika Light"/>
                <a:cs typeface="Calibri" panose="020F0502020204030204" pitchFamily="34" charset="0"/>
                <a:sym typeface="Klavika Light"/>
              </a:rPr>
              <a:t>STRATEGIE</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4" name="Verkaufen"/>
          <p:cNvSpPr txBox="1"/>
          <p:nvPr/>
        </p:nvSpPr>
        <p:spPr>
          <a:xfrm>
            <a:off x="3902647" y="2448775"/>
            <a:ext cx="5239574" cy="15234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9300" b="1">
                <a:solidFill>
                  <a:srgbClr val="FF2600"/>
                </a:solidFill>
              </a:defRPr>
            </a:lvl1pPr>
          </a:lstStyle>
          <a:p>
            <a:pPr>
              <a:defRPr b="0">
                <a:solidFill>
                  <a:srgbClr val="000000"/>
                </a:solidFill>
              </a:defRPr>
            </a:pPr>
            <a:r>
              <a:rPr b="1">
                <a:solidFill>
                  <a:srgbClr val="FF2600"/>
                </a:solidFill>
                <a:latin typeface="Calibri" panose="020F0502020204030204" pitchFamily="34" charset="0"/>
                <a:cs typeface="Calibri" panose="020F0502020204030204" pitchFamily="34" charset="0"/>
              </a:rPr>
              <a:t>Verkaufen</a:t>
            </a:r>
          </a:p>
        </p:txBody>
      </p:sp>
      <p:sp>
        <p:nvSpPr>
          <p:cNvPr id="1245" name="Sich kümmern"/>
          <p:cNvSpPr txBox="1"/>
          <p:nvPr/>
        </p:nvSpPr>
        <p:spPr>
          <a:xfrm>
            <a:off x="117875" y="1922995"/>
            <a:ext cx="3517949" cy="8002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600"/>
            </a:lvl1pPr>
          </a:lstStyle>
          <a:p>
            <a:r>
              <a:rPr>
                <a:latin typeface="Calibri" panose="020F0502020204030204" pitchFamily="34" charset="0"/>
                <a:cs typeface="Calibri" panose="020F0502020204030204" pitchFamily="34" charset="0"/>
              </a:rPr>
              <a:t>Sich kümmern</a:t>
            </a:r>
          </a:p>
        </p:txBody>
      </p:sp>
      <p:sp>
        <p:nvSpPr>
          <p:cNvPr id="1246" name="Kuschel-Call"/>
          <p:cNvSpPr txBox="1"/>
          <p:nvPr/>
        </p:nvSpPr>
        <p:spPr>
          <a:xfrm>
            <a:off x="4304762" y="1350225"/>
            <a:ext cx="3792062" cy="10002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5900"/>
            </a:lvl1pPr>
          </a:lstStyle>
          <a:p>
            <a:r>
              <a:rPr>
                <a:latin typeface="Calibri" panose="020F0502020204030204" pitchFamily="34" charset="0"/>
                <a:cs typeface="Calibri" panose="020F0502020204030204" pitchFamily="34" charset="0"/>
              </a:rPr>
              <a:t>Kuschel-Call</a:t>
            </a:r>
          </a:p>
        </p:txBody>
      </p:sp>
      <p:sp>
        <p:nvSpPr>
          <p:cNvPr id="1247" name="Empfehlung"/>
          <p:cNvSpPr txBox="1"/>
          <p:nvPr/>
        </p:nvSpPr>
        <p:spPr>
          <a:xfrm>
            <a:off x="803091" y="4628095"/>
            <a:ext cx="3792062" cy="10002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5900"/>
            </a:lvl1pPr>
          </a:lstStyle>
          <a:p>
            <a:r>
              <a:rPr>
                <a:latin typeface="Calibri" panose="020F0502020204030204" pitchFamily="34" charset="0"/>
                <a:cs typeface="Calibri" panose="020F0502020204030204" pitchFamily="34" charset="0"/>
              </a:rPr>
              <a:t>Empfehlung</a:t>
            </a:r>
          </a:p>
        </p:txBody>
      </p:sp>
      <p:sp>
        <p:nvSpPr>
          <p:cNvPr id="1248" name="Vertrauen"/>
          <p:cNvSpPr txBox="1"/>
          <p:nvPr/>
        </p:nvSpPr>
        <p:spPr>
          <a:xfrm>
            <a:off x="9107133" y="1922995"/>
            <a:ext cx="2522483" cy="8002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600"/>
            </a:lvl1pPr>
          </a:lstStyle>
          <a:p>
            <a:r>
              <a:rPr>
                <a:latin typeface="Calibri" panose="020F0502020204030204" pitchFamily="34" charset="0"/>
                <a:cs typeface="Calibri" panose="020F0502020204030204" pitchFamily="34" charset="0"/>
              </a:rPr>
              <a:t>Vertrauen</a:t>
            </a:r>
          </a:p>
        </p:txBody>
      </p:sp>
      <p:sp>
        <p:nvSpPr>
          <p:cNvPr id="1249" name="Schlafende Kunden"/>
          <p:cNvSpPr txBox="1"/>
          <p:nvPr/>
        </p:nvSpPr>
        <p:spPr>
          <a:xfrm>
            <a:off x="6289005" y="5598771"/>
            <a:ext cx="4095030"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a:solidFill>
                  <a:srgbClr val="A7A7A7"/>
                </a:solidFill>
              </a:defRPr>
            </a:lvl1pPr>
          </a:lstStyle>
          <a:p>
            <a:r>
              <a:rPr>
                <a:latin typeface="Calibri" panose="020F0502020204030204" pitchFamily="34" charset="0"/>
                <a:cs typeface="Calibri" panose="020F0502020204030204" pitchFamily="34" charset="0"/>
              </a:rPr>
              <a:t>Schlafende Kunden</a:t>
            </a:r>
          </a:p>
        </p:txBody>
      </p:sp>
      <p:sp>
        <p:nvSpPr>
          <p:cNvPr id="1250" name="Nutzen bieten"/>
          <p:cNvSpPr txBox="1"/>
          <p:nvPr/>
        </p:nvSpPr>
        <p:spPr>
          <a:xfrm>
            <a:off x="7212042" y="251675"/>
            <a:ext cx="4450896" cy="10002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5900"/>
            </a:lvl1pPr>
          </a:lstStyle>
          <a:p>
            <a:r>
              <a:rPr>
                <a:latin typeface="Calibri" panose="020F0502020204030204" pitchFamily="34" charset="0"/>
                <a:cs typeface="Calibri" panose="020F0502020204030204" pitchFamily="34" charset="0"/>
              </a:rPr>
              <a:t>Nutzen bieten</a:t>
            </a:r>
          </a:p>
        </p:txBody>
      </p:sp>
      <p:sp>
        <p:nvSpPr>
          <p:cNvPr id="1251" name="Flexibilität"/>
          <p:cNvSpPr txBox="1"/>
          <p:nvPr/>
        </p:nvSpPr>
        <p:spPr>
          <a:xfrm>
            <a:off x="8015336" y="4055325"/>
            <a:ext cx="3275895" cy="10002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5900"/>
            </a:lvl1pPr>
          </a:lstStyle>
          <a:p>
            <a:r>
              <a:rPr>
                <a:latin typeface="Calibri" panose="020F0502020204030204" pitchFamily="34" charset="0"/>
                <a:cs typeface="Calibri" panose="020F0502020204030204" pitchFamily="34" charset="0"/>
              </a:rPr>
              <a:t>Flexibilität</a:t>
            </a:r>
          </a:p>
        </p:txBody>
      </p:sp>
      <p:sp>
        <p:nvSpPr>
          <p:cNvPr id="1252" name="Neukunden"/>
          <p:cNvSpPr txBox="1"/>
          <p:nvPr/>
        </p:nvSpPr>
        <p:spPr>
          <a:xfrm>
            <a:off x="2329871" y="5732121"/>
            <a:ext cx="2512865"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a:lvl1pPr>
          </a:lstStyle>
          <a:p>
            <a:r>
              <a:rPr>
                <a:latin typeface="Calibri" panose="020F0502020204030204" pitchFamily="34" charset="0"/>
                <a:cs typeface="Calibri" panose="020F0502020204030204" pitchFamily="34" charset="0"/>
              </a:rPr>
              <a:t>Neukunden</a:t>
            </a:r>
          </a:p>
        </p:txBody>
      </p:sp>
      <p:sp>
        <p:nvSpPr>
          <p:cNvPr id="1253" name="Energie"/>
          <p:cNvSpPr txBox="1"/>
          <p:nvPr/>
        </p:nvSpPr>
        <p:spPr>
          <a:xfrm>
            <a:off x="803091" y="3180295"/>
            <a:ext cx="2405465" cy="10002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5900">
                <a:solidFill>
                  <a:srgbClr val="FF2600"/>
                </a:solidFill>
              </a:defRPr>
            </a:lvl1pPr>
          </a:lstStyle>
          <a:p>
            <a:r>
              <a:rPr>
                <a:latin typeface="Calibri" panose="020F0502020204030204" pitchFamily="34" charset="0"/>
                <a:cs typeface="Calibri" panose="020F0502020204030204" pitchFamily="34" charset="0"/>
              </a:rPr>
              <a:t>Energie</a:t>
            </a:r>
          </a:p>
        </p:txBody>
      </p:sp>
      <p:sp>
        <p:nvSpPr>
          <p:cNvPr id="1254" name="Stammkunden"/>
          <p:cNvSpPr txBox="1"/>
          <p:nvPr/>
        </p:nvSpPr>
        <p:spPr>
          <a:xfrm>
            <a:off x="447491" y="344702"/>
            <a:ext cx="4575931" cy="10002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5900"/>
            </a:lvl1pPr>
          </a:lstStyle>
          <a:p>
            <a:r>
              <a:rPr>
                <a:latin typeface="Calibri" panose="020F0502020204030204" pitchFamily="34" charset="0"/>
                <a:cs typeface="Calibri" panose="020F0502020204030204" pitchFamily="34" charset="0"/>
              </a:rPr>
              <a:t>Stammkunden</a:t>
            </a:r>
          </a:p>
        </p:txBody>
      </p:sp>
      <p:sp>
        <p:nvSpPr>
          <p:cNvPr id="1255" name="Digital"/>
          <p:cNvSpPr txBox="1"/>
          <p:nvPr/>
        </p:nvSpPr>
        <p:spPr>
          <a:xfrm>
            <a:off x="5279026" y="4188675"/>
            <a:ext cx="1418015"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a:solidFill>
                  <a:schemeClr val="accent2"/>
                </a:solidFill>
              </a:defRPr>
            </a:lvl1pPr>
          </a:lstStyle>
          <a:p>
            <a:r>
              <a:rPr>
                <a:latin typeface="Calibri" panose="020F0502020204030204" pitchFamily="34" charset="0"/>
                <a:cs typeface="Calibri" panose="020F0502020204030204" pitchFamily="34" charset="0"/>
              </a:rPr>
              <a:t>Digital</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
            <a:extLst>
              <a:ext uri="{FF2B5EF4-FFF2-40B4-BE49-F238E27FC236}">
                <a16:creationId xmlns:a16="http://schemas.microsoft.com/office/drawing/2014/main" id="{A2AEAFC8-3E21-4D4E-9DE6-4527C865EC98}"/>
              </a:ext>
            </a:extLst>
          </p:cNvPr>
          <p:cNvPicPr>
            <a:picLocks noChangeAspect="1"/>
          </p:cNvPicPr>
          <p:nvPr/>
        </p:nvPicPr>
        <p:blipFill rotWithShape="1">
          <a:blip r:embed="rId2">
            <a:extLst>
              <a:ext uri="{28A0092B-C50C-407E-A947-70E740481C1C}">
                <a14:useLocalDpi xmlns:a14="http://schemas.microsoft.com/office/drawing/2010/main"/>
              </a:ext>
            </a:extLst>
          </a:blip>
          <a:srcRect t="27912" b="28943"/>
          <a:stretch/>
        </p:blipFill>
        <p:spPr>
          <a:xfrm>
            <a:off x="292294" y="0"/>
            <a:ext cx="11081338" cy="6789108"/>
          </a:xfrm>
          <a:prstGeom prst="rect">
            <a:avLst/>
          </a:prstGeom>
          <a:ln w="12700">
            <a:miter lim="400000"/>
          </a:ln>
        </p:spPr>
      </p:pic>
      <p:pic>
        <p:nvPicPr>
          <p:cNvPr id="1259" name="Kunde_Koenig.png" descr="Kunde_Koenig.png"/>
          <p:cNvPicPr>
            <a:picLocks noChangeAspect="1"/>
          </p:cNvPicPr>
          <p:nvPr/>
        </p:nvPicPr>
        <p:blipFill>
          <a:blip r:embed="rId3"/>
          <a:stretch>
            <a:fillRect/>
          </a:stretch>
        </p:blipFill>
        <p:spPr>
          <a:xfrm>
            <a:off x="2517106" y="275156"/>
            <a:ext cx="7157788" cy="6307688"/>
          </a:xfrm>
          <a:prstGeom prst="rect">
            <a:avLst/>
          </a:prstGeom>
          <a:ln w="12700">
            <a:miter lim="400000"/>
          </a:ln>
        </p:spPr>
      </p:pic>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1" name="image76.png" descr="image76.png"/>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2085457" y="308996"/>
            <a:ext cx="8021086" cy="6240007"/>
          </a:xfrm>
          <a:prstGeom prst="rect">
            <a:avLst/>
          </a:prstGeom>
          <a:ln w="12700">
            <a:miter lim="400000"/>
          </a:ln>
        </p:spPr>
      </p:pic>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3" name="image75.png" descr="image75.png"/>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429082" y="593766"/>
            <a:ext cx="11333835" cy="5048790"/>
          </a:xfrm>
          <a:prstGeom prst="rect">
            <a:avLst/>
          </a:prstGeom>
          <a:ln w="12700">
            <a:miter lim="400000"/>
          </a:ln>
        </p:spPr>
      </p:pic>
      <p:sp>
        <p:nvSpPr>
          <p:cNvPr id="3" name="Parallelogramm 2">
            <a:extLst>
              <a:ext uri="{FF2B5EF4-FFF2-40B4-BE49-F238E27FC236}">
                <a16:creationId xmlns:a16="http://schemas.microsoft.com/office/drawing/2014/main" id="{E937943B-29DC-304A-9D33-1C72187136A2}"/>
              </a:ext>
            </a:extLst>
          </p:cNvPr>
          <p:cNvSpPr/>
          <p:nvPr/>
        </p:nvSpPr>
        <p:spPr>
          <a:xfrm>
            <a:off x="319337" y="6381689"/>
            <a:ext cx="3884528"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4" name="Die 6P der Positionierung">
            <a:extLst>
              <a:ext uri="{FF2B5EF4-FFF2-40B4-BE49-F238E27FC236}">
                <a16:creationId xmlns:a16="http://schemas.microsoft.com/office/drawing/2014/main" id="{722A885B-BC12-BA4D-AC55-CB596EE70AA0}"/>
              </a:ext>
            </a:extLst>
          </p:cNvPr>
          <p:cNvSpPr txBox="1"/>
          <p:nvPr/>
        </p:nvSpPr>
        <p:spPr>
          <a:xfrm>
            <a:off x="645703" y="6444357"/>
            <a:ext cx="4258806"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lnSpc>
                <a:spcPct val="90000"/>
              </a:lnSpc>
              <a:defRPr sz="3600">
                <a:solidFill>
                  <a:srgbClr val="EB1C1F"/>
                </a:solidFill>
                <a:latin typeface="Klavika Light"/>
                <a:ea typeface="Klavika Light"/>
                <a:cs typeface="Klavika Light"/>
                <a:sym typeface="Klavika Medium"/>
              </a:defRPr>
            </a:pPr>
            <a:r>
              <a:rPr lang="de-DE" sz="2000" i="1" dirty="0">
                <a:solidFill>
                  <a:schemeClr val="bg1"/>
                </a:solidFill>
                <a:latin typeface="Calibri" panose="020F0502020204030204" pitchFamily="34" charset="0"/>
                <a:ea typeface="Klavika Light"/>
                <a:cs typeface="Calibri" panose="020F0502020204030204" pitchFamily="34" charset="0"/>
                <a:sym typeface="Klavika Light"/>
              </a:rPr>
              <a:t>Modell der Kundenbegeisterung</a:t>
            </a:r>
            <a:endParaRPr sz="2000" dirty="0">
              <a:solidFill>
                <a:schemeClr val="bg1"/>
              </a:solidFill>
              <a:latin typeface="Calibri" panose="020F0502020204030204" pitchFamily="34" charset="0"/>
              <a:cs typeface="Calibri" panose="020F0502020204030204" pitchFamily="34" charset="0"/>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8" name="Bild" descr="Bild"/>
          <p:cNvPicPr>
            <a:picLocks noChangeAspect="1"/>
          </p:cNvPicPr>
          <p:nvPr/>
        </p:nvPicPr>
        <p:blipFill>
          <a:blip r:embed="rId3"/>
          <a:stretch>
            <a:fillRect/>
          </a:stretch>
        </p:blipFill>
        <p:spPr>
          <a:xfrm>
            <a:off x="815013" y="749295"/>
            <a:ext cx="9987988" cy="5359409"/>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2" name="Energiekreis_rot.jpg" descr="Energiekreis_rot.jpg"/>
          <p:cNvPicPr>
            <a:picLocks noChangeAspect="1"/>
          </p:cNvPicPr>
          <p:nvPr/>
        </p:nvPicPr>
        <p:blipFill>
          <a:blip r:embed="rId3"/>
          <a:stretch>
            <a:fillRect/>
          </a:stretch>
        </p:blipFill>
        <p:spPr>
          <a:xfrm>
            <a:off x="11442700" y="6076291"/>
            <a:ext cx="497325" cy="489704"/>
          </a:xfrm>
          <a:prstGeom prst="rect">
            <a:avLst/>
          </a:prstGeom>
          <a:ln w="12700">
            <a:miter lim="400000"/>
          </a:ln>
          <a:effectLst>
            <a:reflection stA="50000" endPos="40000" dir="5400000" sy="-100000" algn="bl" rotWithShape="0"/>
          </a:effectLst>
        </p:spPr>
      </p:pic>
      <p:pic>
        <p:nvPicPr>
          <p:cNvPr id="6" name="Bild" descr="Bild">
            <a:extLst>
              <a:ext uri="{FF2B5EF4-FFF2-40B4-BE49-F238E27FC236}">
                <a16:creationId xmlns:a16="http://schemas.microsoft.com/office/drawing/2014/main" id="{04FCB9CC-11A8-0940-BFEE-FDE4B9D8BD01}"/>
              </a:ext>
            </a:extLst>
          </p:cNvPr>
          <p:cNvPicPr>
            <a:picLocks noGrp="1" noChangeAspect="1"/>
          </p:cNvPicPr>
          <p:nvPr>
            <p:ph type="pic" sz="quarter" idx="10"/>
          </p:nvPr>
        </p:nvPicPr>
        <p:blipFill rotWithShape="1">
          <a:blip r:embed="rId4">
            <a:extLst>
              <a:ext uri="{28A0092B-C50C-407E-A947-70E740481C1C}">
                <a14:useLocalDpi xmlns:a14="http://schemas.microsoft.com/office/drawing/2010/main"/>
              </a:ext>
            </a:extLst>
          </a:blip>
          <a:srcRect/>
          <a:stretch/>
        </p:blipFill>
        <p:spPr>
          <a:prstGeom prst="rect">
            <a:avLst/>
          </a:prstGeom>
          <a:ln w="12700">
            <a:miter lim="400000"/>
          </a:ln>
        </p:spPr>
      </p:pic>
      <p:sp>
        <p:nvSpPr>
          <p:cNvPr id="864" name="Geschäftsmodell"/>
          <p:cNvSpPr txBox="1"/>
          <p:nvPr/>
        </p:nvSpPr>
        <p:spPr>
          <a:xfrm>
            <a:off x="5233506" y="2885168"/>
            <a:ext cx="6457856" cy="10156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6000"/>
            </a:lvl1pPr>
          </a:lstStyle>
          <a:p>
            <a:r>
              <a:rPr lang="de-DE" b="1" i="1" dirty="0">
                <a:latin typeface="Calibri" panose="020F0502020204030204" pitchFamily="34" charset="0"/>
                <a:cs typeface="Calibri" panose="020F0502020204030204" pitchFamily="34" charset="0"/>
              </a:rPr>
              <a:t>GESCHÄFTSMODELL</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 descr="Bild">
            <a:extLst>
              <a:ext uri="{FF2B5EF4-FFF2-40B4-BE49-F238E27FC236}">
                <a16:creationId xmlns:a16="http://schemas.microsoft.com/office/drawing/2014/main" id="{04FCB9CC-11A8-0940-BFEE-FDE4B9D8BD01}"/>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a:ext>
            </a:extLst>
          </a:blip>
          <a:srcRect/>
          <a:stretch/>
        </p:blipFill>
        <p:spPr>
          <a:prstGeom prst="rect">
            <a:avLst/>
          </a:prstGeom>
          <a:ln w="12700">
            <a:miter lim="400000"/>
          </a:ln>
        </p:spPr>
      </p:pic>
      <p:sp>
        <p:nvSpPr>
          <p:cNvPr id="5" name="Was biete ich?…">
            <a:extLst>
              <a:ext uri="{FF2B5EF4-FFF2-40B4-BE49-F238E27FC236}">
                <a16:creationId xmlns:a16="http://schemas.microsoft.com/office/drawing/2014/main" id="{E5BDE551-CC71-2F4A-88AA-DFDD8973A6FD}"/>
              </a:ext>
            </a:extLst>
          </p:cNvPr>
          <p:cNvSpPr txBox="1"/>
          <p:nvPr/>
        </p:nvSpPr>
        <p:spPr>
          <a:xfrm>
            <a:off x="6096000" y="1255496"/>
            <a:ext cx="4662493" cy="4708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a:defRPr sz="6000"/>
            </a:pPr>
            <a:r>
              <a:rPr dirty="0">
                <a:latin typeface="Calibri" panose="020F0502020204030204" pitchFamily="34" charset="0"/>
                <a:cs typeface="Calibri" panose="020F0502020204030204" pitchFamily="34" charset="0"/>
              </a:rPr>
              <a:t>Was </a:t>
            </a:r>
            <a:r>
              <a:rPr dirty="0" err="1">
                <a:latin typeface="Calibri" panose="020F0502020204030204" pitchFamily="34" charset="0"/>
                <a:cs typeface="Calibri" panose="020F0502020204030204" pitchFamily="34" charset="0"/>
              </a:rPr>
              <a:t>biete</a:t>
            </a:r>
            <a:r>
              <a:rPr dirty="0">
                <a:latin typeface="Calibri" panose="020F0502020204030204" pitchFamily="34" charset="0"/>
                <a:cs typeface="Calibri" panose="020F0502020204030204" pitchFamily="34" charset="0"/>
              </a:rPr>
              <a:t> ich?</a:t>
            </a:r>
          </a:p>
          <a:p>
            <a:pPr>
              <a:defRPr sz="6000"/>
            </a:pPr>
            <a:r>
              <a:rPr dirty="0" err="1">
                <a:latin typeface="Calibri" panose="020F0502020204030204" pitchFamily="34" charset="0"/>
                <a:cs typeface="Calibri" panose="020F0502020204030204" pitchFamily="34" charset="0"/>
              </a:rPr>
              <a:t>Für</a:t>
            </a:r>
            <a:r>
              <a:rPr dirty="0">
                <a:latin typeface="Calibri" panose="020F0502020204030204" pitchFamily="34" charset="0"/>
                <a:cs typeface="Calibri" panose="020F0502020204030204" pitchFamily="34" charset="0"/>
              </a:rPr>
              <a:t> wen?</a:t>
            </a:r>
          </a:p>
          <a:p>
            <a:pPr>
              <a:defRPr sz="6000"/>
            </a:pPr>
            <a:r>
              <a:rPr dirty="0" err="1">
                <a:latin typeface="Calibri" panose="020F0502020204030204" pitchFamily="34" charset="0"/>
                <a:cs typeface="Calibri" panose="020F0502020204030204" pitchFamily="34" charset="0"/>
              </a:rPr>
              <a:t>Warum</a:t>
            </a:r>
            <a:r>
              <a:rPr dirty="0">
                <a:latin typeface="Calibri" panose="020F0502020204030204" pitchFamily="34" charset="0"/>
                <a:cs typeface="Calibri" panose="020F0502020204030204" pitchFamily="34" charset="0"/>
              </a:rPr>
              <a:t>?</a:t>
            </a:r>
          </a:p>
          <a:p>
            <a:pPr>
              <a:defRPr sz="6000"/>
            </a:pPr>
            <a:r>
              <a:rPr dirty="0">
                <a:latin typeface="Calibri" panose="020F0502020204030204" pitchFamily="34" charset="0"/>
                <a:cs typeface="Calibri" panose="020F0502020204030204" pitchFamily="34" charset="0"/>
              </a:rPr>
              <a:t>Wie?</a:t>
            </a:r>
          </a:p>
          <a:p>
            <a:pPr>
              <a:defRPr sz="6000"/>
            </a:pPr>
            <a:r>
              <a:rPr dirty="0" err="1">
                <a:latin typeface="Calibri" panose="020F0502020204030204" pitchFamily="34" charset="0"/>
                <a:cs typeface="Calibri" panose="020F0502020204030204" pitchFamily="34" charset="0"/>
              </a:rPr>
              <a:t>Wozu</a:t>
            </a:r>
            <a:r>
              <a:rPr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371273090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6" name="Bild" descr="Bild"/>
          <p:cNvPicPr>
            <a:picLocks noChangeAspect="1"/>
          </p:cNvPicPr>
          <p:nvPr/>
        </p:nvPicPr>
        <p:blipFill>
          <a:blip r:embed="rId3"/>
          <a:stretch>
            <a:fillRect/>
          </a:stretch>
        </p:blipFill>
        <p:spPr>
          <a:xfrm>
            <a:off x="1816493" y="0"/>
            <a:ext cx="8031263" cy="6746261"/>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8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6" grpId="1"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1" name="Bild" descr="Bild"/>
          <p:cNvPicPr>
            <a:picLocks noChangeAspect="1"/>
          </p:cNvPicPr>
          <p:nvPr/>
        </p:nvPicPr>
        <p:blipFill>
          <a:blip r:embed="rId2"/>
          <a:stretch>
            <a:fillRect/>
          </a:stretch>
        </p:blipFill>
        <p:spPr>
          <a:xfrm>
            <a:off x="1316936" y="409327"/>
            <a:ext cx="9051430" cy="6039345"/>
          </a:xfrm>
          <a:prstGeom prst="rect">
            <a:avLst/>
          </a:prstGeom>
          <a:ln w="12700">
            <a:miter lim="400000"/>
          </a:ln>
        </p:spPr>
      </p:pic>
    </p:spTree>
  </p:cSld>
  <p:clrMapOvr>
    <a:masterClrMapping/>
  </p:clrMapOvr>
  <p:transition spd="med"/>
</p:sld>
</file>

<file path=ppt/theme/theme1.xml><?xml version="1.0" encoding="utf-8"?>
<a:theme xmlns:a="http://schemas.openxmlformats.org/drawingml/2006/main" name="1_Office-Design">
  <a:themeElements>
    <a:clrScheme name="Office-Design">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Design">
      <a:majorFont>
        <a:latin typeface="Helvetica"/>
        <a:ea typeface="Helvetica"/>
        <a:cs typeface="Helvetica"/>
      </a:majorFont>
      <a:minorFont>
        <a:latin typeface="Calibri"/>
        <a:ea typeface="Calibri"/>
        <a:cs typeface="Calibri"/>
      </a:minorFont>
    </a:fontScheme>
    <a:fmtScheme name="Office-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Design">
  <a:themeElements>
    <a:clrScheme name="Office-Design">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Design">
      <a:majorFont>
        <a:latin typeface="Helvetica"/>
        <a:ea typeface="Helvetica"/>
        <a:cs typeface="Helvetica"/>
      </a:majorFont>
      <a:minorFont>
        <a:latin typeface="Calibri"/>
        <a:ea typeface="Calibri"/>
        <a:cs typeface="Calibri"/>
      </a:minorFont>
    </a:fontScheme>
    <a:fmtScheme name="Office-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998</Words>
  <Application>Microsoft Macintosh PowerPoint</Application>
  <PresentationFormat>Breitbild</PresentationFormat>
  <Paragraphs>280</Paragraphs>
  <Slides>45</Slides>
  <Notes>12</Notes>
  <HiddenSlides>0</HiddenSlides>
  <MMClips>1</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45</vt:i4>
      </vt:variant>
    </vt:vector>
  </HeadingPairs>
  <TitlesOfParts>
    <vt:vector size="50" baseType="lpstr">
      <vt:lpstr>Arial</vt:lpstr>
      <vt:lpstr>Calibri</vt:lpstr>
      <vt:lpstr>Calibri Light</vt:lpstr>
      <vt:lpstr>Trebuchet MS</vt:lpstr>
      <vt:lpstr>1_Office-Design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Quellen der Exzellenz</vt:lpstr>
      <vt:lpstr>PowerPoint-Präsentation</vt:lpstr>
      <vt:lpstr>PowerPoint-Präsentation</vt:lpstr>
      <vt:lpstr>PowerPoint-Präsentation</vt:lpstr>
      <vt:lpstr>PowerPoint-Präsentation</vt:lpstr>
      <vt:lpstr>PowerPoint-Präsentation</vt:lpstr>
      <vt:lpstr>PowerPoint-Präsentation</vt:lpstr>
      <vt:lpstr>Andersartigkeit</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Verena Lorenz</cp:lastModifiedBy>
  <cp:revision>30</cp:revision>
  <dcterms:modified xsi:type="dcterms:W3CDTF">2021-05-19T18:24:27Z</dcterms:modified>
</cp:coreProperties>
</file>