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50" r:id="rId1"/>
  </p:sldMasterIdLst>
  <p:notesMasterIdLst>
    <p:notesMasterId r:id="rId104"/>
  </p:notesMasterIdLst>
  <p:sldIdLst>
    <p:sldId id="359" r:id="rId2"/>
    <p:sldId id="36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61" r:id="rId11"/>
    <p:sldId id="266" r:id="rId12"/>
    <p:sldId id="267" r:id="rId13"/>
    <p:sldId id="362" r:id="rId14"/>
    <p:sldId id="268" r:id="rId15"/>
    <p:sldId id="270" r:id="rId16"/>
    <p:sldId id="363" r:id="rId17"/>
    <p:sldId id="364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370" r:id="rId33"/>
    <p:sldId id="287" r:id="rId34"/>
    <p:sldId id="371" r:id="rId35"/>
    <p:sldId id="372" r:id="rId36"/>
    <p:sldId id="369" r:id="rId37"/>
    <p:sldId id="367" r:id="rId38"/>
    <p:sldId id="294" r:id="rId39"/>
    <p:sldId id="295" r:id="rId40"/>
    <p:sldId id="296" r:id="rId41"/>
    <p:sldId id="297" r:id="rId42"/>
    <p:sldId id="298" r:id="rId43"/>
    <p:sldId id="368" r:id="rId44"/>
    <p:sldId id="265" r:id="rId45"/>
    <p:sldId id="301" r:id="rId46"/>
    <p:sldId id="302" r:id="rId47"/>
    <p:sldId id="303" r:id="rId48"/>
    <p:sldId id="373" r:id="rId49"/>
    <p:sldId id="305" r:id="rId50"/>
    <p:sldId id="374" r:id="rId51"/>
    <p:sldId id="307" r:id="rId52"/>
    <p:sldId id="375" r:id="rId53"/>
    <p:sldId id="309" r:id="rId54"/>
    <p:sldId id="376" r:id="rId55"/>
    <p:sldId id="311" r:id="rId56"/>
    <p:sldId id="312" r:id="rId57"/>
    <p:sldId id="313" r:id="rId58"/>
    <p:sldId id="377" r:id="rId59"/>
    <p:sldId id="378" r:id="rId60"/>
    <p:sldId id="379" r:id="rId61"/>
    <p:sldId id="380" r:id="rId62"/>
    <p:sldId id="381" r:id="rId63"/>
    <p:sldId id="382" r:id="rId64"/>
    <p:sldId id="320" r:id="rId65"/>
    <p:sldId id="383" r:id="rId66"/>
    <p:sldId id="322" r:id="rId67"/>
    <p:sldId id="384" r:id="rId68"/>
    <p:sldId id="385" r:id="rId69"/>
    <p:sldId id="386" r:id="rId70"/>
    <p:sldId id="387" r:id="rId71"/>
    <p:sldId id="388" r:id="rId72"/>
    <p:sldId id="328" r:id="rId73"/>
    <p:sldId id="389" r:id="rId74"/>
    <p:sldId id="330" r:id="rId75"/>
    <p:sldId id="390" r:id="rId76"/>
    <p:sldId id="391" r:id="rId77"/>
    <p:sldId id="392" r:id="rId78"/>
    <p:sldId id="393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94" r:id="rId87"/>
    <p:sldId id="343" r:id="rId88"/>
    <p:sldId id="395" r:id="rId89"/>
    <p:sldId id="345" r:id="rId90"/>
    <p:sldId id="397" r:id="rId91"/>
    <p:sldId id="396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0A11"/>
    <a:srgbClr val="0063AF"/>
    <a:srgbClr val="00734B"/>
    <a:srgbClr val="F39200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4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0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Shape 8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05" name="Shape 8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Shape 123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8" name="Shape 123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9366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2255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76633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7993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Shape 131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15" name="Shape 13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5" name="Shape 9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  <p:extLst>
      <p:ext uri="{BB962C8B-B14F-4D97-AF65-F5344CB8AC3E}">
        <p14:creationId xmlns:p14="http://schemas.microsoft.com/office/powerpoint/2010/main" val="193849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4295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2874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4846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89" name="Shape 8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3997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" name="Shape 141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2" name="Shape 14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3211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5" name="Shape 9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  <p:extLst>
      <p:ext uri="{BB962C8B-B14F-4D97-AF65-F5344CB8AC3E}">
        <p14:creationId xmlns:p14="http://schemas.microsoft.com/office/powerpoint/2010/main" val="3068608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5677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35598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79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59063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28297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5" name="Shape 9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  <p:extLst>
      <p:ext uri="{BB962C8B-B14F-4D97-AF65-F5344CB8AC3E}">
        <p14:creationId xmlns:p14="http://schemas.microsoft.com/office/powerpoint/2010/main" val="43944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Shape 9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4" name="Shape 9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05509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75973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84347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Shape 163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6" name="Shape 16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Das Herrmann Modell </a:t>
            </a:r>
            <a:r>
              <a:rPr dirty="0" err="1"/>
              <a:t>stellt</a:t>
            </a:r>
            <a:r>
              <a:rPr dirty="0"/>
              <a:t> die </a:t>
            </a:r>
            <a:r>
              <a:rPr dirty="0" err="1"/>
              <a:t>Denk</a:t>
            </a:r>
            <a:r>
              <a:rPr dirty="0"/>
              <a:t>- und </a:t>
            </a:r>
            <a:r>
              <a:rPr dirty="0" err="1"/>
              <a:t>Verhaltensweisen</a:t>
            </a:r>
            <a:r>
              <a:rPr dirty="0"/>
              <a:t> in </a:t>
            </a:r>
            <a:r>
              <a:rPr dirty="0" err="1"/>
              <a:t>vier</a:t>
            </a:r>
            <a:r>
              <a:rPr dirty="0"/>
              <a:t> </a:t>
            </a:r>
            <a:r>
              <a:rPr dirty="0" err="1"/>
              <a:t>Quadranten</a:t>
            </a:r>
            <a:r>
              <a:rPr dirty="0"/>
              <a:t> </a:t>
            </a:r>
            <a:r>
              <a:rPr dirty="0" err="1"/>
              <a:t>dar</a:t>
            </a:r>
            <a:r>
              <a:rPr dirty="0"/>
              <a:t> (A, B, C und D), die </a:t>
            </a:r>
            <a:r>
              <a:rPr dirty="0" err="1"/>
              <a:t>jeweils</a:t>
            </a:r>
            <a:r>
              <a:rPr dirty="0"/>
              <a:t> </a:t>
            </a:r>
            <a:r>
              <a:rPr dirty="0" err="1"/>
              <a:t>paarweise</a:t>
            </a:r>
            <a:r>
              <a:rPr dirty="0"/>
              <a:t> </a:t>
            </a:r>
            <a:r>
              <a:rPr dirty="0" err="1"/>
              <a:t>vier</a:t>
            </a:r>
            <a:r>
              <a:rPr dirty="0"/>
              <a:t> Modi </a:t>
            </a:r>
            <a:r>
              <a:rPr dirty="0" err="1"/>
              <a:t>ergeben</a:t>
            </a:r>
            <a:r>
              <a:rPr dirty="0"/>
              <a:t>: </a:t>
            </a:r>
            <a:r>
              <a:rPr dirty="0" err="1"/>
              <a:t>oberer</a:t>
            </a:r>
            <a:r>
              <a:rPr dirty="0"/>
              <a:t> und </a:t>
            </a:r>
            <a:r>
              <a:rPr dirty="0" err="1"/>
              <a:t>unterer</a:t>
            </a:r>
            <a:r>
              <a:rPr dirty="0"/>
              <a:t> Modus, links- und </a:t>
            </a:r>
            <a:r>
              <a:rPr dirty="0" err="1"/>
              <a:t>rechtshemisphärisch</a:t>
            </a:r>
            <a:r>
              <a:rPr dirty="0"/>
              <a:t>.</a:t>
            </a:r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Das Modell </a:t>
            </a:r>
            <a:r>
              <a:rPr dirty="0" err="1"/>
              <a:t>wurde</a:t>
            </a:r>
            <a:r>
              <a:rPr dirty="0"/>
              <a:t> von Ned Herrmann </a:t>
            </a:r>
            <a:r>
              <a:rPr dirty="0" err="1"/>
              <a:t>entwickelt</a:t>
            </a:r>
            <a:r>
              <a:rPr dirty="0"/>
              <a:t>. Herrmann hat </a:t>
            </a:r>
            <a:r>
              <a:rPr dirty="0" err="1"/>
              <a:t>Physik</a:t>
            </a:r>
            <a:r>
              <a:rPr dirty="0"/>
              <a:t> und Kunst </a:t>
            </a:r>
            <a:r>
              <a:rPr dirty="0" err="1"/>
              <a:t>studiert</a:t>
            </a:r>
            <a:r>
              <a:rPr dirty="0"/>
              <a:t> und </a:t>
            </a:r>
            <a:r>
              <a:rPr dirty="0" err="1"/>
              <a:t>als</a:t>
            </a:r>
            <a:r>
              <a:rPr dirty="0"/>
              <a:t> </a:t>
            </a:r>
            <a:r>
              <a:rPr dirty="0" err="1"/>
              <a:t>Physiker</a:t>
            </a:r>
            <a:r>
              <a:rPr dirty="0"/>
              <a:t> und Manager der </a:t>
            </a:r>
            <a:r>
              <a:rPr dirty="0" err="1"/>
              <a:t>Führungskräfteentwicklung</a:t>
            </a:r>
            <a:r>
              <a:rPr dirty="0"/>
              <a:t> </a:t>
            </a:r>
            <a:r>
              <a:rPr dirty="0" err="1"/>
              <a:t>bei</a:t>
            </a:r>
            <a:r>
              <a:rPr dirty="0"/>
              <a:t> General Electric, USA, </a:t>
            </a:r>
            <a:r>
              <a:rPr dirty="0" err="1"/>
              <a:t>gearbeitet</a:t>
            </a:r>
            <a:r>
              <a:rPr dirty="0"/>
              <a:t>, bevor er </a:t>
            </a:r>
            <a:r>
              <a:rPr dirty="0" err="1"/>
              <a:t>Anfang</a:t>
            </a:r>
            <a:r>
              <a:rPr dirty="0"/>
              <a:t> der 80er Jahre seine </a:t>
            </a:r>
            <a:r>
              <a:rPr dirty="0" err="1"/>
              <a:t>eigene</a:t>
            </a:r>
            <a:r>
              <a:rPr dirty="0"/>
              <a:t> </a:t>
            </a:r>
            <a:r>
              <a:rPr dirty="0" err="1"/>
              <a:t>Firma</a:t>
            </a:r>
            <a:r>
              <a:rPr dirty="0"/>
              <a:t> </a:t>
            </a:r>
            <a:r>
              <a:rPr dirty="0" err="1"/>
              <a:t>gründete</a:t>
            </a:r>
            <a:r>
              <a:rPr dirty="0"/>
              <a:t> („Applied Creative Services“, </a:t>
            </a:r>
            <a:r>
              <a:rPr dirty="0" err="1"/>
              <a:t>heute</a:t>
            </a:r>
            <a:r>
              <a:rPr dirty="0"/>
              <a:t> „Herrmann International“).</a:t>
            </a:r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Er </a:t>
            </a:r>
            <a:r>
              <a:rPr dirty="0" err="1"/>
              <a:t>ist</a:t>
            </a:r>
            <a:r>
              <a:rPr dirty="0"/>
              <a:t> </a:t>
            </a:r>
            <a:r>
              <a:rPr dirty="0" err="1"/>
              <a:t>neben</a:t>
            </a:r>
            <a:r>
              <a:rPr dirty="0"/>
              <a:t> seiner </a:t>
            </a:r>
            <a:r>
              <a:rPr dirty="0" err="1"/>
              <a:t>beruflichen</a:t>
            </a:r>
            <a:r>
              <a:rPr dirty="0"/>
              <a:t> Arbeit </a:t>
            </a:r>
            <a:r>
              <a:rPr dirty="0" err="1"/>
              <a:t>auch</a:t>
            </a:r>
            <a:r>
              <a:rPr dirty="0"/>
              <a:t> </a:t>
            </a:r>
            <a:r>
              <a:rPr dirty="0" err="1"/>
              <a:t>als</a:t>
            </a:r>
            <a:r>
              <a:rPr dirty="0"/>
              <a:t> </a:t>
            </a:r>
            <a:r>
              <a:rPr dirty="0" err="1"/>
              <a:t>Künstler</a:t>
            </a:r>
            <a:r>
              <a:rPr dirty="0"/>
              <a:t> </a:t>
            </a:r>
            <a:r>
              <a:rPr dirty="0" err="1"/>
              <a:t>hervorgetreten</a:t>
            </a:r>
            <a:r>
              <a:rPr dirty="0"/>
              <a:t>, </a:t>
            </a:r>
            <a:r>
              <a:rPr dirty="0" err="1"/>
              <a:t>zunächst</a:t>
            </a:r>
            <a:r>
              <a:rPr dirty="0"/>
              <a:t> </a:t>
            </a:r>
            <a:r>
              <a:rPr dirty="0" err="1"/>
              <a:t>als</a:t>
            </a:r>
            <a:r>
              <a:rPr dirty="0"/>
              <a:t> </a:t>
            </a:r>
            <a:r>
              <a:rPr dirty="0" err="1"/>
              <a:t>Sänger</a:t>
            </a:r>
            <a:r>
              <a:rPr dirty="0"/>
              <a:t>, </a:t>
            </a:r>
            <a:r>
              <a:rPr dirty="0" err="1"/>
              <a:t>später</a:t>
            </a:r>
            <a:r>
              <a:rPr dirty="0"/>
              <a:t> </a:t>
            </a:r>
            <a:r>
              <a:rPr dirty="0" err="1"/>
              <a:t>als</a:t>
            </a:r>
            <a:r>
              <a:rPr dirty="0"/>
              <a:t> Maler und </a:t>
            </a:r>
            <a:r>
              <a:rPr dirty="0" err="1"/>
              <a:t>Bildhauer</a:t>
            </a:r>
            <a:r>
              <a:rPr dirty="0"/>
              <a:t>. Seine </a:t>
            </a:r>
            <a:r>
              <a:rPr dirty="0" err="1"/>
              <a:t>Doppelbegabung</a:t>
            </a:r>
            <a:r>
              <a:rPr dirty="0"/>
              <a:t> (</a:t>
            </a:r>
            <a:r>
              <a:rPr dirty="0" err="1"/>
              <a:t>naturwissenschaftlich</a:t>
            </a:r>
            <a:r>
              <a:rPr dirty="0"/>
              <a:t> und </a:t>
            </a:r>
            <a:r>
              <a:rPr dirty="0" err="1"/>
              <a:t>künstlerisch</a:t>
            </a:r>
            <a:r>
              <a:rPr dirty="0"/>
              <a:t>) hat </a:t>
            </a:r>
            <a:r>
              <a:rPr dirty="0" err="1"/>
              <a:t>ihn</a:t>
            </a:r>
            <a:r>
              <a:rPr dirty="0"/>
              <a:t> </a:t>
            </a:r>
            <a:r>
              <a:rPr dirty="0" err="1"/>
              <a:t>dazu</a:t>
            </a:r>
            <a:r>
              <a:rPr dirty="0"/>
              <a:t> </a:t>
            </a:r>
            <a:r>
              <a:rPr dirty="0" err="1"/>
              <a:t>gebracht</a:t>
            </a:r>
            <a:r>
              <a:rPr dirty="0"/>
              <a:t>, </a:t>
            </a:r>
            <a:r>
              <a:rPr dirty="0" err="1"/>
              <a:t>über</a:t>
            </a:r>
            <a:r>
              <a:rPr dirty="0"/>
              <a:t> die </a:t>
            </a:r>
            <a:r>
              <a:rPr dirty="0" err="1"/>
              <a:t>Grundlagen</a:t>
            </a:r>
            <a:r>
              <a:rPr dirty="0"/>
              <a:t> </a:t>
            </a:r>
            <a:r>
              <a:rPr dirty="0" err="1"/>
              <a:t>menschlicher</a:t>
            </a:r>
            <a:r>
              <a:rPr dirty="0"/>
              <a:t> </a:t>
            </a:r>
            <a:r>
              <a:rPr dirty="0" err="1"/>
              <a:t>Kreativität</a:t>
            </a:r>
            <a:r>
              <a:rPr dirty="0"/>
              <a:t> </a:t>
            </a:r>
            <a:r>
              <a:rPr dirty="0" err="1"/>
              <a:t>nachzudenken</a:t>
            </a:r>
            <a:r>
              <a:rPr dirty="0"/>
              <a:t> - das </a:t>
            </a:r>
            <a:r>
              <a:rPr dirty="0" err="1"/>
              <a:t>Ergebnis</a:t>
            </a:r>
            <a:r>
              <a:rPr dirty="0"/>
              <a:t> </a:t>
            </a:r>
            <a:r>
              <a:rPr dirty="0" err="1"/>
              <a:t>ist</a:t>
            </a:r>
            <a:r>
              <a:rPr dirty="0"/>
              <a:t> das Herrmann </a:t>
            </a:r>
            <a:r>
              <a:rPr dirty="0" err="1"/>
              <a:t>Dominanz</a:t>
            </a:r>
            <a:r>
              <a:rPr dirty="0"/>
              <a:t> Modell </a:t>
            </a:r>
            <a:r>
              <a:rPr dirty="0" err="1"/>
              <a:t>mit</a:t>
            </a:r>
            <a:r>
              <a:rPr dirty="0"/>
              <a:t> seiner </a:t>
            </a:r>
            <a:r>
              <a:rPr dirty="0" err="1"/>
              <a:t>bedeutendsten</a:t>
            </a:r>
            <a:r>
              <a:rPr dirty="0"/>
              <a:t> </a:t>
            </a:r>
            <a:r>
              <a:rPr dirty="0" err="1"/>
              <a:t>Anwendung</a:t>
            </a:r>
            <a:r>
              <a:rPr dirty="0"/>
              <a:t>, dem H.D.I.</a:t>
            </a:r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Die </a:t>
            </a:r>
            <a:r>
              <a:rPr dirty="0" err="1"/>
              <a:t>Farbzuordnung</a:t>
            </a:r>
            <a:r>
              <a:rPr dirty="0"/>
              <a:t> </a:t>
            </a:r>
            <a:r>
              <a:rPr dirty="0" err="1"/>
              <a:t>erfolgte</a:t>
            </a:r>
            <a:r>
              <a:rPr dirty="0"/>
              <a:t> </a:t>
            </a:r>
            <a:r>
              <a:rPr dirty="0" err="1"/>
              <a:t>zunächst</a:t>
            </a:r>
            <a:r>
              <a:rPr dirty="0"/>
              <a:t> </a:t>
            </a:r>
            <a:r>
              <a:rPr dirty="0" err="1"/>
              <a:t>intuitiv</a:t>
            </a:r>
            <a:r>
              <a:rPr dirty="0"/>
              <a:t>, </a:t>
            </a:r>
            <a:r>
              <a:rPr dirty="0" err="1"/>
              <a:t>kann</a:t>
            </a:r>
            <a:r>
              <a:rPr dirty="0"/>
              <a:t> </a:t>
            </a:r>
            <a:r>
              <a:rPr dirty="0" err="1"/>
              <a:t>aber</a:t>
            </a:r>
            <a:r>
              <a:rPr dirty="0"/>
              <a:t> </a:t>
            </a:r>
            <a:r>
              <a:rPr dirty="0" err="1"/>
              <a:t>begründet</a:t>
            </a:r>
            <a:r>
              <a:rPr dirty="0"/>
              <a:t> </a:t>
            </a:r>
            <a:r>
              <a:rPr dirty="0" err="1"/>
              <a:t>werden</a:t>
            </a:r>
            <a:r>
              <a:rPr dirty="0"/>
              <a:t>.</a:t>
            </a:r>
          </a:p>
          <a:p>
            <a:pPr>
              <a:spcBef>
                <a:spcPts val="4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spcBef>
                <a:spcPts val="400"/>
              </a:spcBef>
              <a:defRPr b="1" i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Hinweis</a:t>
            </a:r>
            <a:r>
              <a:rPr dirty="0"/>
              <a:t>: Die </a:t>
            </a:r>
            <a:r>
              <a:rPr dirty="0" err="1"/>
              <a:t>Einführung</a:t>
            </a:r>
            <a:r>
              <a:rPr dirty="0"/>
              <a:t> in das Modell </a:t>
            </a:r>
            <a:r>
              <a:rPr dirty="0" err="1"/>
              <a:t>erfolgt</a:t>
            </a:r>
            <a:r>
              <a:rPr dirty="0"/>
              <a:t> </a:t>
            </a:r>
            <a:r>
              <a:rPr dirty="0" err="1"/>
              <a:t>bei</a:t>
            </a:r>
            <a:r>
              <a:rPr dirty="0"/>
              <a:t> </a:t>
            </a:r>
            <a:r>
              <a:rPr dirty="0" err="1"/>
              <a:t>einer</a:t>
            </a:r>
            <a:r>
              <a:rPr dirty="0"/>
              <a:t> Gruppe am </a:t>
            </a:r>
            <a:r>
              <a:rPr dirty="0" err="1"/>
              <a:t>besten</a:t>
            </a:r>
            <a:r>
              <a:rPr dirty="0"/>
              <a:t> </a:t>
            </a:r>
            <a:r>
              <a:rPr dirty="0" err="1"/>
              <a:t>durch</a:t>
            </a:r>
            <a:r>
              <a:rPr dirty="0"/>
              <a:t> das „H.D.I.-Spiel“ - </a:t>
            </a:r>
            <a:r>
              <a:rPr dirty="0" err="1"/>
              <a:t>daraus</a:t>
            </a:r>
            <a:r>
              <a:rPr dirty="0"/>
              <a:t> </a:t>
            </a:r>
            <a:r>
              <a:rPr dirty="0" err="1"/>
              <a:t>ergibt</a:t>
            </a:r>
            <a:r>
              <a:rPr dirty="0"/>
              <a:t> </a:t>
            </a:r>
            <a:r>
              <a:rPr dirty="0" err="1"/>
              <a:t>sich</a:t>
            </a:r>
            <a:r>
              <a:rPr dirty="0"/>
              <a:t> die </a:t>
            </a:r>
            <a:r>
              <a:rPr dirty="0" err="1"/>
              <a:t>Zuordnung</a:t>
            </a:r>
            <a:r>
              <a:rPr dirty="0"/>
              <a:t> der </a:t>
            </a:r>
            <a:r>
              <a:rPr dirty="0" err="1"/>
              <a:t>Begriffe</a:t>
            </a:r>
            <a:r>
              <a:rPr dirty="0"/>
              <a:t> </a:t>
            </a:r>
            <a:r>
              <a:rPr dirty="0" err="1"/>
              <a:t>zu</a:t>
            </a:r>
            <a:r>
              <a:rPr dirty="0"/>
              <a:t> den </a:t>
            </a:r>
            <a:r>
              <a:rPr dirty="0" err="1"/>
              <a:t>Quadranten</a:t>
            </a:r>
            <a:r>
              <a:rPr dirty="0"/>
              <a:t> </a:t>
            </a:r>
            <a:r>
              <a:rPr dirty="0" err="1"/>
              <a:t>spielerisch</a:t>
            </a:r>
            <a:r>
              <a:rPr dirty="0"/>
              <a:t> und </a:t>
            </a:r>
            <a:r>
              <a:rPr dirty="0" err="1"/>
              <a:t>persönlich</a:t>
            </a:r>
            <a:r>
              <a:rPr dirty="0"/>
              <a:t>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2175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7233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49664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4" name="Shape 169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5" name="Shape 16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9329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5" name="Shape 9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Shape 10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17" name="Shape 10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5" name="Shape 9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  <p:extLst>
      <p:ext uri="{BB962C8B-B14F-4D97-AF65-F5344CB8AC3E}">
        <p14:creationId xmlns:p14="http://schemas.microsoft.com/office/powerpoint/2010/main" val="425491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4259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Shape 118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2" name="Shape 11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4845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82731372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43208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5552875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606" y="-2166265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0842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2967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8934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79773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5465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0444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Titeltext"/>
          <p:cNvSpPr txBox="1">
            <a:spLocks noGrp="1"/>
          </p:cNvSpPr>
          <p:nvPr>
            <p:ph type="title"/>
          </p:nvPr>
        </p:nvSpPr>
        <p:spPr>
          <a:xfrm>
            <a:off x="609599" y="152399"/>
            <a:ext cx="10972801" cy="1143001"/>
          </a:xfrm>
          <a:prstGeom prst="rect">
            <a:avLst/>
          </a:prstGeom>
        </p:spPr>
        <p:txBody>
          <a:bodyPr lIns="60959" tIns="60959" rIns="60959" bIns="60959" anchor="t"/>
          <a:lstStyle>
            <a:lvl1pPr algn="ctr" defTabSz="1219200">
              <a:lnSpc>
                <a:spcPct val="100000"/>
              </a:lnSpc>
              <a:defRPr sz="5800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Titeltext</a:t>
            </a:r>
          </a:p>
        </p:txBody>
      </p:sp>
      <p:sp>
        <p:nvSpPr>
          <p:cNvPr id="79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480801" y="6553200"/>
            <a:ext cx="332389" cy="319304"/>
          </a:xfrm>
          <a:prstGeom prst="rect">
            <a:avLst/>
          </a:prstGeom>
        </p:spPr>
        <p:txBody>
          <a:bodyPr lIns="60959" tIns="60959" rIns="60959" bIns="60959" anchor="t"/>
          <a:lstStyle>
            <a:lvl1pPr algn="l" defTabSz="1219200">
              <a:defRPr sz="14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428362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6DDA18-1A3F-CF4D-A543-78205DDEF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7C97E7-6BC9-FD40-900F-5FE79FB09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571074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Titeltext"/>
          <p:cNvSpPr txBox="1">
            <a:spLocks noGrp="1"/>
          </p:cNvSpPr>
          <p:nvPr>
            <p:ph type="title"/>
          </p:nvPr>
        </p:nvSpPr>
        <p:spPr>
          <a:xfrm>
            <a:off x="815999" y="611999"/>
            <a:ext cx="10800002" cy="1080001"/>
          </a:xfrm>
          <a:prstGeom prst="rect">
            <a:avLst/>
          </a:prstGeom>
        </p:spPr>
        <p:txBody>
          <a:bodyPr lIns="60959" tIns="60959" rIns="60959" bIns="60959" anchor="t"/>
          <a:lstStyle>
            <a:lvl1pPr defTabSz="1219200">
              <a:lnSpc>
                <a:spcPct val="100000"/>
              </a:lnSpc>
              <a:defRPr sz="3200" b="0">
                <a:solidFill>
                  <a:srgbClr val="FF0000"/>
                </a:solidFill>
                <a:latin typeface="Bodoni MT"/>
                <a:ea typeface="Bodoni MT"/>
                <a:cs typeface="Bodoni MT"/>
                <a:sym typeface="Bodoni MT"/>
              </a:defRPr>
            </a:lvl1pPr>
          </a:lstStyle>
          <a:p>
            <a:r>
              <a:t>Titeltext</a:t>
            </a:r>
          </a:p>
        </p:txBody>
      </p:sp>
      <p:sp>
        <p:nvSpPr>
          <p:cNvPr id="77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815999" y="1799999"/>
            <a:ext cx="6720002" cy="4320001"/>
          </a:xfrm>
          <a:prstGeom prst="rect">
            <a:avLst/>
          </a:prstGeom>
        </p:spPr>
        <p:txBody>
          <a:bodyPr lIns="60959" tIns="60959" rIns="60959" bIns="60959"/>
          <a:lstStyle>
            <a:lvl1pPr marL="0" indent="0" defTabSz="1219200">
              <a:lnSpc>
                <a:spcPct val="100000"/>
              </a:lnSpc>
              <a:spcBef>
                <a:spcPts val="1600"/>
              </a:spcBef>
              <a:buSzTx/>
              <a:buFontTx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353484" indent="-353484" defTabSz="1219200">
              <a:lnSpc>
                <a:spcPct val="100000"/>
              </a:lnSpc>
              <a:spcBef>
                <a:spcPts val="1600"/>
              </a:spcBef>
              <a:buFontTx/>
              <a:buChar char="▪"/>
              <a:defRPr sz="2400">
                <a:latin typeface="Arial"/>
                <a:ea typeface="Arial"/>
                <a:cs typeface="Arial"/>
                <a:sym typeface="Arial"/>
              </a:defRPr>
            </a:lvl2pPr>
            <a:lvl3pPr marL="628121" indent="-353484" defTabSz="1219200">
              <a:lnSpc>
                <a:spcPct val="100000"/>
              </a:lnSpc>
              <a:spcBef>
                <a:spcPts val="1600"/>
              </a:spcBef>
              <a:buFontTx/>
              <a:buChar char="▪"/>
              <a:defRPr sz="2400">
                <a:latin typeface="Arial"/>
                <a:ea typeface="Arial"/>
                <a:cs typeface="Arial"/>
                <a:sym typeface="Arial"/>
              </a:defRPr>
            </a:lvl3pPr>
            <a:lvl4pPr marL="896408" indent="-366183" defTabSz="1219200">
              <a:lnSpc>
                <a:spcPct val="100000"/>
              </a:lnSpc>
              <a:spcBef>
                <a:spcPts val="1600"/>
              </a:spcBef>
              <a:buFontTx/>
              <a:buChar char="▪"/>
              <a:defRPr sz="2400">
                <a:latin typeface="Arial"/>
                <a:ea typeface="Arial"/>
                <a:cs typeface="Arial"/>
                <a:sym typeface="Arial"/>
              </a:defRPr>
            </a:lvl4pPr>
            <a:lvl5pPr marL="1167870" indent="-353483" defTabSz="1219200">
              <a:lnSpc>
                <a:spcPct val="100000"/>
              </a:lnSpc>
              <a:spcBef>
                <a:spcPts val="1600"/>
              </a:spcBef>
              <a:buFontTx/>
              <a:buChar char="▪"/>
              <a:defRPr sz="2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76" name="Textplatzhalter 8"/>
          <p:cNvSpPr>
            <a:spLocks noGrp="1"/>
          </p:cNvSpPr>
          <p:nvPr>
            <p:ph type="body" sz="quarter" idx="21"/>
          </p:nvPr>
        </p:nvSpPr>
        <p:spPr>
          <a:xfrm>
            <a:off x="959999" y="6156000"/>
            <a:ext cx="2712001" cy="360001"/>
          </a:xfrm>
          <a:prstGeom prst="rect">
            <a:avLst/>
          </a:prstGeom>
        </p:spPr>
        <p:txBody>
          <a:bodyPr lIns="60959" tIns="60959" rIns="60959" bIns="60959"/>
          <a:lstStyle/>
          <a:p>
            <a:pPr marL="0" indent="0" algn="ctr" defTabSz="1219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77" name="Bildplatzhalter 6"/>
          <p:cNvSpPr>
            <a:spLocks noGrp="1"/>
          </p:cNvSpPr>
          <p:nvPr>
            <p:ph type="pic" sz="quarter" idx="22"/>
          </p:nvPr>
        </p:nvSpPr>
        <p:spPr>
          <a:xfrm>
            <a:off x="7775999" y="1799999"/>
            <a:ext cx="3840001" cy="43200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779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799" y="6172199"/>
            <a:ext cx="2844801" cy="368301"/>
          </a:xfrm>
          <a:prstGeom prst="rect">
            <a:avLst/>
          </a:prstGeom>
        </p:spPr>
        <p:txBody>
          <a:bodyPr lIns="60959" tIns="60959" rIns="60959" bIns="60959"/>
          <a:lstStyle>
            <a:lvl1pPr defTabSz="1219200"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35911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5745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1559859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5259655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7319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347729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5531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881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613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55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71" r:id="rId17"/>
    <p:sldLayoutId id="2147483772" r:id="rId18"/>
    <p:sldLayoutId id="2147483773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0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"/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ti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0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2.png"/><Relationship Id="rId18" Type="http://schemas.openxmlformats.org/officeDocument/2006/relationships/image" Target="../media/image127.png"/><Relationship Id="rId3" Type="http://schemas.openxmlformats.org/officeDocument/2006/relationships/image" Target="../media/image112.png"/><Relationship Id="rId21" Type="http://schemas.openxmlformats.org/officeDocument/2006/relationships/image" Target="../media/image130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17" Type="http://schemas.openxmlformats.org/officeDocument/2006/relationships/image" Target="../media/image126.png"/><Relationship Id="rId2" Type="http://schemas.openxmlformats.org/officeDocument/2006/relationships/image" Target="../media/image111.png"/><Relationship Id="rId16" Type="http://schemas.openxmlformats.org/officeDocument/2006/relationships/image" Target="../media/image125.png"/><Relationship Id="rId20" Type="http://schemas.openxmlformats.org/officeDocument/2006/relationships/image" Target="../media/image12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png"/><Relationship Id="rId15" Type="http://schemas.openxmlformats.org/officeDocument/2006/relationships/image" Target="../media/image124.png"/><Relationship Id="rId10" Type="http://schemas.openxmlformats.org/officeDocument/2006/relationships/image" Target="../media/image119.png"/><Relationship Id="rId19" Type="http://schemas.openxmlformats.org/officeDocument/2006/relationships/image" Target="../media/image128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Relationship Id="rId14" Type="http://schemas.openxmlformats.org/officeDocument/2006/relationships/image" Target="../media/image123.png"/><Relationship Id="rId22" Type="http://schemas.openxmlformats.org/officeDocument/2006/relationships/image" Target="../media/image131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601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6" r="16215" b="321"/>
          <a:stretch/>
        </p:blipFill>
        <p:spPr>
          <a:xfrm>
            <a:off x="3005766" y="695879"/>
            <a:ext cx="6425879" cy="5451978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2" y="342902"/>
            <a:ext cx="5276480" cy="2400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3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sp>
        <p:nvSpPr>
          <p:cNvPr id="15" name="UnternehmerEnergie…">
            <a:extLst>
              <a:ext uri="{FF2B5EF4-FFF2-40B4-BE49-F238E27FC236}">
                <a16:creationId xmlns:a16="http://schemas.microsoft.com/office/drawing/2014/main" id="{D4D75857-FDFC-124A-9577-751A8B391722}"/>
              </a:ext>
            </a:extLst>
          </p:cNvPr>
          <p:cNvSpPr txBox="1"/>
          <p:nvPr/>
        </p:nvSpPr>
        <p:spPr>
          <a:xfrm>
            <a:off x="9562895" y="0"/>
            <a:ext cx="1778690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</a:t>
            </a:r>
            <a:r>
              <a:rPr lang="de-DE" sz="2000" i="1" dirty="0">
                <a:solidFill>
                  <a:schemeClr val="tx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  <a:endParaRPr lang="de-DE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" descr="Bild">
            <a:extLst>
              <a:ext uri="{FF2B5EF4-FFF2-40B4-BE49-F238E27FC236}">
                <a16:creationId xmlns:a16="http://schemas.microsoft.com/office/drawing/2014/main" id="{902E61BE-B208-C545-BB8E-49378174FD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38846467"/>
      </p:ext>
    </p:extLst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2" descr="Bild 2">
            <a:extLst>
              <a:ext uri="{FF2B5EF4-FFF2-40B4-BE49-F238E27FC236}">
                <a16:creationId xmlns:a16="http://schemas.microsoft.com/office/drawing/2014/main" id="{173C5AF4-39D8-EE4C-BE05-A615C6DDF8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5" name="Bild 7" descr="Bild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19" y="3061912"/>
            <a:ext cx="2121223" cy="781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6" name="Bild 8" descr="Bild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619" y="3843129"/>
            <a:ext cx="2124082" cy="2644329"/>
          </a:xfrm>
          <a:prstGeom prst="rect">
            <a:avLst/>
          </a:prstGeom>
          <a:ln w="12700">
            <a:miter lim="400000"/>
          </a:ln>
        </p:spPr>
      </p:pic>
      <p:sp>
        <p:nvSpPr>
          <p:cNvPr id="1847" name="Textfeld 9"/>
          <p:cNvSpPr txBox="1"/>
          <p:nvPr/>
        </p:nvSpPr>
        <p:spPr>
          <a:xfrm>
            <a:off x="970619" y="657872"/>
            <a:ext cx="4690017" cy="2210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lnSpc>
                <a:spcPts val="4240"/>
              </a:lnSpc>
              <a:defRPr sz="3200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b="1" dirty="0">
                <a:latin typeface="Calibri" panose="020F0502020204030204" pitchFamily="34" charset="0"/>
                <a:cs typeface="Calibri" panose="020F0502020204030204" pitchFamily="34" charset="0"/>
              </a:rPr>
              <a:t>„TÄGLICH ÜBERLEGEN: WAS KANN ICH BESSER MACHEN?“</a:t>
            </a:r>
          </a:p>
          <a:p>
            <a:pPr defTabSz="1219200">
              <a:lnSpc>
                <a:spcPts val="4240"/>
              </a:lnSpc>
              <a:defRPr sz="2000" i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WILLY SCHWENGER</a:t>
            </a:r>
          </a:p>
        </p:txBody>
      </p:sp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520E1A1-584A-3E4F-BD63-138488B5EA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Fähigkeit unseres Denkens</a:t>
            </a:r>
          </a:p>
          <a:p>
            <a:endParaRPr lang="de-DE" dirty="0"/>
          </a:p>
        </p:txBody>
      </p:sp>
      <p:pic>
        <p:nvPicPr>
          <p:cNvPr id="1851" name="Object 3" descr="Objec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54" y="2047461"/>
            <a:ext cx="4567459" cy="3637721"/>
          </a:xfrm>
          <a:prstGeom prst="rect">
            <a:avLst/>
          </a:prstGeom>
          <a:ln w="12700">
            <a:miter lim="400000"/>
          </a:ln>
        </p:spPr>
      </p:pic>
      <p:sp>
        <p:nvSpPr>
          <p:cNvPr id="1852" name="Rectangle 4"/>
          <p:cNvSpPr txBox="1"/>
          <p:nvPr/>
        </p:nvSpPr>
        <p:spPr>
          <a:xfrm>
            <a:off x="5866294" y="1867615"/>
            <a:ext cx="5119758" cy="2585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52004" indent="-452004" defTabSz="1219200">
              <a:buClr>
                <a:srgbClr val="FF0000"/>
              </a:buClr>
              <a:buSzPct val="100000"/>
              <a:buFont typeface="Times Roman"/>
              <a:buChar char="•"/>
              <a:defRPr sz="5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Freier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 Wille	</a:t>
            </a:r>
            <a:endParaRPr sz="40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2004" indent="-452004" defTabSz="1219200">
              <a:buClr>
                <a:srgbClr val="FF0000"/>
              </a:buClr>
              <a:buSzPct val="100000"/>
              <a:buFont typeface="Times Roman"/>
              <a:buChar char="•"/>
              <a:defRPr sz="5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Selbstbewusstsein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endParaRPr sz="40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2004" indent="-452004" defTabSz="1219200">
              <a:buClr>
                <a:srgbClr val="FF0000"/>
              </a:buClr>
              <a:buSzPct val="100000"/>
              <a:buFont typeface="Times Roman"/>
              <a:buChar char="•"/>
              <a:defRPr sz="5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Vorstellungskraft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endParaRPr sz="40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2004" indent="-452004" defTabSz="1219200">
              <a:buClr>
                <a:srgbClr val="FF0000"/>
              </a:buClr>
              <a:buSzPct val="100000"/>
              <a:buFont typeface="Times Roman"/>
              <a:buChar char="•"/>
              <a:defRPr sz="5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Innere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Stimme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</a:p>
        </p:txBody>
      </p:sp>
      <p:sp>
        <p:nvSpPr>
          <p:cNvPr id="1853" name="Text Box 5"/>
          <p:cNvSpPr txBox="1"/>
          <p:nvPr/>
        </p:nvSpPr>
        <p:spPr>
          <a:xfrm>
            <a:off x="6314627" y="4452936"/>
            <a:ext cx="1684433" cy="523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nach Frankl</a:t>
            </a:r>
          </a:p>
        </p:txBody>
      </p:sp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7" name="Rectangle 3"/>
          <p:cNvSpPr txBox="1"/>
          <p:nvPr/>
        </p:nvSpPr>
        <p:spPr>
          <a:xfrm>
            <a:off x="1056480" y="805800"/>
            <a:ext cx="9956801" cy="1655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9600" u="sng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b="1" i="1" u="none" dirty="0">
                <a:latin typeface="Calibri" panose="020F0502020204030204" pitchFamily="34" charset="0"/>
                <a:cs typeface="Calibri" panose="020F0502020204030204" pitchFamily="34" charset="0"/>
              </a:rPr>
              <a:t>FRAGEN</a:t>
            </a:r>
          </a:p>
        </p:txBody>
      </p:sp>
      <p:sp>
        <p:nvSpPr>
          <p:cNvPr id="1858" name="Text Box 4"/>
          <p:cNvSpPr txBox="1"/>
          <p:nvPr/>
        </p:nvSpPr>
        <p:spPr>
          <a:xfrm>
            <a:off x="1056480" y="3689894"/>
            <a:ext cx="5039519" cy="1600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Standortanalyse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“</a:t>
            </a:r>
          </a:p>
          <a:p>
            <a:pPr defTabSz="1219200"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Ordner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11-23</a:t>
            </a:r>
          </a:p>
        </p:txBody>
      </p:sp>
      <p:pic>
        <p:nvPicPr>
          <p:cNvPr id="9" name="Bild 3">
            <a:extLst>
              <a:ext uri="{FF2B5EF4-FFF2-40B4-BE49-F238E27FC236}">
                <a16:creationId xmlns:a16="http://schemas.microsoft.com/office/drawing/2014/main" id="{DBDE27B2-7561-5A44-A221-C16F50ED47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3511" y="955723"/>
            <a:ext cx="3976958" cy="4946553"/>
          </a:xfrm>
          <a:prstGeom prst="rect">
            <a:avLst/>
          </a:prstGeom>
          <a:ln w="12700">
            <a:miter lim="400000"/>
          </a:ln>
          <a:effectLst>
            <a:outerShdw blurRad="594869" dist="38100" dir="2700000" sx="105086" sy="105086" algn="tl" rotWithShape="0">
              <a:prstClr val="black">
                <a:alpha val="79048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000" y="86539"/>
            <a:ext cx="6548826" cy="623299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arallelogramm 2">
            <a:extLst>
              <a:ext uri="{FF2B5EF4-FFF2-40B4-BE49-F238E27FC236}">
                <a16:creationId xmlns:a16="http://schemas.microsoft.com/office/drawing/2014/main" id="{EF28913A-8BCE-AA47-A791-2200F1A180FC}"/>
              </a:ext>
            </a:extLst>
          </p:cNvPr>
          <p:cNvSpPr/>
          <p:nvPr/>
        </p:nvSpPr>
        <p:spPr>
          <a:xfrm>
            <a:off x="319337" y="6381689"/>
            <a:ext cx="3834651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4" name="Die 6P der Positionierung">
            <a:extLst>
              <a:ext uri="{FF2B5EF4-FFF2-40B4-BE49-F238E27FC236}">
                <a16:creationId xmlns:a16="http://schemas.microsoft.com/office/drawing/2014/main" id="{0F2B91CC-EEEA-2E4F-9799-7850C012D73E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Bitte ergänzen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Einleitung - neue Version UE…"/>
          <p:cNvSpPr txBox="1"/>
          <p:nvPr/>
        </p:nvSpPr>
        <p:spPr>
          <a:xfrm>
            <a:off x="1312310" y="1614213"/>
            <a:ext cx="5811803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neue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Version UE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(Die Zukunft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Gegenwart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ORDNUNG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Zeit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 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(Die </a:t>
            </a:r>
            <a:r>
              <a:rPr sz="1800"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Vergangenheit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verstehen)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0" name="1.…"/>
          <p:cNvSpPr txBox="1"/>
          <p:nvPr/>
        </p:nvSpPr>
        <p:spPr>
          <a:xfrm>
            <a:off x="752536" y="1614213"/>
            <a:ext cx="497325" cy="373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22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933" name="Einteilung (Zeit, Motto)…"/>
          <p:cNvSpPr txBox="1"/>
          <p:nvPr/>
        </p:nvSpPr>
        <p:spPr>
          <a:xfrm>
            <a:off x="1312310" y="5125170"/>
            <a:ext cx="3278781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Einteilung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(Zeit, Motto)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Appell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60A58D-31D3-6948-A25B-F1EF40239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6731" cy="804333"/>
          </a:xfrm>
        </p:spPr>
        <p:txBody>
          <a:bodyPr/>
          <a:lstStyle/>
          <a:p>
            <a:r>
              <a:rPr lang="de-DE" dirty="0">
                <a:ea typeface="Century Gothic"/>
                <a:sym typeface="Century Gothic"/>
              </a:rPr>
              <a:t>Neue </a:t>
            </a:r>
            <a:r>
              <a:rPr lang="de-DE" dirty="0" err="1">
                <a:ea typeface="Century Gothic"/>
                <a:sym typeface="Century Gothic"/>
              </a:rPr>
              <a:t>LebensEnergie</a:t>
            </a:r>
            <a:r>
              <a:rPr lang="de-DE" dirty="0">
                <a:ea typeface="Century Gothic"/>
                <a:sym typeface="Century Gothic"/>
              </a:rPr>
              <a:t> für Unternehmer*innen</a:t>
            </a:r>
          </a:p>
          <a:p>
            <a:endParaRPr lang="de-DE" dirty="0"/>
          </a:p>
        </p:txBody>
      </p:sp>
      <p:sp>
        <p:nvSpPr>
          <p:cNvPr id="11" name="Rechteck">
            <a:extLst>
              <a:ext uri="{FF2B5EF4-FFF2-40B4-BE49-F238E27FC236}">
                <a16:creationId xmlns:a16="http://schemas.microsoft.com/office/drawing/2014/main" id="{560823C9-F24C-EB44-9B6E-797888DB59AC}"/>
              </a:ext>
            </a:extLst>
          </p:cNvPr>
          <p:cNvSpPr/>
          <p:nvPr/>
        </p:nvSpPr>
        <p:spPr>
          <a:xfrm>
            <a:off x="647671" y="1734191"/>
            <a:ext cx="4439190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A0C3872-A9FF-7047-AC76-FF56E6999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90" y="785006"/>
            <a:ext cx="5396039" cy="5396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" descr="Bild">
            <a:extLst>
              <a:ext uri="{FF2B5EF4-FFF2-40B4-BE49-F238E27FC236}">
                <a16:creationId xmlns:a16="http://schemas.microsoft.com/office/drawing/2014/main" id="{299C467F-07B3-2345-B75C-7D729BA13A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940" name="Bild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654147"/>
            <a:ext cx="3976958" cy="4946553"/>
          </a:xfrm>
          <a:prstGeom prst="rect">
            <a:avLst/>
          </a:prstGeom>
          <a:ln w="12700">
            <a:miter lim="400000"/>
          </a:ln>
          <a:effectLst>
            <a:outerShdw blurRad="594869" dist="38100" dir="2700000" sx="105086" sy="105086" algn="tl" rotWithShape="0">
              <a:prstClr val="black">
                <a:alpha val="79048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039318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0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48AD3925-6143-C146-96AC-8D36780DD0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A8607821-4114-2847-8392-5EA51F0B9E5B}"/>
              </a:ext>
            </a:extLst>
          </p:cNvPr>
          <p:cNvSpPr/>
          <p:nvPr/>
        </p:nvSpPr>
        <p:spPr>
          <a:xfrm>
            <a:off x="0" y="0"/>
            <a:ext cx="6034218" cy="6786000"/>
          </a:xfrm>
          <a:prstGeom prst="rect">
            <a:avLst/>
          </a:prstGeom>
          <a:gradFill>
            <a:gsLst>
              <a:gs pos="29000">
                <a:schemeClr val="tx1">
                  <a:lumMod val="85000"/>
                  <a:lumOff val="15000"/>
                  <a:alpha val="53984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F1D1015-EC12-6D4E-A497-BD27ED76D4B2}"/>
              </a:ext>
            </a:extLst>
          </p:cNvPr>
          <p:cNvSpPr/>
          <p:nvPr/>
        </p:nvSpPr>
        <p:spPr>
          <a:xfrm>
            <a:off x="507144" y="4979772"/>
            <a:ext cx="5527074" cy="1616390"/>
          </a:xfrm>
          <a:prstGeom prst="rect">
            <a:avLst/>
          </a:prstGeom>
          <a:solidFill>
            <a:srgbClr val="FFFFFF">
              <a:alpha val="7134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Bild 5" descr="Bild 5">
            <a:extLst>
              <a:ext uri="{FF2B5EF4-FFF2-40B4-BE49-F238E27FC236}">
                <a16:creationId xmlns:a16="http://schemas.microsoft.com/office/drawing/2014/main" id="{9749F7CE-BDE0-8A49-AF7B-D1165C7EC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36" y="5169611"/>
            <a:ext cx="5388965" cy="1616389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 Box 4">
            <a:extLst>
              <a:ext uri="{FF2B5EF4-FFF2-40B4-BE49-F238E27FC236}">
                <a16:creationId xmlns:a16="http://schemas.microsoft.com/office/drawing/2014/main" id="{AA550786-B434-E140-A8BB-46276513AA25}"/>
              </a:ext>
            </a:extLst>
          </p:cNvPr>
          <p:cNvSpPr txBox="1"/>
          <p:nvPr/>
        </p:nvSpPr>
        <p:spPr>
          <a:xfrm>
            <a:off x="594975" y="451677"/>
            <a:ext cx="4633385" cy="233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1219200">
              <a:defRPr sz="48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b="0" i="1" dirty="0">
                <a:latin typeface="Calibri" panose="020F0502020204030204" pitchFamily="34" charset="0"/>
                <a:cs typeface="Calibri" panose="020F0502020204030204" pitchFamily="34" charset="0"/>
              </a:rPr>
              <a:t>ERFOLG IST IMMER EIN WEG, NIE EIN ZIEL!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dvAuto="0"/>
      <p:bldP spid="15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Visitenkarte, Screenshot enthält.&#10;&#10;Automatisch generierte Beschreibung">
            <a:extLst>
              <a:ext uri="{FF2B5EF4-FFF2-40B4-BE49-F238E27FC236}">
                <a16:creationId xmlns:a16="http://schemas.microsoft.com/office/drawing/2014/main" id="{28E98BEB-9EF7-5749-B173-D9745E94F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610" y="-3957169"/>
            <a:ext cx="10312687" cy="14576419"/>
          </a:xfrm>
          <a:prstGeom prst="rect">
            <a:avLst/>
          </a:prstGeom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D2E328A0-D12C-034D-AFBD-922B91BD98E9}"/>
              </a:ext>
            </a:extLst>
          </p:cNvPr>
          <p:cNvSpPr/>
          <p:nvPr/>
        </p:nvSpPr>
        <p:spPr>
          <a:xfrm>
            <a:off x="319337" y="6381689"/>
            <a:ext cx="445144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F7A358E1-EF0B-724F-94CC-A75588A607CC}"/>
              </a:ext>
            </a:extLst>
          </p:cNvPr>
          <p:cNvSpPr txBox="1"/>
          <p:nvPr/>
        </p:nvSpPr>
        <p:spPr>
          <a:xfrm>
            <a:off x="645703" y="6405168"/>
            <a:ext cx="4254780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Denkmodelle: Bedürfnispyramide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">
            <a:extLst>
              <a:ext uri="{FF2B5EF4-FFF2-40B4-BE49-F238E27FC236}">
                <a16:creationId xmlns:a16="http://schemas.microsoft.com/office/drawing/2014/main" id="{80B0EE8F-4137-6A44-840A-DF6AB4E6F5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036" b="15653"/>
          <a:stretch/>
        </p:blipFill>
        <p:spPr>
          <a:xfrm>
            <a:off x="13036" y="0"/>
            <a:ext cx="10716242" cy="75039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8E98BEB-9EF7-5749-B173-D9745E94F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381" y="-3611179"/>
            <a:ext cx="10312686" cy="1457641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8B9EC0A-FB77-8144-82FC-7BDB81352BA7}"/>
              </a:ext>
            </a:extLst>
          </p:cNvPr>
          <p:cNvSpPr txBox="1"/>
          <p:nvPr/>
        </p:nvSpPr>
        <p:spPr>
          <a:xfrm>
            <a:off x="18992850" y="10782300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4A78212E-6CD6-4A42-982A-DE2AC4E8E25C}"/>
              </a:ext>
            </a:extLst>
          </p:cNvPr>
          <p:cNvSpPr txBox="1"/>
          <p:nvPr/>
        </p:nvSpPr>
        <p:spPr>
          <a:xfrm>
            <a:off x="790831" y="5169402"/>
            <a:ext cx="4145869" cy="292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1219200">
              <a:defRPr sz="4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1100" dirty="0"/>
              <a:t>Quelle: Flow, </a:t>
            </a:r>
            <a:r>
              <a:rPr lang="de-DE" sz="1100" dirty="0" err="1"/>
              <a:t>Csikszentmihalyi</a:t>
            </a:r>
            <a:endParaRPr lang="de-DE" sz="1100" dirty="0"/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9DDAB47D-04D0-404C-BF4B-11E2863760F9}"/>
              </a:ext>
            </a:extLst>
          </p:cNvPr>
          <p:cNvSpPr txBox="1"/>
          <p:nvPr/>
        </p:nvSpPr>
        <p:spPr>
          <a:xfrm>
            <a:off x="-7005401" y="11378013"/>
            <a:ext cx="1559984" cy="439421"/>
          </a:xfrm>
          <a:prstGeom prst="rect">
            <a:avLst/>
          </a:prstGeom>
          <a:ln w="38100">
            <a:solidFill>
              <a:srgbClr val="FFFFFF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100"/>
              </a:spcBef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schwach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D57B361F-B93A-954A-892E-5A23766DA056}"/>
              </a:ext>
            </a:extLst>
          </p:cNvPr>
          <p:cNvSpPr txBox="1"/>
          <p:nvPr/>
        </p:nvSpPr>
        <p:spPr>
          <a:xfrm>
            <a:off x="-869200" y="11378013"/>
            <a:ext cx="1168401" cy="439421"/>
          </a:xfrm>
          <a:prstGeom prst="rect">
            <a:avLst/>
          </a:prstGeom>
          <a:ln w="38100">
            <a:solidFill>
              <a:srgbClr val="FFFFFF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100"/>
              </a:spcBef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stark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52937894-3B6D-144A-A23B-ADFB12D7971E}"/>
              </a:ext>
            </a:extLst>
          </p:cNvPr>
          <p:cNvSpPr txBox="1"/>
          <p:nvPr/>
        </p:nvSpPr>
        <p:spPr>
          <a:xfrm>
            <a:off x="-6713308" y="7202887"/>
            <a:ext cx="876301" cy="439421"/>
          </a:xfrm>
          <a:prstGeom prst="rect">
            <a:avLst/>
          </a:prstGeom>
          <a:ln w="38100">
            <a:solidFill>
              <a:srgbClr val="FFFFFF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100"/>
              </a:spcBef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stark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8B179C38-E622-9B42-AD4E-E99AC85062C0}"/>
              </a:ext>
            </a:extLst>
          </p:cNvPr>
          <p:cNvSpPr txBox="1"/>
          <p:nvPr/>
        </p:nvSpPr>
        <p:spPr>
          <a:xfrm>
            <a:off x="-4861226" y="11539915"/>
            <a:ext cx="3892552" cy="566421"/>
          </a:xfrm>
          <a:prstGeom prst="rect">
            <a:avLst/>
          </a:prstGeom>
          <a:ln w="38100">
            <a:solidFill>
              <a:srgbClr val="FFFFFF"/>
            </a:solidFill>
            <a:miter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600"/>
              </a:spcBef>
              <a:defRPr sz="2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Fähigkeit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2DAF9013-C207-FF45-8204-2484BE37852D}"/>
              </a:ext>
            </a:extLst>
          </p:cNvPr>
          <p:cNvSpPr txBox="1"/>
          <p:nvPr/>
        </p:nvSpPr>
        <p:spPr>
          <a:xfrm rot="16200000">
            <a:off x="-7969729" y="9226104"/>
            <a:ext cx="3003929" cy="52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>
            <a:spAutoFit/>
          </a:bodyPr>
          <a:lstStyle>
            <a:lvl1pPr algn="ctr" defTabSz="1219200">
              <a:spcBef>
                <a:spcPts val="1600"/>
              </a:spcBef>
              <a:defRPr sz="2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/>
              <a:t>Herausforderung</a:t>
            </a:r>
            <a:endParaRPr dirty="0"/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67241FED-C1D4-AA41-A4C6-E0ECD4DF128E}"/>
              </a:ext>
            </a:extLst>
          </p:cNvPr>
          <p:cNvSpPr txBox="1"/>
          <p:nvPr/>
        </p:nvSpPr>
        <p:spPr>
          <a:xfrm rot="18720000">
            <a:off x="-3883674" y="9527981"/>
            <a:ext cx="2447926" cy="490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400"/>
              </a:spcBef>
              <a:defRPr sz="24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Flow = Fluss</a:t>
            </a: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E6D8B353-B71E-C24F-9151-CAB641F82C18}"/>
              </a:ext>
            </a:extLst>
          </p:cNvPr>
          <p:cNvSpPr txBox="1"/>
          <p:nvPr/>
        </p:nvSpPr>
        <p:spPr>
          <a:xfrm>
            <a:off x="-5591251" y="6769099"/>
            <a:ext cx="3213101" cy="52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600"/>
              </a:spcBef>
              <a:defRPr sz="2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Überforderung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36018AFE-0A6F-3C46-8E96-3B1BD7E6D755}"/>
              </a:ext>
            </a:extLst>
          </p:cNvPr>
          <p:cNvSpPr txBox="1"/>
          <p:nvPr/>
        </p:nvSpPr>
        <p:spPr>
          <a:xfrm>
            <a:off x="-2136839" y="10629900"/>
            <a:ext cx="3407834" cy="52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600"/>
              </a:spcBef>
              <a:defRPr sz="2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Unterforderung</a:t>
            </a:r>
          </a:p>
        </p:txBody>
      </p:sp>
      <p:pic>
        <p:nvPicPr>
          <p:cNvPr id="17" name="Bild 30" descr="Bild 30">
            <a:extLst>
              <a:ext uri="{FF2B5EF4-FFF2-40B4-BE49-F238E27FC236}">
                <a16:creationId xmlns:a16="http://schemas.microsoft.com/office/drawing/2014/main" id="{A0EEBC7C-FEA9-184D-831E-A0DFA70E1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16" y="1854200"/>
            <a:ext cx="2032001" cy="31496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19" name="Rectangle 15">
            <a:extLst>
              <a:ext uri="{FF2B5EF4-FFF2-40B4-BE49-F238E27FC236}">
                <a16:creationId xmlns:a16="http://schemas.microsoft.com/office/drawing/2014/main" id="{77FDEDAC-B116-7147-9CB4-033C19DABEBB}"/>
              </a:ext>
            </a:extLst>
          </p:cNvPr>
          <p:cNvSpPr/>
          <p:nvPr/>
        </p:nvSpPr>
        <p:spPr>
          <a:xfrm>
            <a:off x="-5642279" y="11325601"/>
            <a:ext cx="1676626" cy="52349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DAC84C3E-DA4D-AE42-BCF1-DEB2B1B8E52F}"/>
              </a:ext>
            </a:extLst>
          </p:cNvPr>
          <p:cNvSpPr/>
          <p:nvPr/>
        </p:nvSpPr>
        <p:spPr>
          <a:xfrm>
            <a:off x="-5934370" y="10965240"/>
            <a:ext cx="292101" cy="4318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1" name="Line 16">
            <a:extLst>
              <a:ext uri="{FF2B5EF4-FFF2-40B4-BE49-F238E27FC236}">
                <a16:creationId xmlns:a16="http://schemas.microsoft.com/office/drawing/2014/main" id="{D0F97196-51FB-5440-B64C-75A9A7454539}"/>
              </a:ext>
            </a:extLst>
          </p:cNvPr>
          <p:cNvSpPr/>
          <p:nvPr/>
        </p:nvSpPr>
        <p:spPr>
          <a:xfrm>
            <a:off x="-5642279" y="11324014"/>
            <a:ext cx="5649384" cy="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" name="Line 18">
            <a:extLst>
              <a:ext uri="{FF2B5EF4-FFF2-40B4-BE49-F238E27FC236}">
                <a16:creationId xmlns:a16="http://schemas.microsoft.com/office/drawing/2014/main" id="{5CAE9D97-954A-404A-8CB4-F24D4E8DCA11}"/>
              </a:ext>
            </a:extLst>
          </p:cNvPr>
          <p:cNvSpPr/>
          <p:nvPr/>
        </p:nvSpPr>
        <p:spPr>
          <a:xfrm flipV="1">
            <a:off x="-5642282" y="7150479"/>
            <a:ext cx="1" cy="4175127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3" name="Text Box 14">
            <a:extLst>
              <a:ext uri="{FF2B5EF4-FFF2-40B4-BE49-F238E27FC236}">
                <a16:creationId xmlns:a16="http://schemas.microsoft.com/office/drawing/2014/main" id="{4184F274-B58E-C441-AE2A-901937A97C7B}"/>
              </a:ext>
            </a:extLst>
          </p:cNvPr>
          <p:cNvSpPr txBox="1"/>
          <p:nvPr/>
        </p:nvSpPr>
        <p:spPr>
          <a:xfrm rot="18780000">
            <a:off x="-5177971" y="8874131"/>
            <a:ext cx="3384552" cy="93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spcBef>
                <a:spcPts val="1600"/>
              </a:spcBef>
              <a:defRPr sz="2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Erfolg + Glückserlebnisse</a:t>
            </a:r>
          </a:p>
        </p:txBody>
      </p:sp>
      <p:sp>
        <p:nvSpPr>
          <p:cNvPr id="24" name="Parallelogramm 23">
            <a:extLst>
              <a:ext uri="{FF2B5EF4-FFF2-40B4-BE49-F238E27FC236}">
                <a16:creationId xmlns:a16="http://schemas.microsoft.com/office/drawing/2014/main" id="{533529FE-895F-0642-A296-4D1AF47538A3}"/>
              </a:ext>
            </a:extLst>
          </p:cNvPr>
          <p:cNvSpPr/>
          <p:nvPr/>
        </p:nvSpPr>
        <p:spPr>
          <a:xfrm>
            <a:off x="319337" y="6381689"/>
            <a:ext cx="3834651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5" name="Die 6P der Positionierung">
            <a:extLst>
              <a:ext uri="{FF2B5EF4-FFF2-40B4-BE49-F238E27FC236}">
                <a16:creationId xmlns:a16="http://schemas.microsoft.com/office/drawing/2014/main" id="{539BD207-F7A8-B049-AAD8-30C226A84D0D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Bitte ergänzen</a:t>
            </a:r>
          </a:p>
        </p:txBody>
      </p:sp>
    </p:spTree>
    <p:extLst>
      <p:ext uri="{BB962C8B-B14F-4D97-AF65-F5344CB8AC3E}">
        <p14:creationId xmlns:p14="http://schemas.microsoft.com/office/powerpoint/2010/main" val="302588446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>
            <a:extLst>
              <a:ext uri="{FF2B5EF4-FFF2-40B4-BE49-F238E27FC236}">
                <a16:creationId xmlns:a16="http://schemas.microsoft.com/office/drawing/2014/main" id="{B399155B-CBB1-7544-A32D-4C18795CAB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A8607821-4114-2847-8392-5EA51F0B9E5B}"/>
              </a:ext>
            </a:extLst>
          </p:cNvPr>
          <p:cNvSpPr/>
          <p:nvPr/>
        </p:nvSpPr>
        <p:spPr>
          <a:xfrm>
            <a:off x="0" y="0"/>
            <a:ext cx="9048750" cy="6858000"/>
          </a:xfrm>
          <a:prstGeom prst="rect">
            <a:avLst/>
          </a:prstGeom>
          <a:gradFill>
            <a:gsLst>
              <a:gs pos="29000">
                <a:schemeClr val="tx1">
                  <a:lumMod val="85000"/>
                  <a:lumOff val="15000"/>
                  <a:alpha val="53984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A550786-B434-E140-A8BB-46276513AA25}"/>
              </a:ext>
            </a:extLst>
          </p:cNvPr>
          <p:cNvSpPr txBox="1"/>
          <p:nvPr/>
        </p:nvSpPr>
        <p:spPr>
          <a:xfrm>
            <a:off x="4524375" y="2965439"/>
            <a:ext cx="6989166" cy="3077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1219200">
              <a:defRPr sz="48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b="0" i="1" dirty="0">
                <a:latin typeface="Calibri" panose="020F0502020204030204" pitchFamily="34" charset="0"/>
                <a:cs typeface="Calibri" panose="020F0502020204030204" pitchFamily="34" charset="0"/>
              </a:rPr>
              <a:t>„DIE QUALITÄT DEINER GEDANKEN BESTIMMT DIE QUALITÄT DEINES LEBENS.“</a:t>
            </a:r>
          </a:p>
          <a:p>
            <a:endParaRPr lang="de-DE" b="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hteck 4">
            <a:extLst>
              <a:ext uri="{FF2B5EF4-FFF2-40B4-BE49-F238E27FC236}">
                <a16:creationId xmlns:a16="http://schemas.microsoft.com/office/drawing/2014/main" id="{D0B852A8-61E4-D145-A238-FB7E64557BF6}"/>
              </a:ext>
            </a:extLst>
          </p:cNvPr>
          <p:cNvSpPr txBox="1"/>
          <p:nvPr/>
        </p:nvSpPr>
        <p:spPr>
          <a:xfrm>
            <a:off x="4524374" y="5248209"/>
            <a:ext cx="2936599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Marcus Aurelius</a:t>
            </a:r>
          </a:p>
          <a:p>
            <a:pPr defTabSz="1219200"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(121-180 n. Chr.)</a:t>
            </a:r>
          </a:p>
        </p:txBody>
      </p:sp>
    </p:spTree>
    <p:extLst>
      <p:ext uri="{BB962C8B-B14F-4D97-AF65-F5344CB8AC3E}">
        <p14:creationId xmlns:p14="http://schemas.microsoft.com/office/powerpoint/2010/main" val="1138909721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5" name="Bild 27" descr="Bild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245" y="279811"/>
            <a:ext cx="4437255" cy="6017321"/>
          </a:xfrm>
          <a:prstGeom prst="rect">
            <a:avLst/>
          </a:prstGeom>
          <a:ln w="12700">
            <a:miter lim="400000"/>
          </a:ln>
        </p:spPr>
      </p:pic>
      <p:sp>
        <p:nvSpPr>
          <p:cNvPr id="976" name="Oval 13"/>
          <p:cNvSpPr/>
          <p:nvPr/>
        </p:nvSpPr>
        <p:spPr>
          <a:xfrm>
            <a:off x="1509300" y="2557212"/>
            <a:ext cx="1674816" cy="1602973"/>
          </a:xfrm>
          <a:prstGeom prst="ellipse">
            <a:avLst/>
          </a:prstGeom>
          <a:gradFill flip="none" rotWithShape="1">
            <a:gsLst>
              <a:gs pos="100000">
                <a:srgbClr val="D20A11"/>
              </a:gs>
              <a:gs pos="0">
                <a:schemeClr val="accent3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>
            <a:noFill/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1" name="Textfeld 9"/>
          <p:cNvSpPr txBox="1"/>
          <p:nvPr/>
        </p:nvSpPr>
        <p:spPr>
          <a:xfrm>
            <a:off x="623421" y="855898"/>
            <a:ext cx="493403" cy="1015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5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982" name="Textfeld 11"/>
          <p:cNvSpPr txBox="1"/>
          <p:nvPr/>
        </p:nvSpPr>
        <p:spPr>
          <a:xfrm>
            <a:off x="623391" y="4766978"/>
            <a:ext cx="350735" cy="1015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5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</a:p>
        </p:txBody>
      </p:sp>
      <p:sp>
        <p:nvSpPr>
          <p:cNvPr id="983" name="Textfeld 10"/>
          <p:cNvSpPr txBox="1"/>
          <p:nvPr/>
        </p:nvSpPr>
        <p:spPr>
          <a:xfrm>
            <a:off x="623414" y="2656076"/>
            <a:ext cx="764310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Geist</a:t>
            </a:r>
          </a:p>
        </p:txBody>
      </p:sp>
      <p:sp>
        <p:nvSpPr>
          <p:cNvPr id="985" name="Textfeld 15"/>
          <p:cNvSpPr txBox="1"/>
          <p:nvPr/>
        </p:nvSpPr>
        <p:spPr>
          <a:xfrm>
            <a:off x="1818869" y="2763918"/>
            <a:ext cx="1065674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6" name="Gerade Verbindung 16"/>
          <p:cNvSpPr/>
          <p:nvPr/>
        </p:nvSpPr>
        <p:spPr>
          <a:xfrm flipH="1">
            <a:off x="3202148" y="279811"/>
            <a:ext cx="13532" cy="6017321"/>
          </a:xfrm>
          <a:prstGeom prst="line">
            <a:avLst/>
          </a:prstGeom>
          <a:ln w="25400">
            <a:solidFill>
              <a:srgbClr val="000000"/>
            </a:solidFill>
            <a:prstDash val="sysDot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7" name="Gerade Verbindung 18"/>
          <p:cNvSpPr/>
          <p:nvPr/>
        </p:nvSpPr>
        <p:spPr>
          <a:xfrm>
            <a:off x="5519935" y="279811"/>
            <a:ext cx="13531" cy="6017321"/>
          </a:xfrm>
          <a:prstGeom prst="line">
            <a:avLst/>
          </a:prstGeom>
          <a:ln w="25400">
            <a:solidFill>
              <a:srgbClr val="000000"/>
            </a:solidFill>
            <a:prstDash val="sysDot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8" name="Gerade Verbindung 19"/>
          <p:cNvSpPr/>
          <p:nvPr/>
        </p:nvSpPr>
        <p:spPr>
          <a:xfrm>
            <a:off x="7728181" y="279811"/>
            <a:ext cx="36064" cy="6017321"/>
          </a:xfrm>
          <a:prstGeom prst="line">
            <a:avLst/>
          </a:prstGeom>
          <a:ln w="25400">
            <a:solidFill>
              <a:srgbClr val="000000"/>
            </a:solidFill>
            <a:prstDash val="sysDot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9" name="Textfeld 17"/>
          <p:cNvSpPr txBox="1"/>
          <p:nvPr/>
        </p:nvSpPr>
        <p:spPr>
          <a:xfrm>
            <a:off x="1049650" y="5763361"/>
            <a:ext cx="1674815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Bewusstsein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0" name="Textfeld 21"/>
          <p:cNvSpPr txBox="1"/>
          <p:nvPr/>
        </p:nvSpPr>
        <p:spPr>
          <a:xfrm>
            <a:off x="3695733" y="5763361"/>
            <a:ext cx="1083308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Denken</a:t>
            </a:r>
          </a:p>
        </p:txBody>
      </p:sp>
      <p:sp>
        <p:nvSpPr>
          <p:cNvPr id="991" name="Textfeld 22"/>
          <p:cNvSpPr txBox="1"/>
          <p:nvPr/>
        </p:nvSpPr>
        <p:spPr>
          <a:xfrm>
            <a:off x="5999993" y="5763361"/>
            <a:ext cx="1173076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Handeln</a:t>
            </a:r>
          </a:p>
        </p:txBody>
      </p:sp>
      <p:sp>
        <p:nvSpPr>
          <p:cNvPr id="992" name="Textfeld 23"/>
          <p:cNvSpPr txBox="1"/>
          <p:nvPr/>
        </p:nvSpPr>
        <p:spPr>
          <a:xfrm>
            <a:off x="8016213" y="5763361"/>
            <a:ext cx="1121780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Materie</a:t>
            </a:r>
          </a:p>
        </p:txBody>
      </p:sp>
      <p:sp>
        <p:nvSpPr>
          <p:cNvPr id="993" name="Textfeld 24"/>
          <p:cNvSpPr txBox="1"/>
          <p:nvPr/>
        </p:nvSpPr>
        <p:spPr>
          <a:xfrm>
            <a:off x="10384347" y="313491"/>
            <a:ext cx="1225975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rfolg</a:t>
            </a:r>
            <a:endParaRPr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4" name="Textfeld 25"/>
          <p:cNvSpPr txBox="1"/>
          <p:nvPr/>
        </p:nvSpPr>
        <p:spPr>
          <a:xfrm>
            <a:off x="9895635" y="5620026"/>
            <a:ext cx="2088390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Miss€rfolg</a:t>
            </a:r>
            <a:endParaRPr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80" name="Gruppierung 7"/>
          <p:cNvGrpSpPr/>
          <p:nvPr/>
        </p:nvGrpSpPr>
        <p:grpSpPr>
          <a:xfrm>
            <a:off x="780806" y="793737"/>
            <a:ext cx="9012364" cy="5164840"/>
            <a:chOff x="0" y="0"/>
            <a:chExt cx="9282573" cy="5760640"/>
          </a:xfrm>
          <a:effectLst/>
        </p:grpSpPr>
        <p:sp>
          <p:nvSpPr>
            <p:cNvPr id="977" name="Gerade Verbindung 3"/>
            <p:cNvSpPr/>
            <p:nvPr/>
          </p:nvSpPr>
          <p:spPr>
            <a:xfrm>
              <a:off x="-1" y="2877532"/>
              <a:ext cx="9205927" cy="1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</a:ln>
            <a:effectLst>
              <a:outerShdw blurRad="50800" dist="254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78" name="Freihandform 6"/>
            <p:cNvSpPr/>
            <p:nvPr/>
          </p:nvSpPr>
          <p:spPr>
            <a:xfrm>
              <a:off x="5631" y="-1"/>
              <a:ext cx="9276942" cy="2873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0" y="21477"/>
                  </a:moveTo>
                  <a:cubicBezTo>
                    <a:pt x="406" y="21538"/>
                    <a:pt x="811" y="21600"/>
                    <a:pt x="1709" y="21477"/>
                  </a:cubicBezTo>
                  <a:cubicBezTo>
                    <a:pt x="2606" y="21353"/>
                    <a:pt x="4288" y="21057"/>
                    <a:pt x="5384" y="20736"/>
                  </a:cubicBezTo>
                  <a:cubicBezTo>
                    <a:pt x="6480" y="20415"/>
                    <a:pt x="7318" y="20045"/>
                    <a:pt x="8285" y="19551"/>
                  </a:cubicBezTo>
                  <a:cubicBezTo>
                    <a:pt x="9253" y="19057"/>
                    <a:pt x="10048" y="18724"/>
                    <a:pt x="11187" y="17774"/>
                  </a:cubicBezTo>
                  <a:cubicBezTo>
                    <a:pt x="12326" y="16823"/>
                    <a:pt x="13830" y="15527"/>
                    <a:pt x="15120" y="13849"/>
                  </a:cubicBezTo>
                  <a:cubicBezTo>
                    <a:pt x="16410" y="12170"/>
                    <a:pt x="17844" y="10010"/>
                    <a:pt x="18924" y="7702"/>
                  </a:cubicBezTo>
                  <a:cubicBezTo>
                    <a:pt x="20004" y="5394"/>
                    <a:pt x="21600" y="0"/>
                    <a:pt x="21600" y="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</a:ln>
            <a:effectLst>
              <a:outerShdw blurRad="50800" dist="254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79" name="Freihandform 8"/>
            <p:cNvSpPr/>
            <p:nvPr/>
          </p:nvSpPr>
          <p:spPr>
            <a:xfrm rot="10800000" flipH="1">
              <a:off x="0" y="2886858"/>
              <a:ext cx="9276942" cy="2873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8" extrusionOk="0">
                  <a:moveTo>
                    <a:pt x="0" y="21477"/>
                  </a:moveTo>
                  <a:cubicBezTo>
                    <a:pt x="406" y="21538"/>
                    <a:pt x="811" y="21600"/>
                    <a:pt x="1709" y="21477"/>
                  </a:cubicBezTo>
                  <a:cubicBezTo>
                    <a:pt x="2606" y="21353"/>
                    <a:pt x="4288" y="21057"/>
                    <a:pt x="5384" y="20736"/>
                  </a:cubicBezTo>
                  <a:cubicBezTo>
                    <a:pt x="6480" y="20415"/>
                    <a:pt x="7318" y="20045"/>
                    <a:pt x="8285" y="19551"/>
                  </a:cubicBezTo>
                  <a:cubicBezTo>
                    <a:pt x="9253" y="19057"/>
                    <a:pt x="10048" y="18724"/>
                    <a:pt x="11187" y="17774"/>
                  </a:cubicBezTo>
                  <a:cubicBezTo>
                    <a:pt x="12326" y="16823"/>
                    <a:pt x="13830" y="15527"/>
                    <a:pt x="15120" y="13849"/>
                  </a:cubicBezTo>
                  <a:cubicBezTo>
                    <a:pt x="16410" y="12170"/>
                    <a:pt x="17844" y="10010"/>
                    <a:pt x="18924" y="7702"/>
                  </a:cubicBezTo>
                  <a:cubicBezTo>
                    <a:pt x="20004" y="5394"/>
                    <a:pt x="21600" y="0"/>
                    <a:pt x="21600" y="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</a:ln>
            <a:effectLst>
              <a:outerShdw blurRad="50800" dist="254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84" name="Gewitterblitz 12"/>
          <p:cNvSpPr/>
          <p:nvPr/>
        </p:nvSpPr>
        <p:spPr>
          <a:xfrm>
            <a:off x="828791" y="3112479"/>
            <a:ext cx="576065" cy="720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72" y="0"/>
                </a:moveTo>
                <a:lnTo>
                  <a:pt x="12860" y="6080"/>
                </a:lnTo>
                <a:lnTo>
                  <a:pt x="11050" y="6797"/>
                </a:lnTo>
                <a:lnTo>
                  <a:pt x="16577" y="12007"/>
                </a:lnTo>
                <a:lnTo>
                  <a:pt x="14767" y="12877"/>
                </a:lnTo>
                <a:lnTo>
                  <a:pt x="21600" y="21600"/>
                </a:lnTo>
                <a:lnTo>
                  <a:pt x="10012" y="14915"/>
                </a:lnTo>
                <a:lnTo>
                  <a:pt x="12222" y="13987"/>
                </a:lnTo>
                <a:lnTo>
                  <a:pt x="5022" y="9705"/>
                </a:lnTo>
                <a:lnTo>
                  <a:pt x="7602" y="8382"/>
                </a:lnTo>
                <a:lnTo>
                  <a:pt x="0" y="3890"/>
                </a:lnTo>
                <a:close/>
              </a:path>
            </a:pathLst>
          </a:custGeom>
          <a:solidFill>
            <a:srgbClr val="C00000"/>
          </a:solidFill>
          <a:ln w="12700">
            <a:noFill/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Worum geht es im Leben?"/>
          <p:cNvSpPr txBox="1"/>
          <p:nvPr/>
        </p:nvSpPr>
        <p:spPr>
          <a:xfrm>
            <a:off x="2409549" y="2825821"/>
            <a:ext cx="6026880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WORUM GEHT ES </a:t>
            </a:r>
            <a:b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IM LEBEN?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199722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57000"/>
                </a:srgbClr>
              </a:gs>
              <a:gs pos="100000">
                <a:srgbClr val="D7E0E6">
                  <a:alpha val="53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lück"/>
          <p:cNvSpPr txBox="1"/>
          <p:nvPr/>
        </p:nvSpPr>
        <p:spPr>
          <a:xfrm>
            <a:off x="4704324" y="2780514"/>
            <a:ext cx="2767743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0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Glück</a:t>
            </a:r>
          </a:p>
        </p:txBody>
      </p:sp>
      <p:sp>
        <p:nvSpPr>
          <p:cNvPr id="1004" name="Erfolg"/>
          <p:cNvSpPr txBox="1"/>
          <p:nvPr/>
        </p:nvSpPr>
        <p:spPr>
          <a:xfrm>
            <a:off x="1091838" y="3697844"/>
            <a:ext cx="2524087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8000">
                <a:solidFill>
                  <a:srgbClr val="3F6797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Erfolg</a:t>
            </a:r>
          </a:p>
        </p:txBody>
      </p:sp>
      <p:sp>
        <p:nvSpPr>
          <p:cNvPr id="1005" name="Zufriedenheit"/>
          <p:cNvSpPr txBox="1"/>
          <p:nvPr/>
        </p:nvSpPr>
        <p:spPr>
          <a:xfrm>
            <a:off x="4567747" y="1944068"/>
            <a:ext cx="320215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4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Zufriedenheit</a:t>
            </a:r>
          </a:p>
        </p:txBody>
      </p:sp>
      <p:sp>
        <p:nvSpPr>
          <p:cNvPr id="1006" name="Freiheit"/>
          <p:cNvSpPr txBox="1"/>
          <p:nvPr/>
        </p:nvSpPr>
        <p:spPr>
          <a:xfrm>
            <a:off x="765895" y="5264667"/>
            <a:ext cx="2413479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8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Freiheit</a:t>
            </a:r>
          </a:p>
        </p:txBody>
      </p:sp>
      <p:sp>
        <p:nvSpPr>
          <p:cNvPr id="1007" name="Wohlstand"/>
          <p:cNvSpPr txBox="1"/>
          <p:nvPr/>
        </p:nvSpPr>
        <p:spPr>
          <a:xfrm>
            <a:off x="7775788" y="5637036"/>
            <a:ext cx="236218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Wohlstand</a:t>
            </a:r>
          </a:p>
        </p:txBody>
      </p:sp>
      <p:sp>
        <p:nvSpPr>
          <p:cNvPr id="1008" name="Liebe"/>
          <p:cNvSpPr txBox="1"/>
          <p:nvPr/>
        </p:nvSpPr>
        <p:spPr>
          <a:xfrm>
            <a:off x="8192647" y="2099854"/>
            <a:ext cx="2209898" cy="1261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7600">
                <a:solidFill>
                  <a:srgbClr val="FF2600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Liebe</a:t>
            </a:r>
          </a:p>
        </p:txBody>
      </p:sp>
      <p:sp>
        <p:nvSpPr>
          <p:cNvPr id="1009" name="Freude"/>
          <p:cNvSpPr txBox="1"/>
          <p:nvPr/>
        </p:nvSpPr>
        <p:spPr>
          <a:xfrm>
            <a:off x="4704324" y="5484636"/>
            <a:ext cx="1921358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Freude</a:t>
            </a:r>
          </a:p>
        </p:txBody>
      </p:sp>
      <p:sp>
        <p:nvSpPr>
          <p:cNvPr id="1010" name="Sinn"/>
          <p:cNvSpPr txBox="1"/>
          <p:nvPr/>
        </p:nvSpPr>
        <p:spPr>
          <a:xfrm>
            <a:off x="8800012" y="364282"/>
            <a:ext cx="2323711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sp>
        <p:nvSpPr>
          <p:cNvPr id="1011" name="Dankbarkeit"/>
          <p:cNvSpPr txBox="1"/>
          <p:nvPr/>
        </p:nvSpPr>
        <p:spPr>
          <a:xfrm>
            <a:off x="576799" y="2535029"/>
            <a:ext cx="3388105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200">
                <a:solidFill>
                  <a:srgbClr val="C0504D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Dankbarkeit</a:t>
            </a:r>
          </a:p>
        </p:txBody>
      </p:sp>
      <p:sp>
        <p:nvSpPr>
          <p:cNvPr id="1012" name="Eine Arbeit die wir lieben"/>
          <p:cNvSpPr txBox="1"/>
          <p:nvPr/>
        </p:nvSpPr>
        <p:spPr>
          <a:xfrm>
            <a:off x="1150969" y="386295"/>
            <a:ext cx="5859935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4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Eine Arbeit die wir lieben</a:t>
            </a:r>
          </a:p>
        </p:txBody>
      </p:sp>
      <p:sp>
        <p:nvSpPr>
          <p:cNvPr id="1013" name="Spaß"/>
          <p:cNvSpPr txBox="1"/>
          <p:nvPr/>
        </p:nvSpPr>
        <p:spPr>
          <a:xfrm>
            <a:off x="9352296" y="3350304"/>
            <a:ext cx="1624802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</a:p>
        </p:txBody>
      </p:sp>
      <p:sp>
        <p:nvSpPr>
          <p:cNvPr id="1014" name="Gesundheit und Fitness"/>
          <p:cNvSpPr txBox="1"/>
          <p:nvPr/>
        </p:nvSpPr>
        <p:spPr>
          <a:xfrm>
            <a:off x="4780505" y="4479708"/>
            <a:ext cx="6457856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200">
                <a:solidFill>
                  <a:srgbClr val="9BBB59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Gesundheit und Fitness</a:t>
            </a:r>
          </a:p>
        </p:txBody>
      </p:sp>
      <p:sp>
        <p:nvSpPr>
          <p:cNvPr id="1015" name="Gelungenes Leben"/>
          <p:cNvSpPr txBox="1"/>
          <p:nvPr/>
        </p:nvSpPr>
        <p:spPr>
          <a:xfrm>
            <a:off x="576799" y="1329266"/>
            <a:ext cx="392831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Gelungenes Leben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esund und fit sein - und lange leben.…"/>
          <p:cNvSpPr txBox="1"/>
          <p:nvPr/>
        </p:nvSpPr>
        <p:spPr>
          <a:xfrm>
            <a:off x="1552609" y="679269"/>
            <a:ext cx="9086781" cy="48320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Gesund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fit sein -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lange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leben.</a:t>
            </a: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Glückliche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liebevolle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Beziehung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Eine Arbeit,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Freude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Finanzielle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Unabhängigkeit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….</a:t>
            </a: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Familie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Freundeskreis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Hobbys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Haus, Boot, Auto</a:t>
            </a: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Urlaub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Reisen,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Bildung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414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Charakter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Charisma,…</a:t>
            </a:r>
          </a:p>
        </p:txBody>
      </p:sp>
      <p:sp>
        <p:nvSpPr>
          <p:cNvPr id="1020" name="Freiheit"/>
          <p:cNvSpPr txBox="1"/>
          <p:nvPr/>
        </p:nvSpPr>
        <p:spPr>
          <a:xfrm>
            <a:off x="1660030" y="5656825"/>
            <a:ext cx="1915266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FREIHEIT </a:t>
            </a:r>
          </a:p>
        </p:txBody>
      </p:sp>
      <p:sp>
        <p:nvSpPr>
          <p:cNvPr id="1021" name="Liebe"/>
          <p:cNvSpPr txBox="1"/>
          <p:nvPr/>
        </p:nvSpPr>
        <p:spPr>
          <a:xfrm>
            <a:off x="4176812" y="5656825"/>
            <a:ext cx="1250020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LIEBE </a:t>
            </a:r>
          </a:p>
        </p:txBody>
      </p:sp>
      <p:sp>
        <p:nvSpPr>
          <p:cNvPr id="1022" name="Gesundheit"/>
          <p:cNvSpPr txBox="1"/>
          <p:nvPr/>
        </p:nvSpPr>
        <p:spPr>
          <a:xfrm>
            <a:off x="6248400" y="5656825"/>
            <a:ext cx="2626999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847" y="516466"/>
            <a:ext cx="3725334" cy="5825068"/>
          </a:xfrm>
          <a:prstGeom prst="rect">
            <a:avLst/>
          </a:prstGeom>
          <a:ln w="12700">
            <a:miter lim="400000"/>
          </a:ln>
        </p:spPr>
      </p:pic>
      <p:sp>
        <p:nvSpPr>
          <p:cNvPr id="1025" name="Das Prinzip der Geistigkeit…"/>
          <p:cNvSpPr txBox="1"/>
          <p:nvPr/>
        </p:nvSpPr>
        <p:spPr>
          <a:xfrm>
            <a:off x="745792" y="386611"/>
            <a:ext cx="4742643" cy="34206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Geistigkeit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Analogie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Schwingung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Polarität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Rhythmus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Kausalität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Geschlechts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224" y="4161206"/>
            <a:ext cx="3440164" cy="23101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" descr="Bild">
            <a:extLst>
              <a:ext uri="{FF2B5EF4-FFF2-40B4-BE49-F238E27FC236}">
                <a16:creationId xmlns:a16="http://schemas.microsoft.com/office/drawing/2014/main" id="{C76DC9B4-106B-8C4C-8F51-0C3AC1CC10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29" name="„Materie ist geronnener Geist“…"/>
          <p:cNvSpPr txBox="1"/>
          <p:nvPr/>
        </p:nvSpPr>
        <p:spPr>
          <a:xfrm>
            <a:off x="6982992" y="2613393"/>
            <a:ext cx="2836869" cy="1631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lang="de-DE" sz="2800" b="1" i="1" dirty="0">
                <a:latin typeface="Calibri" panose="020F0502020204030204" pitchFamily="34" charset="0"/>
                <a:cs typeface="Calibri" panose="020F0502020204030204" pitchFamily="34" charset="0"/>
              </a:rPr>
              <a:t>„MATERIE IST GERONNENER GEIST“</a:t>
            </a:r>
          </a:p>
          <a:p>
            <a:pPr defTabSz="1219200">
              <a:defRPr sz="1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Einstein</a:t>
            </a:r>
          </a:p>
        </p:txBody>
      </p:sp>
      <p:sp>
        <p:nvSpPr>
          <p:cNvPr id="1030" name="Prinzip der Geistigkeit"/>
          <p:cNvSpPr txBox="1"/>
          <p:nvPr/>
        </p:nvSpPr>
        <p:spPr>
          <a:xfrm>
            <a:off x="399237" y="1797696"/>
            <a:ext cx="5236688" cy="707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sz="3800" dirty="0">
                <a:latin typeface="Calibri" panose="020F0502020204030204" pitchFamily="34" charset="0"/>
                <a:cs typeface="Calibri" panose="020F0502020204030204" pitchFamily="34" charset="0"/>
              </a:rPr>
              <a:t>PRINZIP DER GEISTIGKEIT</a:t>
            </a:r>
          </a:p>
        </p:txBody>
      </p:sp>
      <p:sp>
        <p:nvSpPr>
          <p:cNvPr id="1031" name="„Nutze Deinen Verstand!“"/>
          <p:cNvSpPr txBox="1"/>
          <p:nvPr/>
        </p:nvSpPr>
        <p:spPr>
          <a:xfrm>
            <a:off x="5909566" y="5544638"/>
            <a:ext cx="6025365" cy="707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3800" dirty="0">
                <a:latin typeface="Calibri" panose="020F0502020204030204" pitchFamily="34" charset="0"/>
                <a:cs typeface="Calibri" panose="020F0502020204030204" pitchFamily="34" charset="0"/>
              </a:rPr>
              <a:t>„NUTZE DEINEN VERSTAND!“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9B8DE3FF-49A2-8046-BF42-C672103D5E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34" name="Prinzip der Analogie"/>
          <p:cNvSpPr txBox="1"/>
          <p:nvPr/>
        </p:nvSpPr>
        <p:spPr>
          <a:xfrm>
            <a:off x="4295627" y="1474402"/>
            <a:ext cx="5142111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sz="4000" dirty="0">
                <a:latin typeface="Calibri" panose="020F0502020204030204" pitchFamily="34" charset="0"/>
                <a:cs typeface="Calibri" panose="020F0502020204030204" pitchFamily="34" charset="0"/>
              </a:rPr>
              <a:t>PRINZIP DER ANALOGIE</a:t>
            </a:r>
          </a:p>
        </p:txBody>
      </p:sp>
      <p:sp>
        <p:nvSpPr>
          <p:cNvPr id="1035" name="„Wie innen, so außen; wie außen so innen“"/>
          <p:cNvSpPr txBox="1"/>
          <p:nvPr/>
        </p:nvSpPr>
        <p:spPr>
          <a:xfrm>
            <a:off x="381811" y="5934577"/>
            <a:ext cx="552202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so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außen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außen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so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ECE90C6C-6BAB-E74E-B1FF-767C6B60DB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38" name="Prinzip der Schwingung (Resonanz)"/>
          <p:cNvSpPr txBox="1"/>
          <p:nvPr/>
        </p:nvSpPr>
        <p:spPr>
          <a:xfrm>
            <a:off x="602955" y="5862067"/>
            <a:ext cx="4484880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Schwingung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Resonanz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039" name="„Das Leben ist eine Gleichung“"/>
          <p:cNvSpPr txBox="1"/>
          <p:nvPr/>
        </p:nvSpPr>
        <p:spPr>
          <a:xfrm>
            <a:off x="3659524" y="995933"/>
            <a:ext cx="7379903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4000" dirty="0">
                <a:latin typeface="Calibri" panose="020F0502020204030204" pitchFamily="34" charset="0"/>
                <a:cs typeface="Calibri" panose="020F0502020204030204" pitchFamily="34" charset="0"/>
              </a:rPr>
              <a:t>„DAS LEBEN IST EINE GLEICHUNG“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505631C6-866E-6E40-8B67-BE440EE601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42" name="Prinzip der Polarität"/>
          <p:cNvSpPr txBox="1"/>
          <p:nvPr/>
        </p:nvSpPr>
        <p:spPr>
          <a:xfrm>
            <a:off x="614927" y="5884425"/>
            <a:ext cx="2606161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Polarität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3" name="„Gegensätze sind von Natur aus identisch.“"/>
          <p:cNvSpPr txBox="1"/>
          <p:nvPr/>
        </p:nvSpPr>
        <p:spPr>
          <a:xfrm>
            <a:off x="2625584" y="2985496"/>
            <a:ext cx="7440817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„GEGENSÄTZE SIND VON NATUR AUS IDENTISCH.“</a:t>
            </a:r>
          </a:p>
        </p:txBody>
      </p:sp>
      <p:sp>
        <p:nvSpPr>
          <p:cNvPr id="1044" name="Gegensätzlichkeit bei wesenhafter Zusammengehörigkeit"/>
          <p:cNvSpPr txBox="1"/>
          <p:nvPr/>
        </p:nvSpPr>
        <p:spPr>
          <a:xfrm>
            <a:off x="3646578" y="3361535"/>
            <a:ext cx="5364901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609600"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609600"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Gegensätzlichkeit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wesenhafter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Zusammengehörigkeit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45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944" y="5087801"/>
            <a:ext cx="2212846" cy="15932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1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FE3C6E93-7818-BB4B-BC23-397344AF48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48" name="Prinzip des Rhythmus"/>
          <p:cNvSpPr txBox="1"/>
          <p:nvPr/>
        </p:nvSpPr>
        <p:spPr>
          <a:xfrm>
            <a:off x="452221" y="5956687"/>
            <a:ext cx="280974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Rhythmus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9" name="„Alles im Leben fließt.&quot;"/>
          <p:cNvSpPr txBox="1"/>
          <p:nvPr/>
        </p:nvSpPr>
        <p:spPr>
          <a:xfrm>
            <a:off x="969054" y="2360681"/>
            <a:ext cx="5592555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4000" dirty="0">
                <a:latin typeface="Calibri" panose="020F0502020204030204" pitchFamily="34" charset="0"/>
                <a:cs typeface="Calibri" panose="020F0502020204030204" pitchFamily="34" charset="0"/>
              </a:rPr>
              <a:t>„ALLES IM LEBEN </a:t>
            </a:r>
            <a:r>
              <a:rPr lang="de-DE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FLIEßT</a:t>
            </a:r>
            <a:r>
              <a:rPr lang="de-DE" sz="4000" dirty="0">
                <a:latin typeface="Calibri" panose="020F0502020204030204" pitchFamily="34" charset="0"/>
                <a:cs typeface="Calibri" panose="020F0502020204030204" pitchFamily="34" charset="0"/>
              </a:rPr>
              <a:t>."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" descr="Bild">
            <a:extLst>
              <a:ext uri="{FF2B5EF4-FFF2-40B4-BE49-F238E27FC236}">
                <a16:creationId xmlns:a16="http://schemas.microsoft.com/office/drawing/2014/main" id="{6AF49D6C-2A20-D449-A9CB-208036D0B3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52" name="Prinzip des Kausalität"/>
          <p:cNvSpPr txBox="1"/>
          <p:nvPr/>
        </p:nvSpPr>
        <p:spPr>
          <a:xfrm>
            <a:off x="398766" y="5952271"/>
            <a:ext cx="2780887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Kausalität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3" name="„Jede Ursache hat ihre Wirkung.“"/>
          <p:cNvSpPr txBox="1"/>
          <p:nvPr/>
        </p:nvSpPr>
        <p:spPr>
          <a:xfrm>
            <a:off x="7030454" y="3592612"/>
            <a:ext cx="428290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Jede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Ursache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hat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Wirkung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.“</a:t>
            </a:r>
          </a:p>
        </p:txBody>
      </p:sp>
      <p:sp>
        <p:nvSpPr>
          <p:cNvPr id="1054" name="„Gedanken sind Uraschen.…"/>
          <p:cNvSpPr txBox="1"/>
          <p:nvPr/>
        </p:nvSpPr>
        <p:spPr>
          <a:xfrm>
            <a:off x="2924125" y="626757"/>
            <a:ext cx="6842728" cy="1169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3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„GEDANKEN SIND URASCHEN.</a:t>
            </a:r>
          </a:p>
          <a:p>
            <a:pPr defTabSz="1219200">
              <a:defRPr sz="3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ZUSTÄNDE SIND WIRKUNGEN.“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531" y="1427815"/>
            <a:ext cx="4121515" cy="4121514"/>
          </a:xfrm>
          <a:prstGeom prst="rect">
            <a:avLst/>
          </a:prstGeom>
          <a:ln w="12700">
            <a:miter lim="400000"/>
          </a:ln>
        </p:spPr>
      </p:pic>
      <p:sp>
        <p:nvSpPr>
          <p:cNvPr id="1057" name="Prinzip des Geschlechts"/>
          <p:cNvSpPr txBox="1"/>
          <p:nvPr/>
        </p:nvSpPr>
        <p:spPr>
          <a:xfrm>
            <a:off x="402486" y="6026176"/>
            <a:ext cx="304858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Geschlechts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8" name="„Alles ist Mann und Frau zugleich.“"/>
          <p:cNvSpPr txBox="1"/>
          <p:nvPr/>
        </p:nvSpPr>
        <p:spPr>
          <a:xfrm>
            <a:off x="2971908" y="414680"/>
            <a:ext cx="6248183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„ALLES IST MANN UND FRAU ZUGLEICH.“</a:t>
            </a:r>
          </a:p>
        </p:txBody>
      </p:sp>
      <p:pic>
        <p:nvPicPr>
          <p:cNvPr id="1059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26339" y="1100047"/>
            <a:ext cx="3913883" cy="3913883"/>
          </a:xfrm>
          <a:prstGeom prst="rect">
            <a:avLst/>
          </a:prstGeom>
          <a:ln w="12700">
            <a:miter lim="400000"/>
          </a:ln>
        </p:spPr>
      </p:pic>
      <p:sp>
        <p:nvSpPr>
          <p:cNvPr id="1060" name="Yin"/>
          <p:cNvSpPr txBox="1"/>
          <p:nvPr/>
        </p:nvSpPr>
        <p:spPr>
          <a:xfrm>
            <a:off x="5598423" y="1220213"/>
            <a:ext cx="951862" cy="923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5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Yin</a:t>
            </a:r>
          </a:p>
        </p:txBody>
      </p:sp>
      <p:sp>
        <p:nvSpPr>
          <p:cNvPr id="1061" name="Yang"/>
          <p:cNvSpPr txBox="1"/>
          <p:nvPr/>
        </p:nvSpPr>
        <p:spPr>
          <a:xfrm>
            <a:off x="10182914" y="4835138"/>
            <a:ext cx="1432763" cy="923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5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Yang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746ECCB-700E-1545-84BD-C603A1B40BFA}"/>
              </a:ext>
            </a:extLst>
          </p:cNvPr>
          <p:cNvGrpSpPr/>
          <p:nvPr/>
        </p:nvGrpSpPr>
        <p:grpSpPr>
          <a:xfrm>
            <a:off x="839385" y="1399489"/>
            <a:ext cx="4121515" cy="4121514"/>
            <a:chOff x="1172361" y="-1064525"/>
            <a:chExt cx="4121515" cy="4121514"/>
          </a:xfrm>
        </p:grpSpPr>
        <p:pic>
          <p:nvPicPr>
            <p:cNvPr id="8" name="Bild" descr="Bild">
              <a:extLst>
                <a:ext uri="{FF2B5EF4-FFF2-40B4-BE49-F238E27FC236}">
                  <a16:creationId xmlns:a16="http://schemas.microsoft.com/office/drawing/2014/main" id="{677554ED-2F6C-A149-92AE-B06B2A459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2361" y="-1064525"/>
              <a:ext cx="4121515" cy="4121514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51304043-5CDF-2B49-B686-1699778F957A}"/>
                </a:ext>
              </a:extLst>
            </p:cNvPr>
            <p:cNvSpPr/>
            <p:nvPr/>
          </p:nvSpPr>
          <p:spPr>
            <a:xfrm>
              <a:off x="2577013" y="-782137"/>
              <a:ext cx="1312209" cy="1339415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cs typeface="Calibri" panose="020F0502020204030204" pitchFamily="34" charset="0"/>
                <a:sym typeface="Trebuchet M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398A31B-48B0-7349-B4D9-BC16F24E630B}"/>
                </a:ext>
              </a:extLst>
            </p:cNvPr>
            <p:cNvSpPr/>
            <p:nvPr/>
          </p:nvSpPr>
          <p:spPr>
            <a:xfrm>
              <a:off x="2577013" y="1368243"/>
              <a:ext cx="1312209" cy="1339415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cs typeface="Calibri" panose="020F0502020204030204" pitchFamily="34" charset="0"/>
                <a:sym typeface="Trebuchet M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D8BA399-A687-FB4A-B20E-3491A1B02FCF}"/>
                </a:ext>
              </a:extLst>
            </p:cNvPr>
            <p:cNvSpPr/>
            <p:nvPr/>
          </p:nvSpPr>
          <p:spPr>
            <a:xfrm>
              <a:off x="2818110" y="-454113"/>
              <a:ext cx="830014" cy="847223"/>
            </a:xfrm>
            <a:prstGeom prst="ellipse">
              <a:avLst/>
            </a:prstGeom>
            <a:solidFill>
              <a:schemeClr val="tx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cs typeface="Calibri" panose="020F0502020204030204" pitchFamily="34" charset="0"/>
                <a:sym typeface="Trebuchet M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3CC1004-690E-654E-BB4B-C2AB4F5BB809}"/>
                </a:ext>
              </a:extLst>
            </p:cNvPr>
            <p:cNvSpPr/>
            <p:nvPr/>
          </p:nvSpPr>
          <p:spPr>
            <a:xfrm>
              <a:off x="2818110" y="1732525"/>
              <a:ext cx="830014" cy="847223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cs typeface="Calibri" panose="020F0502020204030204" pitchFamily="34" charset="0"/>
                <a:sym typeface="Trebuchet MS"/>
              </a:endParaRPr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ZIELE…"/>
          <p:cNvSpPr txBox="1"/>
          <p:nvPr/>
        </p:nvSpPr>
        <p:spPr>
          <a:xfrm>
            <a:off x="8802757" y="278129"/>
            <a:ext cx="2545247" cy="1723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3800" b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Persönliches Leitbild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Werte &amp; Zielplanung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Persönliche Strategie</a:t>
            </a:r>
          </a:p>
        </p:txBody>
      </p:sp>
      <p:sp>
        <p:nvSpPr>
          <p:cNvPr id="842" name="ENERGIE…"/>
          <p:cNvSpPr txBox="1"/>
          <p:nvPr/>
        </p:nvSpPr>
        <p:spPr>
          <a:xfrm>
            <a:off x="8802757" y="4360009"/>
            <a:ext cx="2501965" cy="1846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4000" b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</a:p>
          <a:p>
            <a:pPr defTabSz="1219200">
              <a:defRPr sz="24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Mentale Stärke</a:t>
            </a:r>
          </a:p>
          <a:p>
            <a:pPr defTabSz="1219200">
              <a:defRPr sz="24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Positives Mindset</a:t>
            </a:r>
          </a:p>
          <a:p>
            <a:pPr defTabSz="1219200">
              <a:defRPr sz="24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Körperliche Fitness</a:t>
            </a:r>
          </a:p>
        </p:txBody>
      </p:sp>
      <p:sp>
        <p:nvSpPr>
          <p:cNvPr id="843" name="VERSTÄNDNIS…"/>
          <p:cNvSpPr txBox="1"/>
          <p:nvPr/>
        </p:nvSpPr>
        <p:spPr>
          <a:xfrm>
            <a:off x="230273" y="278129"/>
            <a:ext cx="3383617" cy="1723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38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</a:p>
          <a:p>
            <a:pPr defTabSz="1219200">
              <a:defRPr sz="22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Standort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22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Selbstwirksamkeit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Disziplin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1219200">
              <a:defRPr sz="22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SWOT-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4" name="ORDNUNG…"/>
          <p:cNvSpPr txBox="1"/>
          <p:nvPr/>
        </p:nvSpPr>
        <p:spPr>
          <a:xfrm>
            <a:off x="230273" y="4540358"/>
            <a:ext cx="2625397" cy="1723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3800" b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20 Stunden neue Zeit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Lean Living (Ordnung)</a:t>
            </a:r>
          </a:p>
          <a:p>
            <a:pPr defTabSz="1219200"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Selbstorganisation</a:t>
            </a:r>
          </a:p>
        </p:txBody>
      </p:sp>
      <p:pic>
        <p:nvPicPr>
          <p:cNvPr id="7" name="UE_Grafik_NEU14-1.pdf">
            <a:extLst>
              <a:ext uri="{FF2B5EF4-FFF2-40B4-BE49-F238E27FC236}">
                <a16:creationId xmlns:a16="http://schemas.microsoft.com/office/drawing/2014/main" id="{C63EE464-D052-6E4A-91C6-2895660F1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9263" y="502263"/>
            <a:ext cx="5853473" cy="58534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Es soll sich regen, schaffend handeln…"/>
          <p:cNvSpPr txBox="1"/>
          <p:nvPr/>
        </p:nvSpPr>
        <p:spPr>
          <a:xfrm>
            <a:off x="1315736" y="1382422"/>
            <a:ext cx="8441091" cy="4911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 SOLL SICH REGEN, SCHAFFEND HANDELN</a:t>
            </a:r>
          </a:p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ERST SICH GESTALTEN, DANN VERWANDELN</a:t>
            </a:r>
          </a:p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NUR SCHEINBAR STEHTS MOMENTE STILL</a:t>
            </a:r>
          </a:p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EWIGE REGT SICH FORT IN ALLEN</a:t>
            </a:r>
          </a:p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DENN ALLES </a:t>
            </a:r>
            <a:r>
              <a:rPr lang="de-DE" sz="3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MUß</a:t>
            </a: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NICHTS ZERFALLEN</a:t>
            </a:r>
          </a:p>
          <a:p>
            <a:pPr defTabSz="609600">
              <a:lnSpc>
                <a:spcPts val="4920"/>
              </a:lnSpc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WENN ES IM SEIN BEHARREN WILL</a:t>
            </a:r>
            <a:b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609600">
              <a:defRPr sz="42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de-DE" sz="3800" baseline="31999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[Eins und Alles, Goethe]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Die 21 Spielregeln der LebensEnergie  (21 Gesetze des Lebens)"/>
          <p:cNvSpPr txBox="1"/>
          <p:nvPr/>
        </p:nvSpPr>
        <p:spPr>
          <a:xfrm>
            <a:off x="657980" y="2264574"/>
            <a:ext cx="8305697" cy="2585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21 SPIELREGELN DER LEBENSENERGIE </a:t>
            </a:r>
            <a:b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6000" b="1"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(21 GESETZE DES LEBENS)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11922058" cy="4517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</a:t>
            </a:r>
            <a:r>
              <a:rPr lang="de-DE" sz="2800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(ZIELE)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leben</a:t>
            </a:r>
            <a:b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Sinnvoll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leben - die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Neuerfindung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Vision – Das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Navigationssystem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außergewöhnliches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Leben.</a:t>
            </a: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Kraft des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Leitbilds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„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Leidenschaft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leben.“</a:t>
            </a: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LebensStrategie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(Der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Periodenzielplan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Geht</a:t>
            </a:r>
            <a:r>
              <a:rPr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gibt’s</a:t>
            </a:r>
            <a:r>
              <a:rPr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Jahreszielplanung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inkl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Zielformulierung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7578" indent="-347578" defTabSz="474133">
              <a:lnSpc>
                <a:spcPts val="362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Wirksame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Rituale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(monthly / weekly / daily)</a:t>
            </a:r>
          </a:p>
        </p:txBody>
      </p:sp>
      <p:pic>
        <p:nvPicPr>
          <p:cNvPr id="6" name="Grafik 5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6B61D149-1F25-4F40-9D7E-5FD77C3B5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-630163"/>
            <a:ext cx="1728421" cy="1050011"/>
          </a:xfrm>
          <a:prstGeom prst="rect">
            <a:avLst/>
          </a:prstGeom>
        </p:spPr>
      </p:pic>
      <p:pic>
        <p:nvPicPr>
          <p:cNvPr id="7" name="Grafik 6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3FAFE657-96C9-CD4E-AFA6-C73AAF0B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1193270"/>
            <a:ext cx="1590876" cy="106058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A6A737-1F27-3B41-B2C0-C67638B642A4}"/>
              </a:ext>
            </a:extLst>
          </p:cNvPr>
          <p:cNvSpPr/>
          <p:nvPr/>
        </p:nvSpPr>
        <p:spPr>
          <a:xfrm>
            <a:off x="16250668" y="-983709"/>
            <a:ext cx="6096000" cy="8948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Sinnvoll leben - die Neuerfindung des Erfolgs 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Vision – Das Navigationssystem für ein außergewöhnliches Leben.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Kraft des persönlichen Leitbilds – „Mit Leidenschaft leben.“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</a:t>
            </a:r>
            <a:r>
              <a:rPr lang="de-DE" sz="1050" dirty="0" err="1">
                <a:solidFill>
                  <a:srgbClr val="F39200"/>
                </a:solidFill>
              </a:rPr>
              <a:t>LebensStrategie</a:t>
            </a:r>
            <a:r>
              <a:rPr lang="de-DE" sz="1050" dirty="0">
                <a:solidFill>
                  <a:srgbClr val="F39200"/>
                </a:solidFill>
              </a:rPr>
              <a:t> (Der Periodenzielplan) „Geht nicht, gibt’s nicht“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Jahreszielplanung (inkl. Zielformulierung)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Wirksame Rituale (</a:t>
            </a:r>
            <a:r>
              <a:rPr lang="de-DE" sz="1050" dirty="0" err="1">
                <a:solidFill>
                  <a:srgbClr val="F39200"/>
                </a:solidFill>
              </a:rPr>
              <a:t>monthly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weekly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daily</a:t>
            </a:r>
            <a:r>
              <a:rPr lang="de-DE" sz="1050" dirty="0">
                <a:solidFill>
                  <a:srgbClr val="F39200"/>
                </a:solidFill>
              </a:rPr>
              <a:t>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0B8ECE-91C3-904A-B194-E70656099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2791" y="2624797"/>
            <a:ext cx="1449787" cy="964568"/>
          </a:xfrm>
          <a:prstGeom prst="rect">
            <a:avLst/>
          </a:prstGeom>
        </p:spPr>
      </p:pic>
      <p:pic>
        <p:nvPicPr>
          <p:cNvPr id="10" name="Grafik 9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9F7FD8A5-0D20-7D40-A3BF-FAF19DEB0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5" y="3860724"/>
            <a:ext cx="1846367" cy="1253717"/>
          </a:xfrm>
          <a:prstGeom prst="rect">
            <a:avLst/>
          </a:prstGeom>
        </p:spPr>
      </p:pic>
      <p:pic>
        <p:nvPicPr>
          <p:cNvPr id="11" name="Grafik 10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BD36F625-7370-2E49-8ADE-F4BDD83B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2001" y="7157817"/>
            <a:ext cx="1880577" cy="1253718"/>
          </a:xfrm>
          <a:prstGeom prst="rect">
            <a:avLst/>
          </a:prstGeom>
        </p:spPr>
      </p:pic>
      <p:pic>
        <p:nvPicPr>
          <p:cNvPr id="12" name="Grafik 11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423DA329-4C06-C246-B41E-90686616E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2527" y="5504633"/>
            <a:ext cx="2030051" cy="135336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0342" y="225244"/>
            <a:ext cx="2885663" cy="2881837"/>
          </a:xfrm>
          <a:prstGeom prst="rect">
            <a:avLst/>
          </a:prstGeom>
        </p:spPr>
      </p:pic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FFCCAE8-8BE4-CC46-A458-D6CCC47D9B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12182"/>
            <a:ext cx="4229144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 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2081999956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11922058" cy="4011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 neuer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ans Werk</a:t>
            </a:r>
          </a:p>
          <a:p>
            <a:pPr defTabSz="474133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Mentale Stärke in turbulenten Zeiten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Viele glückliche Momente schaffen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„8F-Modell“ der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LebensBalance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(inkl. Analyse)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Konzentration schafft Klarheit. Und Klarheit schafft Lösungen.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positive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Mindest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(Mehr Freude und Spaß im Leben) </a:t>
            </a:r>
          </a:p>
        </p:txBody>
      </p:sp>
      <p:pic>
        <p:nvPicPr>
          <p:cNvPr id="6" name="Grafik 5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6B61D149-1F25-4F40-9D7E-5FD77C3B5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-630163"/>
            <a:ext cx="1728421" cy="1050011"/>
          </a:xfrm>
          <a:prstGeom prst="rect">
            <a:avLst/>
          </a:prstGeom>
        </p:spPr>
      </p:pic>
      <p:pic>
        <p:nvPicPr>
          <p:cNvPr id="7" name="Grafik 6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3FAFE657-96C9-CD4E-AFA6-C73AAF0B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1193270"/>
            <a:ext cx="1590876" cy="106058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A6A737-1F27-3B41-B2C0-C67638B642A4}"/>
              </a:ext>
            </a:extLst>
          </p:cNvPr>
          <p:cNvSpPr/>
          <p:nvPr/>
        </p:nvSpPr>
        <p:spPr>
          <a:xfrm>
            <a:off x="16250668" y="-983709"/>
            <a:ext cx="6096000" cy="8948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Sinnvoll leben - die Neuerfindung des Erfolgs 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Vision – Das Navigationssystem für ein außergewöhnliches Leben.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Kraft des persönlichen Leitbilds – „Mit Leidenschaft leben.“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</a:t>
            </a:r>
            <a:r>
              <a:rPr lang="de-DE" sz="1050" dirty="0" err="1">
                <a:solidFill>
                  <a:srgbClr val="F39200"/>
                </a:solidFill>
              </a:rPr>
              <a:t>LebensStrategie</a:t>
            </a:r>
            <a:r>
              <a:rPr lang="de-DE" sz="1050" dirty="0">
                <a:solidFill>
                  <a:srgbClr val="F39200"/>
                </a:solidFill>
              </a:rPr>
              <a:t> (Der Periodenzielplan) „Geht nicht, gibt’s nicht“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Jahreszielplanung (inkl. Zielformulierung)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Wirksame Rituale (</a:t>
            </a:r>
            <a:r>
              <a:rPr lang="de-DE" sz="1050" dirty="0" err="1">
                <a:solidFill>
                  <a:srgbClr val="F39200"/>
                </a:solidFill>
              </a:rPr>
              <a:t>monthly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weekly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daily</a:t>
            </a:r>
            <a:r>
              <a:rPr lang="de-DE" sz="1050" dirty="0">
                <a:solidFill>
                  <a:srgbClr val="F39200"/>
                </a:solidFill>
              </a:rPr>
              <a:t>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0B8ECE-91C3-904A-B194-E70656099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2791" y="2624797"/>
            <a:ext cx="1449787" cy="964568"/>
          </a:xfrm>
          <a:prstGeom prst="rect">
            <a:avLst/>
          </a:prstGeom>
        </p:spPr>
      </p:pic>
      <p:pic>
        <p:nvPicPr>
          <p:cNvPr id="10" name="Grafik 9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9F7FD8A5-0D20-7D40-A3BF-FAF19DEB0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5" y="3860724"/>
            <a:ext cx="1846367" cy="1253717"/>
          </a:xfrm>
          <a:prstGeom prst="rect">
            <a:avLst/>
          </a:prstGeom>
        </p:spPr>
      </p:pic>
      <p:pic>
        <p:nvPicPr>
          <p:cNvPr id="11" name="Grafik 10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BD36F625-7370-2E49-8ADE-F4BDD83B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2001" y="7157817"/>
            <a:ext cx="1880577" cy="1253718"/>
          </a:xfrm>
          <a:prstGeom prst="rect">
            <a:avLst/>
          </a:prstGeom>
        </p:spPr>
      </p:pic>
      <p:pic>
        <p:nvPicPr>
          <p:cNvPr id="12" name="Grafik 11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423DA329-4C06-C246-B41E-90686616E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2527" y="5504633"/>
            <a:ext cx="2030051" cy="135336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2"/>
          <a:stretch/>
        </p:blipFill>
        <p:spPr>
          <a:xfrm>
            <a:off x="9160342" y="249824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11922058" cy="4062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 Stunden neue Zeit pro Woche</a:t>
            </a: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7578" indent="-34757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Zeit mehr Bedeutung schenken. (Zeitlinien)</a:t>
            </a:r>
          </a:p>
          <a:p>
            <a:pPr marL="347578" indent="-34757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Lean Living - Das einfache Leben ist das gute Leben</a:t>
            </a:r>
          </a:p>
          <a:p>
            <a:pPr marL="347578" indent="-34757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Praktische Organisations-Tipps -  Wie wir die Dinge geregelt kriegen.</a:t>
            </a:r>
          </a:p>
          <a:p>
            <a:pPr marL="347578" indent="-34757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20 Stunden neue Zeit pro Woche - Mit einem einfachen Projekt das Leben ändern.</a:t>
            </a:r>
          </a:p>
          <a:p>
            <a:pPr marL="347578" indent="-34757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5-20-5 Routine für einen neuen Alltag</a:t>
            </a:r>
          </a:p>
        </p:txBody>
      </p:sp>
      <p:pic>
        <p:nvPicPr>
          <p:cNvPr id="6" name="Grafik 5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6B61D149-1F25-4F40-9D7E-5FD77C3B5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-630163"/>
            <a:ext cx="1728421" cy="1050011"/>
          </a:xfrm>
          <a:prstGeom prst="rect">
            <a:avLst/>
          </a:prstGeom>
        </p:spPr>
      </p:pic>
      <p:pic>
        <p:nvPicPr>
          <p:cNvPr id="7" name="Grafik 6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3FAFE657-96C9-CD4E-AFA6-C73AAF0B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1193270"/>
            <a:ext cx="1590876" cy="106058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A6A737-1F27-3B41-B2C0-C67638B642A4}"/>
              </a:ext>
            </a:extLst>
          </p:cNvPr>
          <p:cNvSpPr/>
          <p:nvPr/>
        </p:nvSpPr>
        <p:spPr>
          <a:xfrm>
            <a:off x="16250668" y="-983709"/>
            <a:ext cx="6096000" cy="8948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Sinnvoll leben - die Neuerfindung des Erfolgs 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Vision – Das Navigationssystem für ein außergewöhnliches Leben.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Kraft des persönlichen Leitbilds – „Mit Leidenschaft leben.“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</a:t>
            </a:r>
            <a:r>
              <a:rPr lang="de-DE" sz="1050" dirty="0" err="1">
                <a:solidFill>
                  <a:srgbClr val="F39200"/>
                </a:solidFill>
              </a:rPr>
              <a:t>LebensStrategie</a:t>
            </a:r>
            <a:r>
              <a:rPr lang="de-DE" sz="1050" dirty="0">
                <a:solidFill>
                  <a:srgbClr val="F39200"/>
                </a:solidFill>
              </a:rPr>
              <a:t> (Der Periodenzielplan) „Geht nicht, gibt’s nicht“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Jahreszielplanung (inkl. Zielformulierung)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Wirksame Rituale (</a:t>
            </a:r>
            <a:r>
              <a:rPr lang="de-DE" sz="1050" dirty="0" err="1">
                <a:solidFill>
                  <a:srgbClr val="F39200"/>
                </a:solidFill>
              </a:rPr>
              <a:t>monthly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weekly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daily</a:t>
            </a:r>
            <a:r>
              <a:rPr lang="de-DE" sz="1050" dirty="0">
                <a:solidFill>
                  <a:srgbClr val="F39200"/>
                </a:solidFill>
              </a:rPr>
              <a:t>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0B8ECE-91C3-904A-B194-E70656099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2791" y="2624797"/>
            <a:ext cx="1449787" cy="964568"/>
          </a:xfrm>
          <a:prstGeom prst="rect">
            <a:avLst/>
          </a:prstGeom>
        </p:spPr>
      </p:pic>
      <p:pic>
        <p:nvPicPr>
          <p:cNvPr id="10" name="Grafik 9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9F7FD8A5-0D20-7D40-A3BF-FAF19DEB0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5" y="3860724"/>
            <a:ext cx="1846367" cy="1253717"/>
          </a:xfrm>
          <a:prstGeom prst="rect">
            <a:avLst/>
          </a:prstGeom>
        </p:spPr>
      </p:pic>
      <p:pic>
        <p:nvPicPr>
          <p:cNvPr id="11" name="Grafik 10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BD36F625-7370-2E49-8ADE-F4BDD83B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2001" y="7157817"/>
            <a:ext cx="1880577" cy="1253718"/>
          </a:xfrm>
          <a:prstGeom prst="rect">
            <a:avLst/>
          </a:prstGeom>
        </p:spPr>
      </p:pic>
      <p:pic>
        <p:nvPicPr>
          <p:cNvPr id="12" name="Grafik 11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423DA329-4C06-C246-B41E-90686616E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2527" y="5504633"/>
            <a:ext cx="2030051" cy="135336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8" b="-1120"/>
          <a:stretch/>
        </p:blipFill>
        <p:spPr>
          <a:xfrm>
            <a:off x="8922999" y="419848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3256176389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8963525" cy="452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Ohne Rückschau keinen Fortschritt</a:t>
            </a: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neue „Persönliche Standortanalyse“ - Wo stehe ich? 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 verändert Stress unseren Denkstil (HBDI - extra)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persönliche SWOT Analyse unseres Lebens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„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Midlife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-Manifest“ – „Unseren Wünschen sind Vorboten unserer Fähigkeiten“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Finanzielle Souveränität, Freiheit &amp; Verantwortung </a:t>
            </a:r>
          </a:p>
        </p:txBody>
      </p:sp>
      <p:pic>
        <p:nvPicPr>
          <p:cNvPr id="6" name="Grafik 5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6B61D149-1F25-4F40-9D7E-5FD77C3B5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-630163"/>
            <a:ext cx="1728421" cy="1050011"/>
          </a:xfrm>
          <a:prstGeom prst="rect">
            <a:avLst/>
          </a:prstGeom>
        </p:spPr>
      </p:pic>
      <p:pic>
        <p:nvPicPr>
          <p:cNvPr id="7" name="Grafik 6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3FAFE657-96C9-CD4E-AFA6-C73AAF0B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1193270"/>
            <a:ext cx="1590876" cy="106058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A6A737-1F27-3B41-B2C0-C67638B642A4}"/>
              </a:ext>
            </a:extLst>
          </p:cNvPr>
          <p:cNvSpPr/>
          <p:nvPr/>
        </p:nvSpPr>
        <p:spPr>
          <a:xfrm>
            <a:off x="16250668" y="-983709"/>
            <a:ext cx="6096000" cy="8948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Sinnvoll leben - die Neuerfindung des Erfolgs 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Vision – Das Navigationssystem für ein außergewöhnliches Leben.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Kraft des persönlichen Leitbilds – „Mit Leidenschaft leben.“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</a:t>
            </a:r>
            <a:r>
              <a:rPr lang="de-DE" sz="1050" dirty="0" err="1">
                <a:solidFill>
                  <a:srgbClr val="F39200"/>
                </a:solidFill>
              </a:rPr>
              <a:t>LebensStrategie</a:t>
            </a:r>
            <a:r>
              <a:rPr lang="de-DE" sz="1050" dirty="0">
                <a:solidFill>
                  <a:srgbClr val="F39200"/>
                </a:solidFill>
              </a:rPr>
              <a:t> (Der Periodenzielplan) „Geht nicht, gibt’s nicht“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Jahreszielplanung (inkl. Zielformulierung)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Wirksame Rituale (</a:t>
            </a:r>
            <a:r>
              <a:rPr lang="de-DE" sz="1050" dirty="0" err="1">
                <a:solidFill>
                  <a:srgbClr val="F39200"/>
                </a:solidFill>
              </a:rPr>
              <a:t>monthly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weekly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daily</a:t>
            </a:r>
            <a:r>
              <a:rPr lang="de-DE" sz="1050" dirty="0">
                <a:solidFill>
                  <a:srgbClr val="F39200"/>
                </a:solidFill>
              </a:rPr>
              <a:t>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0B8ECE-91C3-904A-B194-E70656099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2791" y="2624797"/>
            <a:ext cx="1449787" cy="964568"/>
          </a:xfrm>
          <a:prstGeom prst="rect">
            <a:avLst/>
          </a:prstGeom>
        </p:spPr>
      </p:pic>
      <p:pic>
        <p:nvPicPr>
          <p:cNvPr id="10" name="Grafik 9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9F7FD8A5-0D20-7D40-A3BF-FAF19DEB0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5" y="3860724"/>
            <a:ext cx="1846367" cy="1253717"/>
          </a:xfrm>
          <a:prstGeom prst="rect">
            <a:avLst/>
          </a:prstGeom>
        </p:spPr>
      </p:pic>
      <p:pic>
        <p:nvPicPr>
          <p:cNvPr id="11" name="Grafik 10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BD36F625-7370-2E49-8ADE-F4BDD83B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2001" y="7157817"/>
            <a:ext cx="1880577" cy="1253718"/>
          </a:xfrm>
          <a:prstGeom prst="rect">
            <a:avLst/>
          </a:prstGeom>
        </p:spPr>
      </p:pic>
      <p:pic>
        <p:nvPicPr>
          <p:cNvPr id="12" name="Grafik 11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423DA329-4C06-C246-B41E-90686616E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2527" y="5504633"/>
            <a:ext cx="2030051" cy="135336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2"/>
          <a:stretch/>
        </p:blipFill>
        <p:spPr>
          <a:xfrm>
            <a:off x="8922999" y="419848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2596422617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Einleitung - neue Version UE…"/>
          <p:cNvSpPr txBox="1"/>
          <p:nvPr/>
        </p:nvSpPr>
        <p:spPr>
          <a:xfrm>
            <a:off x="1312310" y="1614213"/>
            <a:ext cx="5811803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neue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Version UE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(Die Zukunft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Gegenwart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ORDNUNG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Zeit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 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(Die </a:t>
            </a:r>
            <a:r>
              <a:rPr sz="1800"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Vergangenheit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verstehen)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0" name="1.…"/>
          <p:cNvSpPr txBox="1"/>
          <p:nvPr/>
        </p:nvSpPr>
        <p:spPr>
          <a:xfrm>
            <a:off x="752536" y="1614213"/>
            <a:ext cx="497325" cy="373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22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933" name="Einteilung (Zeit, Motto)…"/>
          <p:cNvSpPr txBox="1"/>
          <p:nvPr/>
        </p:nvSpPr>
        <p:spPr>
          <a:xfrm>
            <a:off x="1312310" y="5125170"/>
            <a:ext cx="3278781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Einteilung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(Zeit, Motto)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Appell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60A58D-31D3-6948-A25B-F1EF40239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6731" cy="804333"/>
          </a:xfrm>
        </p:spPr>
        <p:txBody>
          <a:bodyPr/>
          <a:lstStyle/>
          <a:p>
            <a:r>
              <a:rPr lang="de-DE" dirty="0">
                <a:ea typeface="Century Gothic"/>
                <a:sym typeface="Century Gothic"/>
              </a:rPr>
              <a:t>Neue </a:t>
            </a:r>
            <a:r>
              <a:rPr lang="de-DE" dirty="0" err="1">
                <a:ea typeface="Century Gothic"/>
                <a:sym typeface="Century Gothic"/>
              </a:rPr>
              <a:t>LebensEnergie</a:t>
            </a:r>
            <a:r>
              <a:rPr lang="de-DE" dirty="0">
                <a:ea typeface="Century Gothic"/>
                <a:sym typeface="Century Gothic"/>
              </a:rPr>
              <a:t> für Unternehmer*innen</a:t>
            </a:r>
          </a:p>
          <a:p>
            <a:endParaRPr lang="de-DE" dirty="0"/>
          </a:p>
        </p:txBody>
      </p:sp>
      <p:sp>
        <p:nvSpPr>
          <p:cNvPr id="11" name="Rechteck">
            <a:extLst>
              <a:ext uri="{FF2B5EF4-FFF2-40B4-BE49-F238E27FC236}">
                <a16:creationId xmlns:a16="http://schemas.microsoft.com/office/drawing/2014/main" id="{560823C9-F24C-EB44-9B6E-797888DB59AC}"/>
              </a:ext>
            </a:extLst>
          </p:cNvPr>
          <p:cNvSpPr/>
          <p:nvPr/>
        </p:nvSpPr>
        <p:spPr>
          <a:xfrm>
            <a:off x="647671" y="2330539"/>
            <a:ext cx="4439190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A0C3872-A9FF-7047-AC76-FF56E6999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90" y="785006"/>
            <a:ext cx="5396039" cy="539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4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ildplatzhalter 28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4D914E8E-5EE1-B84E-85D7-0635E2D840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39814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6860356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Sinnvoll leben – die Neuerfindung des Erfolgs</a:t>
            </a:r>
            <a:endParaRPr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602173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Bedeutsamkeit ist gelebter Sinn“</a:t>
            </a:r>
            <a:endParaRPr b="1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4288" indent="0"/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3-Wünsche &amp; Erfolgs-Glücks-Matrix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48707"/>
            <a:ext cx="3886534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>
                <a:latin typeface="Calibri" panose="020F0502020204030204" pitchFamily="34" charset="0"/>
                <a:cs typeface="Calibri" panose="020F0502020204030204" pitchFamily="34" charset="0"/>
              </a:rPr>
              <a:t>Finde den Sinn Deines Lebens!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D5EF7C6-BDB2-524A-91B7-CF6359E4B045}"/>
              </a:ext>
            </a:extLst>
          </p:cNvPr>
          <p:cNvSpPr/>
          <p:nvPr/>
        </p:nvSpPr>
        <p:spPr>
          <a:xfrm>
            <a:off x="12228412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957654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7CFBBB1-32BA-F641-BC3C-F2142C777A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80360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74246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ECDC3AA-913D-9E40-BEF0-C9A9798806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82" t="21447" r="12159" b="30876"/>
          <a:stretch/>
        </p:blipFill>
        <p:spPr>
          <a:xfrm>
            <a:off x="3324320" y="0"/>
            <a:ext cx="6303985" cy="5743918"/>
          </a:xfrm>
          <a:prstGeom prst="rect">
            <a:avLst/>
          </a:prstGeom>
        </p:spPr>
      </p:pic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1063BFB5-EEBC-D041-9F24-3F25E9A74A6D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8" name="Die 6P der Positionierung">
            <a:extLst>
              <a:ext uri="{FF2B5EF4-FFF2-40B4-BE49-F238E27FC236}">
                <a16:creationId xmlns:a16="http://schemas.microsoft.com/office/drawing/2014/main" id="{0F889DFD-7237-FF47-B687-02A8EE4075E0}"/>
              </a:ext>
            </a:extLst>
          </p:cNvPr>
          <p:cNvSpPr txBox="1"/>
          <p:nvPr/>
        </p:nvSpPr>
        <p:spPr>
          <a:xfrm>
            <a:off x="645703" y="6405168"/>
            <a:ext cx="334624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Die Erfolgs/Glücks-Matrix</a:t>
            </a:r>
          </a:p>
          <a:p>
            <a:endParaRPr lang="de-DE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2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258463" y="2909812"/>
            <a:ext cx="1199883" cy="88901"/>
          </a:xfrm>
          <a:prstGeom prst="rect">
            <a:avLst/>
          </a:prstGeom>
          <a:ln>
            <a:noFill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163" name="Leitbild…"/>
          <p:cNvSpPr/>
          <p:nvPr/>
        </p:nvSpPr>
        <p:spPr>
          <a:xfrm>
            <a:off x="4699000" y="118956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3400"/>
            </a:pPr>
            <a:r>
              <a:rPr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Sinnhaftigkeit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4" name="Männlich"/>
          <p:cNvSpPr/>
          <p:nvPr/>
        </p:nvSpPr>
        <p:spPr>
          <a:xfrm>
            <a:off x="5478883" y="3692469"/>
            <a:ext cx="334997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5" name="Weiblich"/>
          <p:cNvSpPr/>
          <p:nvPr/>
        </p:nvSpPr>
        <p:spPr>
          <a:xfrm>
            <a:off x="5902844" y="3692469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6" name="Sinn"/>
          <p:cNvSpPr txBox="1"/>
          <p:nvPr/>
        </p:nvSpPr>
        <p:spPr>
          <a:xfrm>
            <a:off x="5545343" y="4627637"/>
            <a:ext cx="69025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pic>
        <p:nvPicPr>
          <p:cNvPr id="1167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67596">
            <a:off x="6710608" y="3561927"/>
            <a:ext cx="1927064" cy="88901"/>
          </a:xfrm>
          <a:prstGeom prst="rect">
            <a:avLst/>
          </a:prstGeom>
          <a:ln>
            <a:noFill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168" name="Begeisterung…"/>
          <p:cNvSpPr/>
          <p:nvPr/>
        </p:nvSpPr>
        <p:spPr>
          <a:xfrm>
            <a:off x="7332133" y="197696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/>
            </a:pPr>
            <a:r>
              <a:rPr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das Leben und</a:t>
            </a:r>
          </a:p>
          <a:p>
            <a:pPr algn="ctr">
              <a:defRPr sz="16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den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169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127827">
            <a:off x="6766243" y="4741008"/>
            <a:ext cx="1815795" cy="88901"/>
          </a:xfrm>
          <a:prstGeom prst="rect">
            <a:avLst/>
          </a:prstGeom>
          <a:ln>
            <a:noFill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170" name="Kultur…"/>
          <p:cNvSpPr/>
          <p:nvPr/>
        </p:nvSpPr>
        <p:spPr>
          <a:xfrm>
            <a:off x="7332133" y="523578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1" name="Mitmenschen…"/>
          <p:cNvSpPr/>
          <p:nvPr/>
        </p:nvSpPr>
        <p:spPr>
          <a:xfrm>
            <a:off x="4699000" y="523578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Mitmenschen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74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2152203">
            <a:off x="3033888" y="3627130"/>
            <a:ext cx="1941358" cy="88901"/>
          </a:xfrm>
          <a:prstGeom prst="rect">
            <a:avLst/>
          </a:prstGeom>
          <a:ln>
            <a:noFill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175" name="Einfachheit…"/>
          <p:cNvSpPr/>
          <p:nvPr/>
        </p:nvSpPr>
        <p:spPr>
          <a:xfrm>
            <a:off x="1989666" y="210737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Besitz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Finanzen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Baustellen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177" name="Menschenbild…"/>
          <p:cNvSpPr txBox="1"/>
          <p:nvPr/>
        </p:nvSpPr>
        <p:spPr>
          <a:xfrm>
            <a:off x="1143068" y="3762090"/>
            <a:ext cx="2312491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Menschenbild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Freiheit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Bildung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8" name="Zukunftsgestaltung"/>
          <p:cNvSpPr txBox="1"/>
          <p:nvPr/>
        </p:nvSpPr>
        <p:spPr>
          <a:xfrm>
            <a:off x="1032404" y="1386934"/>
            <a:ext cx="255454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Zukunftsgestaltung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9" name="Ganzheitlicher Erfolg"/>
          <p:cNvSpPr txBox="1"/>
          <p:nvPr/>
        </p:nvSpPr>
        <p:spPr>
          <a:xfrm>
            <a:off x="8042231" y="1251751"/>
            <a:ext cx="275171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Ganzheitlicher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0" name="Freizeit ist Wohlstand…"/>
          <p:cNvSpPr txBox="1"/>
          <p:nvPr/>
        </p:nvSpPr>
        <p:spPr>
          <a:xfrm>
            <a:off x="8042231" y="3803872"/>
            <a:ext cx="3279101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Freizeit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Wohlstand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4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Zufriedenheit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statt</a:t>
            </a:r>
            <a:r>
              <a:rPr b="1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Glück</a:t>
            </a:r>
            <a:endParaRPr b="1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505103E-C9D0-DE4D-A291-31FAFEFFDB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73105"/>
            <a:ext cx="3960263" cy="804333"/>
          </a:xfrm>
        </p:spPr>
        <p:txBody>
          <a:bodyPr/>
          <a:lstStyle/>
          <a:p>
            <a:r>
              <a:rPr lang="de-DE" sz="2300" dirty="0"/>
              <a:t>1. Sinnvoll leben – </a:t>
            </a:r>
            <a:br>
              <a:rPr lang="de-DE" sz="2300" dirty="0"/>
            </a:br>
            <a:r>
              <a:rPr lang="de-DE" sz="2300" dirty="0"/>
              <a:t>die Neuerfindung des Erfolgs</a:t>
            </a:r>
          </a:p>
        </p:txBody>
      </p:sp>
      <p:sp>
        <p:nvSpPr>
          <p:cNvPr id="1172" name="Verantwortung…"/>
          <p:cNvSpPr/>
          <p:nvPr/>
        </p:nvSpPr>
        <p:spPr>
          <a:xfrm>
            <a:off x="2065866" y="523578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400"/>
            </a:pPr>
            <a:r>
              <a:rPr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Gesundes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Leben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Vitales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Linie Linie" descr="Linie Linie">
            <a:extLst>
              <a:ext uri="{FF2B5EF4-FFF2-40B4-BE49-F238E27FC236}">
                <a16:creationId xmlns:a16="http://schemas.microsoft.com/office/drawing/2014/main" id="{9B098C60-5B62-FD4E-A98D-D4ED0BBC0F49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20472173" flipH="1">
            <a:off x="3132441" y="4741009"/>
            <a:ext cx="1815795" cy="88901"/>
          </a:xfrm>
          <a:prstGeom prst="rect">
            <a:avLst/>
          </a:prstGeom>
          <a:ln>
            <a:noFill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Die innere Einstellung"/>
          <p:cNvSpPr txBox="1"/>
          <p:nvPr/>
        </p:nvSpPr>
        <p:spPr>
          <a:xfrm>
            <a:off x="521117" y="2766927"/>
            <a:ext cx="8253219" cy="2585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INNERE EINSTELLUNG</a:t>
            </a:r>
          </a:p>
          <a:p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		LEBENS</a:t>
            </a: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</a:p>
          <a:p>
            <a:endParaRPr lang="de-DE" sz="6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Eingebuchteter Richtungspfeil 1">
            <a:extLst>
              <a:ext uri="{FF2B5EF4-FFF2-40B4-BE49-F238E27FC236}">
                <a16:creationId xmlns:a16="http://schemas.microsoft.com/office/drawing/2014/main" id="{BD085369-B574-C447-B8A0-AA6567EFD9A7}"/>
              </a:ext>
            </a:extLst>
          </p:cNvPr>
          <p:cNvSpPr/>
          <p:nvPr/>
        </p:nvSpPr>
        <p:spPr>
          <a:xfrm>
            <a:off x="1359538" y="3758817"/>
            <a:ext cx="827902" cy="601541"/>
          </a:xfrm>
          <a:prstGeom prst="chevron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Deine Drei Wünsche:…"/>
          <p:cNvSpPr txBox="1"/>
          <p:nvPr/>
        </p:nvSpPr>
        <p:spPr>
          <a:xfrm>
            <a:off x="1436201" y="889843"/>
            <a:ext cx="9553895" cy="5078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Deine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Drei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Wünsche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62526" indent="-962526">
              <a:lnSpc>
                <a:spcPct val="90000"/>
              </a:lnSpc>
              <a:buSzPct val="100000"/>
              <a:buAutoNum type="arabicPeriod"/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__________________</a:t>
            </a:r>
          </a:p>
          <a:p>
            <a:pPr marL="962526" indent="-962526">
              <a:lnSpc>
                <a:spcPct val="90000"/>
              </a:lnSpc>
              <a:buSzPct val="100000"/>
              <a:buAutoNum type="arabicPeriod"/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__________________</a:t>
            </a:r>
          </a:p>
          <a:p>
            <a:pPr marL="962526" indent="-962526">
              <a:lnSpc>
                <a:spcPct val="90000"/>
              </a:lnSpc>
              <a:buSzPct val="100000"/>
              <a:buAutoNum type="arabicPeriod"/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__________________ 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3" descr="Bild 3">
            <a:extLst>
              <a:ext uri="{FF2B5EF4-FFF2-40B4-BE49-F238E27FC236}">
                <a16:creationId xmlns:a16="http://schemas.microsoft.com/office/drawing/2014/main" id="{A0170B9F-06BE-2545-B502-EE01309E12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93" name="Rectangle 3"/>
          <p:cNvSpPr txBox="1"/>
          <p:nvPr/>
        </p:nvSpPr>
        <p:spPr>
          <a:xfrm>
            <a:off x="988290" y="5025104"/>
            <a:ext cx="9956801" cy="1969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12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sz="12000" b="1" i="1" dirty="0">
                <a:latin typeface="Calibri" panose="020F0502020204030204" pitchFamily="34" charset="0"/>
                <a:cs typeface="Calibri" panose="020F0502020204030204" pitchFamily="34" charset="0"/>
              </a:rPr>
              <a:t>GLÜCK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3" descr="Bild 3">
            <a:extLst>
              <a:ext uri="{FF2B5EF4-FFF2-40B4-BE49-F238E27FC236}">
                <a16:creationId xmlns:a16="http://schemas.microsoft.com/office/drawing/2014/main" id="{CBD96450-CD41-124F-887D-7D299EAB81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22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6823017E-A1E6-354C-8399-513BD66C0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26617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3760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2.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6" y="2120320"/>
            <a:ext cx="7901247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Vision – das Navigationssystem für ein außergewöhnliches Leben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220658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„Die Zukunft braucht Visionäre“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32556" y="4982395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4288" indent="0"/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Der 7. Horizont (S. 69ff) 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48707"/>
            <a:ext cx="3886534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>
                <a:latin typeface="Calibri" panose="020F0502020204030204" pitchFamily="34" charset="0"/>
                <a:cs typeface="Calibri" panose="020F0502020204030204" pitchFamily="34" charset="0"/>
              </a:rPr>
              <a:t>Visualisiere kreativ!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3"/>
            <a:ext cx="8927917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957654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D022CF8A-0F51-A447-8FD8-03DC747E34F5}"/>
              </a:ext>
            </a:extLst>
          </p:cNvPr>
          <p:cNvSpPr/>
          <p:nvPr/>
        </p:nvSpPr>
        <p:spPr>
          <a:xfrm>
            <a:off x="12228412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1D454D0F-7D2A-D54F-B9CD-16D4D35EBD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80360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358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">
            <a:extLst>
              <a:ext uri="{FF2B5EF4-FFF2-40B4-BE49-F238E27FC236}">
                <a16:creationId xmlns:a16="http://schemas.microsoft.com/office/drawing/2014/main" id="{5BB06B53-5430-2C45-A434-37881B1F9A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61" b="10661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217" y="637308"/>
            <a:ext cx="4052164" cy="5389418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13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37307"/>
            <a:ext cx="3811720" cy="5389417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">
            <a:extLst>
              <a:ext uri="{FF2B5EF4-FFF2-40B4-BE49-F238E27FC236}">
                <a16:creationId xmlns:a16="http://schemas.microsoft.com/office/drawing/2014/main" id="{D0423634-7354-3A48-9D94-3FD8B317AD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38" t="32443" b="17552"/>
          <a:stretch/>
        </p:blipFill>
        <p:spPr>
          <a:xfrm>
            <a:off x="-1" y="0"/>
            <a:ext cx="8042123" cy="7079674"/>
          </a:xfrm>
          <a:prstGeom prst="rect">
            <a:avLst/>
          </a:prstGeom>
          <a:ln w="12700">
            <a:miter lim="400000"/>
          </a:ln>
        </p:spPr>
      </p:pic>
      <p:sp>
        <p:nvSpPr>
          <p:cNvPr id="1216" name="Linie"/>
          <p:cNvSpPr/>
          <p:nvPr/>
        </p:nvSpPr>
        <p:spPr>
          <a:xfrm>
            <a:off x="2559633" y="5581146"/>
            <a:ext cx="6830882" cy="1"/>
          </a:xfrm>
          <a:prstGeom prst="line">
            <a:avLst/>
          </a:prstGeom>
          <a:ln w="381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7" name="Linie"/>
          <p:cNvSpPr/>
          <p:nvPr/>
        </p:nvSpPr>
        <p:spPr>
          <a:xfrm flipV="1">
            <a:off x="2559633" y="914497"/>
            <a:ext cx="1" cy="4666649"/>
          </a:xfrm>
          <a:prstGeom prst="line">
            <a:avLst/>
          </a:prstGeom>
          <a:ln w="381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33" name="Verbindungslinie" descr="Verbindungs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888327" y="2699737"/>
            <a:ext cx="4369802" cy="2154531"/>
          </a:xfrm>
          <a:prstGeom prst="rect">
            <a:avLst/>
          </a:prstGeom>
        </p:spPr>
      </p:pic>
      <p:pic>
        <p:nvPicPr>
          <p:cNvPr id="1235" name="Verbindungslinie" descr="Verbindungs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202653" y="619539"/>
            <a:ext cx="3187841" cy="2258827"/>
          </a:xfrm>
          <a:prstGeom prst="rect">
            <a:avLst/>
          </a:prstGeom>
        </p:spPr>
      </p:pic>
      <p:sp>
        <p:nvSpPr>
          <p:cNvPr id="1220" name="I"/>
          <p:cNvSpPr txBox="1"/>
          <p:nvPr/>
        </p:nvSpPr>
        <p:spPr>
          <a:xfrm>
            <a:off x="5006894" y="4132148"/>
            <a:ext cx="143627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sp>
        <p:nvSpPr>
          <p:cNvPr id="1221" name="Linie"/>
          <p:cNvSpPr/>
          <p:nvPr/>
        </p:nvSpPr>
        <p:spPr>
          <a:xfrm>
            <a:off x="4025189" y="5123044"/>
            <a:ext cx="1963410" cy="1"/>
          </a:xfrm>
          <a:prstGeom prst="line">
            <a:avLst/>
          </a:prstGeom>
          <a:ln w="508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2" name="Selbstmotivation…"/>
          <p:cNvSpPr txBox="1"/>
          <p:nvPr/>
        </p:nvSpPr>
        <p:spPr>
          <a:xfrm>
            <a:off x="4025189" y="5732005"/>
            <a:ext cx="159594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Selbstmotivation  </a:t>
            </a:r>
          </a:p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Rahmen schaffen</a:t>
            </a:r>
          </a:p>
        </p:txBody>
      </p:sp>
      <p:sp>
        <p:nvSpPr>
          <p:cNvPr id="1223" name="II"/>
          <p:cNvSpPr txBox="1"/>
          <p:nvPr/>
        </p:nvSpPr>
        <p:spPr>
          <a:xfrm>
            <a:off x="7027369" y="4132148"/>
            <a:ext cx="194923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II</a:t>
            </a:r>
          </a:p>
        </p:txBody>
      </p:sp>
      <p:sp>
        <p:nvSpPr>
          <p:cNvPr id="1224" name="Linie"/>
          <p:cNvSpPr/>
          <p:nvPr/>
        </p:nvSpPr>
        <p:spPr>
          <a:xfrm>
            <a:off x="6161359" y="5123044"/>
            <a:ext cx="1963410" cy="1"/>
          </a:xfrm>
          <a:prstGeom prst="line">
            <a:avLst/>
          </a:prstGeom>
          <a:ln w="50800">
            <a:solidFill>
              <a:schemeClr val="accent2"/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5" name="Druck / Pflicht…"/>
          <p:cNvSpPr txBox="1"/>
          <p:nvPr/>
        </p:nvSpPr>
        <p:spPr>
          <a:xfrm>
            <a:off x="6161359" y="5755798"/>
            <a:ext cx="153182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Druck / Pflicht</a:t>
            </a:r>
          </a:p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Notwendigkeiten</a:t>
            </a:r>
          </a:p>
        </p:txBody>
      </p:sp>
      <p:sp>
        <p:nvSpPr>
          <p:cNvPr id="1226" name="Linie"/>
          <p:cNvSpPr/>
          <p:nvPr/>
        </p:nvSpPr>
        <p:spPr>
          <a:xfrm>
            <a:off x="7796582" y="3442854"/>
            <a:ext cx="1963410" cy="0"/>
          </a:xfrm>
          <a:prstGeom prst="line">
            <a:avLst/>
          </a:prstGeom>
          <a:ln w="50800">
            <a:solidFill>
              <a:srgbClr val="FF2600"/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7" name="III"/>
          <p:cNvSpPr txBox="1"/>
          <p:nvPr/>
        </p:nvSpPr>
        <p:spPr>
          <a:xfrm>
            <a:off x="8597977" y="2878368"/>
            <a:ext cx="24621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III</a:t>
            </a:r>
          </a:p>
        </p:txBody>
      </p:sp>
      <p:sp>
        <p:nvSpPr>
          <p:cNvPr id="1228" name="Vision / Leitbild…"/>
          <p:cNvSpPr txBox="1"/>
          <p:nvPr/>
        </p:nvSpPr>
        <p:spPr>
          <a:xfrm>
            <a:off x="8439482" y="3649199"/>
            <a:ext cx="138274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Vision / Leitbild</a:t>
            </a:r>
          </a:p>
          <a:p>
            <a:pPr>
              <a:defRPr sz="16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Leidenschaft</a:t>
            </a:r>
          </a:p>
        </p:txBody>
      </p:sp>
      <p:sp>
        <p:nvSpPr>
          <p:cNvPr id="1229" name="LUST"/>
          <p:cNvSpPr txBox="1"/>
          <p:nvPr/>
        </p:nvSpPr>
        <p:spPr>
          <a:xfrm>
            <a:off x="9044548" y="296364"/>
            <a:ext cx="504303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LUST</a:t>
            </a:r>
          </a:p>
        </p:txBody>
      </p:sp>
      <p:sp>
        <p:nvSpPr>
          <p:cNvPr id="1230" name="LEID"/>
          <p:cNvSpPr txBox="1"/>
          <p:nvPr/>
        </p:nvSpPr>
        <p:spPr>
          <a:xfrm>
            <a:off x="8241022" y="4632283"/>
            <a:ext cx="457816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>
                <a:solidFill>
                  <a:schemeClr val="accent2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LEID</a:t>
            </a:r>
          </a:p>
        </p:txBody>
      </p:sp>
      <p:sp>
        <p:nvSpPr>
          <p:cNvPr id="1231" name="t"/>
          <p:cNvSpPr txBox="1"/>
          <p:nvPr/>
        </p:nvSpPr>
        <p:spPr>
          <a:xfrm>
            <a:off x="9293126" y="5686286"/>
            <a:ext cx="161261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</a:p>
        </p:txBody>
      </p:sp>
      <p:sp>
        <p:nvSpPr>
          <p:cNvPr id="1232" name="Leistung"/>
          <p:cNvSpPr txBox="1"/>
          <p:nvPr/>
        </p:nvSpPr>
        <p:spPr>
          <a:xfrm>
            <a:off x="2118992" y="440448"/>
            <a:ext cx="788034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Leistung</a:t>
            </a:r>
          </a:p>
        </p:txBody>
      </p: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63048D8A-102A-D84D-8CD7-7CCF0880B36A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2" name="Die 6P der Positionierung">
            <a:extLst>
              <a:ext uri="{FF2B5EF4-FFF2-40B4-BE49-F238E27FC236}">
                <a16:creationId xmlns:a16="http://schemas.microsoft.com/office/drawing/2014/main" id="{B1DCB63B-50C2-134C-8268-2F38349AC03E}"/>
              </a:ext>
            </a:extLst>
          </p:cNvPr>
          <p:cNvSpPr txBox="1"/>
          <p:nvPr/>
        </p:nvSpPr>
        <p:spPr>
          <a:xfrm>
            <a:off x="645703" y="6405168"/>
            <a:ext cx="334624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Bitte ergänzen</a:t>
            </a:r>
          </a:p>
          <a:p>
            <a:endParaRPr lang="de-DE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" grpId="2" animBg="1" advAuto="0"/>
      <p:bldP spid="1235" grpId="1" animBg="1" advAuto="0"/>
      <p:bldP spid="1220" grpId="3" animBg="1" advAuto="0"/>
      <p:bldP spid="1221" grpId="4" animBg="1" advAuto="0"/>
      <p:bldP spid="1222" grpId="5" animBg="1" advAuto="0"/>
      <p:bldP spid="1223" grpId="6" animBg="1" advAuto="0"/>
      <p:bldP spid="1224" grpId="7" animBg="1" advAuto="0"/>
      <p:bldP spid="1225" grpId="8" animBg="1" advAuto="0"/>
      <p:bldP spid="1226" grpId="12" animBg="1" advAuto="0"/>
      <p:bldP spid="1227" grpId="11" animBg="1" advAuto="0"/>
      <p:bldP spid="1228" grpId="13" animBg="1" advAuto="0"/>
      <p:bldP spid="1229" grpId="10" animBg="1" advAuto="0"/>
      <p:bldP spid="1230" grpId="9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2.tif" descr="image22.tif">
            <a:extLst>
              <a:ext uri="{FF2B5EF4-FFF2-40B4-BE49-F238E27FC236}">
                <a16:creationId xmlns:a16="http://schemas.microsoft.com/office/drawing/2014/main" id="{7588CA88-6CF2-3D41-B420-785253A75B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242" name="Der 7. Horizont"/>
          <p:cNvSpPr txBox="1"/>
          <p:nvPr/>
        </p:nvSpPr>
        <p:spPr>
          <a:xfrm>
            <a:off x="2071881" y="938807"/>
            <a:ext cx="7584765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7. HORIZONT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platzhalter 17">
            <a:extLst>
              <a:ext uri="{FF2B5EF4-FFF2-40B4-BE49-F238E27FC236}">
                <a16:creationId xmlns:a16="http://schemas.microsoft.com/office/drawing/2014/main" id="{7275CB93-7674-ED42-9DAA-131EE5E35C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26617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12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3.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6" y="2120320"/>
            <a:ext cx="7901247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kraft des persönlichen Leitbilds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3814825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„Wie innen, so außen.“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60052" y="4833294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Das persönliche </a:t>
            </a:r>
            <a:b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Leitbild (S.54ff)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34419"/>
            <a:ext cx="3886534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>
                <a:latin typeface="Calibri" panose="020F0502020204030204" pitchFamily="34" charset="0"/>
                <a:cs typeface="Calibri" panose="020F0502020204030204" pitchFamily="34" charset="0"/>
              </a:rPr>
              <a:t>Lebe voller Leidenschaft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3"/>
            <a:ext cx="8927917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957654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0434CA06-58E1-EC4E-AADD-A0B9F6B4C53E}"/>
              </a:ext>
            </a:extLst>
          </p:cNvPr>
          <p:cNvSpPr/>
          <p:nvPr/>
        </p:nvSpPr>
        <p:spPr>
          <a:xfrm>
            <a:off x="12228412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357F1B39-49F4-F749-B5AA-B3BC4C42AD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80360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137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6" name="Bild" descr="Bil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063" y="185738"/>
            <a:ext cx="4400550" cy="6229350"/>
          </a:xfrm>
          <a:prstGeom prst="rect">
            <a:avLst/>
          </a:prstGeom>
          <a:ln w="12700">
            <a:miter lim="400000"/>
          </a:ln>
          <a:effectLst>
            <a:outerShdw blurRad="50800" dist="119003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57" name="Schreibt Euer eigenes Lebensleitbild"/>
          <p:cNvSpPr txBox="1"/>
          <p:nvPr/>
        </p:nvSpPr>
        <p:spPr>
          <a:xfrm>
            <a:off x="6712463" y="762958"/>
            <a:ext cx="385938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0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Schreibt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eigenes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58" name="Rechteck"/>
          <p:cNvSpPr/>
          <p:nvPr/>
        </p:nvSpPr>
        <p:spPr>
          <a:xfrm>
            <a:off x="7184042" y="1973911"/>
            <a:ext cx="2827933" cy="3921076"/>
          </a:xfrm>
          <a:prstGeom prst="rect">
            <a:avLst/>
          </a:prstGeom>
          <a:solidFill>
            <a:srgbClr val="FFFFFF"/>
          </a:solidFill>
          <a:ln w="3175">
            <a:solidFill>
              <a:schemeClr val="accent1"/>
            </a:solidFill>
            <a:miter/>
          </a:ln>
          <a:effectLst>
            <a:outerShdw blurRad="177800" dir="5400000" rotWithShape="0">
              <a:srgbClr val="000000"/>
            </a:outerShdw>
          </a:effectLst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59" name="Persönliches Leitbild"/>
          <p:cNvSpPr txBox="1"/>
          <p:nvPr/>
        </p:nvSpPr>
        <p:spPr>
          <a:xfrm>
            <a:off x="7450092" y="2772681"/>
            <a:ext cx="1797926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60" name="Stift"/>
          <p:cNvSpPr/>
          <p:nvPr/>
        </p:nvSpPr>
        <p:spPr>
          <a:xfrm rot="3041195">
            <a:off x="9750145" y="1950638"/>
            <a:ext cx="129787" cy="1359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80" y="0"/>
                </a:moveTo>
                <a:cubicBezTo>
                  <a:pt x="19219" y="0"/>
                  <a:pt x="21600" y="227"/>
                  <a:pt x="21600" y="508"/>
                </a:cubicBezTo>
                <a:lnTo>
                  <a:pt x="21600" y="1391"/>
                </a:lnTo>
                <a:lnTo>
                  <a:pt x="0" y="1391"/>
                </a:lnTo>
                <a:lnTo>
                  <a:pt x="0" y="508"/>
                </a:lnTo>
                <a:cubicBezTo>
                  <a:pt x="0" y="227"/>
                  <a:pt x="2399" y="0"/>
                  <a:pt x="5338" y="0"/>
                </a:cubicBezTo>
                <a:lnTo>
                  <a:pt x="16280" y="0"/>
                </a:lnTo>
                <a:close/>
                <a:moveTo>
                  <a:pt x="21600" y="1715"/>
                </a:moveTo>
                <a:lnTo>
                  <a:pt x="21600" y="4104"/>
                </a:lnTo>
                <a:lnTo>
                  <a:pt x="0" y="4104"/>
                </a:lnTo>
                <a:lnTo>
                  <a:pt x="0" y="1715"/>
                </a:lnTo>
                <a:lnTo>
                  <a:pt x="21600" y="1715"/>
                </a:lnTo>
                <a:close/>
                <a:moveTo>
                  <a:pt x="21600" y="4428"/>
                </a:moveTo>
                <a:lnTo>
                  <a:pt x="21600" y="16997"/>
                </a:lnTo>
                <a:cubicBezTo>
                  <a:pt x="20885" y="16978"/>
                  <a:pt x="20113" y="16968"/>
                  <a:pt x="19302" y="16968"/>
                </a:cubicBezTo>
                <a:cubicBezTo>
                  <a:pt x="17746" y="16968"/>
                  <a:pt x="16236" y="17008"/>
                  <a:pt x="15042" y="17079"/>
                </a:cubicBezTo>
                <a:cubicBezTo>
                  <a:pt x="13849" y="17008"/>
                  <a:pt x="12357" y="16968"/>
                  <a:pt x="10800" y="16968"/>
                </a:cubicBezTo>
                <a:cubicBezTo>
                  <a:pt x="9243" y="16968"/>
                  <a:pt x="7751" y="17008"/>
                  <a:pt x="6558" y="17079"/>
                </a:cubicBezTo>
                <a:cubicBezTo>
                  <a:pt x="5365" y="17008"/>
                  <a:pt x="3854" y="16968"/>
                  <a:pt x="2298" y="16968"/>
                </a:cubicBezTo>
                <a:cubicBezTo>
                  <a:pt x="1487" y="16968"/>
                  <a:pt x="716" y="16978"/>
                  <a:pt x="0" y="16997"/>
                </a:cubicBezTo>
                <a:lnTo>
                  <a:pt x="0" y="4428"/>
                </a:lnTo>
                <a:lnTo>
                  <a:pt x="21600" y="4428"/>
                </a:lnTo>
                <a:close/>
                <a:moveTo>
                  <a:pt x="19302" y="17292"/>
                </a:moveTo>
                <a:cubicBezTo>
                  <a:pt x="20039" y="17292"/>
                  <a:pt x="20693" y="17305"/>
                  <a:pt x="21229" y="17327"/>
                </a:cubicBezTo>
                <a:lnTo>
                  <a:pt x="16191" y="19388"/>
                </a:lnTo>
                <a:lnTo>
                  <a:pt x="15484" y="19678"/>
                </a:lnTo>
                <a:lnTo>
                  <a:pt x="6116" y="19678"/>
                </a:lnTo>
                <a:lnTo>
                  <a:pt x="5409" y="19388"/>
                </a:lnTo>
                <a:lnTo>
                  <a:pt x="371" y="17327"/>
                </a:lnTo>
                <a:cubicBezTo>
                  <a:pt x="907" y="17305"/>
                  <a:pt x="1562" y="17292"/>
                  <a:pt x="2298" y="17292"/>
                </a:cubicBezTo>
                <a:cubicBezTo>
                  <a:pt x="3518" y="17292"/>
                  <a:pt x="4669" y="17331"/>
                  <a:pt x="5303" y="17396"/>
                </a:cubicBezTo>
                <a:lnTo>
                  <a:pt x="6558" y="17525"/>
                </a:lnTo>
                <a:lnTo>
                  <a:pt x="7795" y="17396"/>
                </a:lnTo>
                <a:cubicBezTo>
                  <a:pt x="8430" y="17331"/>
                  <a:pt x="9580" y="17292"/>
                  <a:pt x="10800" y="17292"/>
                </a:cubicBezTo>
                <a:cubicBezTo>
                  <a:pt x="12020" y="17292"/>
                  <a:pt x="13171" y="17331"/>
                  <a:pt x="13805" y="17396"/>
                </a:cubicBezTo>
                <a:lnTo>
                  <a:pt x="15042" y="17525"/>
                </a:lnTo>
                <a:lnTo>
                  <a:pt x="16297" y="17396"/>
                </a:lnTo>
                <a:cubicBezTo>
                  <a:pt x="16932" y="17331"/>
                  <a:pt x="18083" y="17292"/>
                  <a:pt x="19302" y="17292"/>
                </a:cubicBezTo>
                <a:close/>
                <a:moveTo>
                  <a:pt x="14706" y="20002"/>
                </a:moveTo>
                <a:lnTo>
                  <a:pt x="10800" y="21600"/>
                </a:lnTo>
                <a:lnTo>
                  <a:pt x="6894" y="20002"/>
                </a:lnTo>
                <a:lnTo>
                  <a:pt x="14706" y="20002"/>
                </a:lnTo>
                <a:close/>
              </a:path>
            </a:pathLst>
          </a:custGeom>
          <a:solidFill>
            <a:srgbClr val="C00000"/>
          </a:solidFill>
          <a:ln w="3175">
            <a:noFill/>
            <a:miter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Menschen"/>
          <p:cNvSpPr/>
          <p:nvPr/>
        </p:nvSpPr>
        <p:spPr>
          <a:xfrm>
            <a:off x="535576" y="3198503"/>
            <a:ext cx="2157136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2700">
                <a:solidFill>
                  <a:srgbClr val="FF26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Menschen</a:t>
            </a:r>
          </a:p>
        </p:txBody>
      </p:sp>
      <p:pic>
        <p:nvPicPr>
          <p:cNvPr id="858" name="Menschen Menschen" descr="Menschen Menschen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84776" y="3147703"/>
            <a:ext cx="2258736" cy="954427"/>
          </a:xfrm>
          <a:prstGeom prst="rect">
            <a:avLst/>
          </a:prstGeom>
          <a:effectLst/>
        </p:spPr>
      </p:pic>
      <p:sp>
        <p:nvSpPr>
          <p:cNvPr id="862" name="Werte"/>
          <p:cNvSpPr/>
          <p:nvPr/>
        </p:nvSpPr>
        <p:spPr>
          <a:xfrm>
            <a:off x="2794310" y="3198503"/>
            <a:ext cx="2157136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3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</a:p>
        </p:txBody>
      </p:sp>
      <p:pic>
        <p:nvPicPr>
          <p:cNvPr id="861" name="Werte Werte" descr="Werte Wert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43510" y="3147703"/>
            <a:ext cx="2258736" cy="954427"/>
          </a:xfrm>
          <a:prstGeom prst="rect">
            <a:avLst/>
          </a:prstGeom>
          <a:effectLst/>
        </p:spPr>
      </p:pic>
      <p:sp>
        <p:nvSpPr>
          <p:cNvPr id="865" name="Mindset"/>
          <p:cNvSpPr/>
          <p:nvPr/>
        </p:nvSpPr>
        <p:spPr>
          <a:xfrm>
            <a:off x="5053044" y="3198503"/>
            <a:ext cx="2157136" cy="852827"/>
          </a:xfrm>
          <a:prstGeom prst="roundRect">
            <a:avLst>
              <a:gd name="adj" fmla="val 22338"/>
            </a:avLst>
          </a:prstGeom>
          <a:solidFill>
            <a:schemeClr val="accent4">
              <a:lumOff val="25000"/>
            </a:schemeClr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Mindset</a:t>
            </a:r>
          </a:p>
        </p:txBody>
      </p:sp>
      <p:pic>
        <p:nvPicPr>
          <p:cNvPr id="864" name="Mindset Mindset" descr="Mindset Mindset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002244" y="3147703"/>
            <a:ext cx="2258736" cy="954427"/>
          </a:xfrm>
          <a:prstGeom prst="rect">
            <a:avLst/>
          </a:prstGeom>
          <a:effectLst/>
        </p:spPr>
      </p:pic>
      <p:sp>
        <p:nvSpPr>
          <p:cNvPr id="868" name="Abgerundetes Rechteck"/>
          <p:cNvSpPr/>
          <p:nvPr/>
        </p:nvSpPr>
        <p:spPr>
          <a:xfrm>
            <a:off x="7311778" y="3198503"/>
            <a:ext cx="2157137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67" name="Abgerundetes Rechteck Abgerundetes Rechteck" descr="Abgerundetes Rechteck Abgerundetes Rechteck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260978" y="3147703"/>
            <a:ext cx="2258737" cy="954427"/>
          </a:xfrm>
          <a:prstGeom prst="rect">
            <a:avLst/>
          </a:prstGeom>
          <a:effectLst/>
        </p:spPr>
      </p:pic>
      <p:sp>
        <p:nvSpPr>
          <p:cNvPr id="871" name="Medien"/>
          <p:cNvSpPr/>
          <p:nvPr/>
        </p:nvSpPr>
        <p:spPr>
          <a:xfrm>
            <a:off x="9570513" y="3198503"/>
            <a:ext cx="2157136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Medien</a:t>
            </a:r>
          </a:p>
        </p:txBody>
      </p:sp>
      <p:pic>
        <p:nvPicPr>
          <p:cNvPr id="870" name="Medien Medien" descr="Medien Medien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519713" y="3147703"/>
            <a:ext cx="2258736" cy="954427"/>
          </a:xfrm>
          <a:prstGeom prst="rect">
            <a:avLst/>
          </a:prstGeom>
          <a:effectLst/>
        </p:spPr>
      </p:pic>
      <p:pic>
        <p:nvPicPr>
          <p:cNvPr id="873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03361" y="4573209"/>
            <a:ext cx="121258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228486" y="4573209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5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87220" y="4573209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6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745954" y="4573209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7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172762" y="4573209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8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558853" y="5157652"/>
            <a:ext cx="9271001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79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835960" y="5364402"/>
            <a:ext cx="51510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881" name="Energie"/>
          <p:cNvSpPr/>
          <p:nvPr/>
        </p:nvSpPr>
        <p:spPr>
          <a:xfrm>
            <a:off x="4786344" y="5466002"/>
            <a:ext cx="2663620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3600" b="1" i="1">
                <a:solidFill>
                  <a:srgbClr val="FF26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 i="0">
                <a:solidFill>
                  <a:srgbClr val="000000"/>
                </a:solidFill>
              </a:defRPr>
            </a:pPr>
            <a:r>
              <a:rPr i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</a:p>
        </p:txBody>
      </p:sp>
      <p:pic>
        <p:nvPicPr>
          <p:cNvPr id="880" name="Energie Energie" descr="Energie Energ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735544" y="5415202"/>
            <a:ext cx="2765220" cy="954427"/>
          </a:xfrm>
          <a:prstGeom prst="rect">
            <a:avLst/>
          </a:prstGeom>
          <a:effectLst/>
        </p:spPr>
      </p:pic>
      <p:sp>
        <p:nvSpPr>
          <p:cNvPr id="883" name="Kommunikation"/>
          <p:cNvSpPr txBox="1"/>
          <p:nvPr/>
        </p:nvSpPr>
        <p:spPr>
          <a:xfrm>
            <a:off x="7393599" y="3395045"/>
            <a:ext cx="1993492" cy="38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19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</a:p>
        </p:txBody>
      </p:sp>
      <p:pic>
        <p:nvPicPr>
          <p:cNvPr id="88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73762" y="2641591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85" name="Einstellung Einstellung" descr="Einstellung Einstellung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735544" y="1249602"/>
            <a:ext cx="2765220" cy="954427"/>
          </a:xfrm>
          <a:prstGeom prst="rect">
            <a:avLst/>
          </a:prstGeom>
          <a:effectLst/>
        </p:spPr>
      </p:pic>
      <p:sp>
        <p:nvSpPr>
          <p:cNvPr id="886" name="Einstellung"/>
          <p:cNvSpPr/>
          <p:nvPr/>
        </p:nvSpPr>
        <p:spPr>
          <a:xfrm>
            <a:off x="4786344" y="1300402"/>
            <a:ext cx="2663620" cy="852827"/>
          </a:xfrm>
          <a:prstGeom prst="roundRect">
            <a:avLst>
              <a:gd name="adj" fmla="val 22338"/>
            </a:avLst>
          </a:prstGeom>
          <a:solidFill>
            <a:srgbClr val="FFFFFF"/>
          </a:solidFill>
          <a:ln>
            <a:noFill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noAutofit/>
          </a:bodyPr>
          <a:lstStyle>
            <a:lvl1pPr algn="ctr">
              <a:defRPr sz="3300" b="1" i="1">
                <a:solidFill>
                  <a:srgbClr val="FF26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 sz="3600" i="0">
                <a:solidFill>
                  <a:srgbClr val="000000"/>
                </a:solidFill>
              </a:defRPr>
            </a:pPr>
            <a:r>
              <a:rPr sz="3300" i="1" dirty="0" err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</a:t>
            </a:r>
            <a:endParaRPr sz="3300" i="1" dirty="0">
              <a:solidFill>
                <a:srgbClr val="FF26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CBD1CFF-21A9-4342-AC71-AE3E42F8F9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Gute Energie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2D5E5472-83CD-304B-9992-DA22485E2C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26617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12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4.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6" y="1565522"/>
            <a:ext cx="7901247" cy="255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persönliche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LebensStrategie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(Der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pPZP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) kraft des persönlichen Leitbilds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555686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„Große Ziele haben große Preise.“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10077"/>
            <a:ext cx="2824164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Der persönliche Periodenzielplan (S.79ff)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34419"/>
            <a:ext cx="3886534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Zahle den Preis für Deine Ziele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3"/>
            <a:ext cx="8927917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957654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EEFB64F3-775A-A14D-9A03-A9A199ADC5F4}"/>
              </a:ext>
            </a:extLst>
          </p:cNvPr>
          <p:cNvSpPr/>
          <p:nvPr/>
        </p:nvSpPr>
        <p:spPr>
          <a:xfrm>
            <a:off x="12228412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AC1ED3F-4961-B249-944C-70798E9F07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80360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9753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4" y="542925"/>
            <a:ext cx="4339931" cy="577215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7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109" y="542925"/>
            <a:ext cx="4090110" cy="577215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A3458657-2748-3D47-97D5-F5600CCBD6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26617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12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5.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6" y="1339906"/>
            <a:ext cx="7901247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5. Die persönliche Jahreszielplanung (Der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pJZP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8" y="3287280"/>
            <a:ext cx="4774960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„Erfolg ist nicht immer das, wofür wir ihn halten.“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729029"/>
            <a:ext cx="2824164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Der persönliche Jahreszielplan (S.85ff)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0" y="4808670"/>
            <a:ext cx="3839815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b="1" i="0" dirty="0"/>
              <a:t>Wenn Du nicht bekommst was Du willst, nehme die Lektion!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3"/>
            <a:ext cx="8927917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798166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E1F7B1DC-EC72-5844-B0AE-792EBAFE59C9}"/>
              </a:ext>
            </a:extLst>
          </p:cNvPr>
          <p:cNvSpPr/>
          <p:nvPr/>
        </p:nvSpPr>
        <p:spPr>
          <a:xfrm>
            <a:off x="12228412" y="-15401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03B08531-1DB3-8D4A-8F10-099CC6489F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12375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230168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69" y="463826"/>
            <a:ext cx="4458876" cy="5930348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8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659" y="463826"/>
            <a:ext cx="4199503" cy="5930348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platzhalter 15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7933943D-A95D-EA4A-85C3-DED1F0B85A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26617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12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6.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6" y="1339906"/>
            <a:ext cx="7901247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6. Wirksame Rituale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287280"/>
            <a:ext cx="6521143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„Disziplin ist eine Quelle des Erfolges“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10077"/>
            <a:ext cx="1921139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Die persönlichen Rituale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0" y="5022431"/>
            <a:ext cx="4533571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Gehe stets Schritt für Schritt!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3"/>
            <a:ext cx="8927917" cy="948975"/>
          </a:xfrm>
          <a:prstGeom prst="parallelogram">
            <a:avLst>
              <a:gd name="adj" fmla="val 32771"/>
            </a:avLst>
          </a:prstGeom>
          <a:solidFill>
            <a:srgbClr val="F392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Zukunft gestalten (ZIELE)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Weniger arbeiten, mehr leben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A2310D6D-2FA4-3F42-A996-750E369E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781" y="5923552"/>
            <a:ext cx="737999" cy="737999"/>
          </a:xfrm>
          <a:prstGeom prst="rect">
            <a:avLst/>
          </a:prstGeom>
        </p:spPr>
      </p:pic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D3BCBCED-C226-6B49-A1DC-7B58388234F3}"/>
              </a:ext>
            </a:extLst>
          </p:cNvPr>
          <p:cNvCxnSpPr>
            <a:cxnSpLocks/>
          </p:cNvCxnSpPr>
          <p:nvPr/>
        </p:nvCxnSpPr>
        <p:spPr>
          <a:xfrm>
            <a:off x="4451657" y="4957654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4E2374C7-E4E6-A341-AD49-BD9DA3FCD4A7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F392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DA04C41-E93A-E14B-B501-D927E4C0EF1F}"/>
              </a:ext>
            </a:extLst>
          </p:cNvPr>
          <p:cNvSpPr/>
          <p:nvPr/>
        </p:nvSpPr>
        <p:spPr>
          <a:xfrm>
            <a:off x="12228412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9BB932E-C6BF-9A4D-B37A-07B213EEE6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323" y="4780360"/>
            <a:ext cx="834957" cy="8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029795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5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760" y="380078"/>
            <a:ext cx="5740647" cy="2160991"/>
          </a:xfrm>
          <a:prstGeom prst="rect">
            <a:avLst/>
          </a:prstGeom>
          <a:ln w="12700">
            <a:miter lim="400000"/>
          </a:ln>
        </p:spPr>
      </p:pic>
      <p:sp>
        <p:nvSpPr>
          <p:cNvPr id="1301" name="JZP"/>
          <p:cNvSpPr txBox="1"/>
          <p:nvPr/>
        </p:nvSpPr>
        <p:spPr>
          <a:xfrm>
            <a:off x="2071727" y="3199837"/>
            <a:ext cx="1060632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JZP</a:t>
            </a:r>
          </a:p>
        </p:txBody>
      </p:sp>
      <p:sp>
        <p:nvSpPr>
          <p:cNvPr id="1302" name="→ Monats-Meeting…"/>
          <p:cNvSpPr txBox="1"/>
          <p:nvPr/>
        </p:nvSpPr>
        <p:spPr>
          <a:xfrm>
            <a:off x="1377700" y="5321440"/>
            <a:ext cx="2972923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2" indent="0"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Monats</a:t>
            </a:r>
            <a:r>
              <a:rPr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-Meeting</a:t>
            </a:r>
          </a:p>
          <a:p>
            <a:pPr lvl="2" indent="381000"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(monthly)</a:t>
            </a:r>
          </a:p>
        </p:txBody>
      </p:sp>
      <p:sp>
        <p:nvSpPr>
          <p:cNvPr id="1303" name="Form"/>
          <p:cNvSpPr/>
          <p:nvPr/>
        </p:nvSpPr>
        <p:spPr>
          <a:xfrm>
            <a:off x="1386076" y="3027352"/>
            <a:ext cx="2127240" cy="212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9991" y="7364"/>
                </a:moveTo>
                <a:lnTo>
                  <a:pt x="17165" y="8228"/>
                </a:lnTo>
                <a:lnTo>
                  <a:pt x="17811" y="8832"/>
                </a:lnTo>
                <a:lnTo>
                  <a:pt x="13288" y="13689"/>
                </a:lnTo>
                <a:lnTo>
                  <a:pt x="10021" y="10341"/>
                </a:lnTo>
                <a:lnTo>
                  <a:pt x="2932" y="17951"/>
                </a:lnTo>
                <a:lnTo>
                  <a:pt x="3799" y="18763"/>
                </a:lnTo>
                <a:lnTo>
                  <a:pt x="10041" y="12061"/>
                </a:lnTo>
                <a:lnTo>
                  <a:pt x="13327" y="15430"/>
                </a:lnTo>
                <a:lnTo>
                  <a:pt x="13766" y="14916"/>
                </a:lnTo>
                <a:lnTo>
                  <a:pt x="18678" y="9644"/>
                </a:lnTo>
                <a:lnTo>
                  <a:pt x="19324" y="10250"/>
                </a:lnTo>
                <a:lnTo>
                  <a:pt x="19991" y="7364"/>
                </a:lnTo>
                <a:close/>
              </a:path>
            </a:pathLst>
          </a:custGeom>
          <a:solidFill>
            <a:schemeClr val="accent2"/>
          </a:solidFill>
          <a:ln w="3175">
            <a:solidFill>
              <a:srgbClr val="AD5B24"/>
            </a:solidFill>
            <a:miter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06" name="Form"/>
          <p:cNvSpPr/>
          <p:nvPr/>
        </p:nvSpPr>
        <p:spPr>
          <a:xfrm>
            <a:off x="5185828" y="3029807"/>
            <a:ext cx="2127240" cy="212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9991" y="7364"/>
                </a:moveTo>
                <a:lnTo>
                  <a:pt x="17165" y="8228"/>
                </a:lnTo>
                <a:lnTo>
                  <a:pt x="17811" y="8832"/>
                </a:lnTo>
                <a:lnTo>
                  <a:pt x="13288" y="13689"/>
                </a:lnTo>
                <a:lnTo>
                  <a:pt x="10021" y="10341"/>
                </a:lnTo>
                <a:lnTo>
                  <a:pt x="2932" y="17951"/>
                </a:lnTo>
                <a:lnTo>
                  <a:pt x="3799" y="18763"/>
                </a:lnTo>
                <a:lnTo>
                  <a:pt x="10041" y="12061"/>
                </a:lnTo>
                <a:lnTo>
                  <a:pt x="13327" y="15430"/>
                </a:lnTo>
                <a:lnTo>
                  <a:pt x="13766" y="14916"/>
                </a:lnTo>
                <a:lnTo>
                  <a:pt x="18678" y="9644"/>
                </a:lnTo>
                <a:lnTo>
                  <a:pt x="19324" y="10250"/>
                </a:lnTo>
                <a:lnTo>
                  <a:pt x="19991" y="7364"/>
                </a:lnTo>
                <a:close/>
              </a:path>
            </a:pathLst>
          </a:cu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3175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07" name="QZP"/>
          <p:cNvSpPr txBox="1"/>
          <p:nvPr/>
        </p:nvSpPr>
        <p:spPr>
          <a:xfrm>
            <a:off x="5897998" y="3199837"/>
            <a:ext cx="119705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QZP</a:t>
            </a:r>
          </a:p>
        </p:txBody>
      </p:sp>
      <p:sp>
        <p:nvSpPr>
          <p:cNvPr id="1308" name="→ Wochen-Meeting…"/>
          <p:cNvSpPr txBox="1"/>
          <p:nvPr/>
        </p:nvSpPr>
        <p:spPr>
          <a:xfrm>
            <a:off x="5149899" y="5184204"/>
            <a:ext cx="2806544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1" indent="0"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Wochen</a:t>
            </a:r>
            <a:r>
              <a:rPr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-Meeting</a:t>
            </a:r>
          </a:p>
          <a:p>
            <a:pPr lvl="1" indent="381000"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(weekly)</a:t>
            </a:r>
          </a:p>
        </p:txBody>
      </p:sp>
      <p:sp>
        <p:nvSpPr>
          <p:cNvPr id="1309" name="Pfeil"/>
          <p:cNvSpPr/>
          <p:nvPr/>
        </p:nvSpPr>
        <p:spPr>
          <a:xfrm>
            <a:off x="4068461" y="3907723"/>
            <a:ext cx="562222" cy="536333"/>
          </a:xfrm>
          <a:prstGeom prst="rightArrow">
            <a:avLst>
              <a:gd name="adj1" fmla="val 56007"/>
              <a:gd name="adj2" fmla="val 77694"/>
            </a:avLst>
          </a:prstGeom>
          <a:gradFill>
            <a:gsLst>
              <a:gs pos="0">
                <a:srgbClr val="FF9300"/>
              </a:gs>
              <a:gs pos="35681">
                <a:srgbClr val="AA976E"/>
              </a:gs>
              <a:gs pos="50000">
                <a:srgbClr val="559BDB"/>
              </a:gs>
              <a:gs pos="100000">
                <a:srgbClr val="448AC9"/>
              </a:gs>
            </a:gsLst>
            <a:lin ang="2595398"/>
          </a:gradFill>
          <a:ln w="3175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10" name="→ Tages-Meeting…"/>
          <p:cNvSpPr txBox="1"/>
          <p:nvPr/>
        </p:nvSpPr>
        <p:spPr>
          <a:xfrm>
            <a:off x="8261940" y="5194023"/>
            <a:ext cx="2994295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Tages</a:t>
            </a:r>
            <a:r>
              <a:rPr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Medium"/>
              </a:rPr>
              <a:t>-Meeting</a:t>
            </a:r>
          </a:p>
          <a:p>
            <a:pPr indent="381000" defTabSz="449580"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(daily)</a:t>
            </a:r>
          </a:p>
        </p:txBody>
      </p:sp>
      <p:sp>
        <p:nvSpPr>
          <p:cNvPr id="1311" name="F O R-D E C"/>
          <p:cNvSpPr txBox="1"/>
          <p:nvPr/>
        </p:nvSpPr>
        <p:spPr>
          <a:xfrm>
            <a:off x="8335111" y="3890570"/>
            <a:ext cx="319941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defTabSz="449580"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F O R-D E C</a:t>
            </a:r>
          </a:p>
        </p:txBody>
      </p:sp>
      <p:sp>
        <p:nvSpPr>
          <p:cNvPr id="1313" name="Pfeil"/>
          <p:cNvSpPr/>
          <p:nvPr/>
        </p:nvSpPr>
        <p:spPr>
          <a:xfrm>
            <a:off x="7543165" y="3893410"/>
            <a:ext cx="562222" cy="536333"/>
          </a:xfrm>
          <a:prstGeom prst="rightArrow">
            <a:avLst>
              <a:gd name="adj1" fmla="val 56007"/>
              <a:gd name="adj2" fmla="val 77694"/>
            </a:avLst>
          </a:prstGeom>
          <a:gradFill>
            <a:gsLst>
              <a:gs pos="38041">
                <a:srgbClr val="448AC9"/>
              </a:gs>
              <a:gs pos="100000">
                <a:srgbClr val="000000"/>
              </a:gs>
            </a:gsLst>
            <a:lin ang="2595398"/>
          </a:gradFill>
          <a:ln w="3175">
            <a:solidFill>
              <a:schemeClr val="accent5"/>
            </a:solidFill>
            <a:miter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2F62273A-9767-3343-B20E-38B139468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700" y="277213"/>
            <a:ext cx="2589037" cy="2589037"/>
          </a:xfrm>
          <a:prstGeom prst="rect">
            <a:avLst/>
          </a:prstGeom>
        </p:spPr>
      </p:pic>
      <p:sp>
        <p:nvSpPr>
          <p:cNvPr id="17" name="Parallelogramm 16">
            <a:extLst>
              <a:ext uri="{FF2B5EF4-FFF2-40B4-BE49-F238E27FC236}">
                <a16:creationId xmlns:a16="http://schemas.microsoft.com/office/drawing/2014/main" id="{F3355DFA-6DDB-294B-B67B-0416E0637699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18" name="Die 6P der Positionierung">
            <a:extLst>
              <a:ext uri="{FF2B5EF4-FFF2-40B4-BE49-F238E27FC236}">
                <a16:creationId xmlns:a16="http://schemas.microsoft.com/office/drawing/2014/main" id="{A63F54B6-2E1F-6D45-BF65-9D249AA82D19}"/>
              </a:ext>
            </a:extLst>
          </p:cNvPr>
          <p:cNvSpPr txBox="1"/>
          <p:nvPr/>
        </p:nvSpPr>
        <p:spPr>
          <a:xfrm>
            <a:off x="645703" y="6405168"/>
            <a:ext cx="334624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Bitte ergänzen</a:t>
            </a:r>
          </a:p>
          <a:p>
            <a:endParaRPr lang="de-DE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5" grpId="2" animBg="1" advAuto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4" descr="Bild 4">
            <a:extLst>
              <a:ext uri="{FF2B5EF4-FFF2-40B4-BE49-F238E27FC236}">
                <a16:creationId xmlns:a16="http://schemas.microsoft.com/office/drawing/2014/main" id="{2CDFC115-FC32-4F44-8772-DB9EFC019A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20" name="Rectangle 3"/>
          <p:cNvSpPr txBox="1"/>
          <p:nvPr/>
        </p:nvSpPr>
        <p:spPr>
          <a:xfrm>
            <a:off x="4810540" y="1007166"/>
            <a:ext cx="6864626" cy="1661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12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sz="10000" i="1" dirty="0">
                <a:latin typeface="Calibri" panose="020F0502020204030204" pitchFamily="34" charset="0"/>
                <a:cs typeface="Calibri" panose="020F0502020204030204" pitchFamily="34" charset="0"/>
              </a:rPr>
              <a:t>TAGEBUCH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2" descr="Bild 2">
            <a:extLst>
              <a:ext uri="{FF2B5EF4-FFF2-40B4-BE49-F238E27FC236}">
                <a16:creationId xmlns:a16="http://schemas.microsoft.com/office/drawing/2014/main" id="{94812C70-D653-3340-9E54-C11451D537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Einleitung - neue Version UE…"/>
          <p:cNvSpPr txBox="1"/>
          <p:nvPr/>
        </p:nvSpPr>
        <p:spPr>
          <a:xfrm>
            <a:off x="1312310" y="1614213"/>
            <a:ext cx="5811803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neue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Version UE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(Die Zukunft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Gegenwart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ORDNUNG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Zeit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 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(Die </a:t>
            </a:r>
            <a:r>
              <a:rPr sz="1800"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Vergangenheit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verstehen)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0" name="1.…"/>
          <p:cNvSpPr txBox="1"/>
          <p:nvPr/>
        </p:nvSpPr>
        <p:spPr>
          <a:xfrm>
            <a:off x="752536" y="1614213"/>
            <a:ext cx="497325" cy="373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22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933" name="Einteilung (Zeit, Motto)…"/>
          <p:cNvSpPr txBox="1"/>
          <p:nvPr/>
        </p:nvSpPr>
        <p:spPr>
          <a:xfrm>
            <a:off x="1312310" y="5125170"/>
            <a:ext cx="3278781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Einteilung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(Zeit, Motto)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Appell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60A58D-31D3-6948-A25B-F1EF40239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6731" cy="804333"/>
          </a:xfrm>
        </p:spPr>
        <p:txBody>
          <a:bodyPr/>
          <a:lstStyle/>
          <a:p>
            <a:r>
              <a:rPr lang="de-DE" dirty="0">
                <a:ea typeface="Century Gothic"/>
                <a:sym typeface="Century Gothic"/>
              </a:rPr>
              <a:t>Neue </a:t>
            </a:r>
            <a:r>
              <a:rPr lang="de-DE" dirty="0" err="1">
                <a:ea typeface="Century Gothic"/>
                <a:sym typeface="Century Gothic"/>
              </a:rPr>
              <a:t>LebensEnergie</a:t>
            </a:r>
            <a:r>
              <a:rPr lang="de-DE" dirty="0">
                <a:ea typeface="Century Gothic"/>
                <a:sym typeface="Century Gothic"/>
              </a:rPr>
              <a:t> für Unternehmer*innen</a:t>
            </a:r>
          </a:p>
          <a:p>
            <a:endParaRPr lang="de-DE" dirty="0"/>
          </a:p>
        </p:txBody>
      </p:sp>
      <p:sp>
        <p:nvSpPr>
          <p:cNvPr id="11" name="Rechteck">
            <a:extLst>
              <a:ext uri="{FF2B5EF4-FFF2-40B4-BE49-F238E27FC236}">
                <a16:creationId xmlns:a16="http://schemas.microsoft.com/office/drawing/2014/main" id="{560823C9-F24C-EB44-9B6E-797888DB59AC}"/>
              </a:ext>
            </a:extLst>
          </p:cNvPr>
          <p:cNvSpPr/>
          <p:nvPr/>
        </p:nvSpPr>
        <p:spPr>
          <a:xfrm>
            <a:off x="647671" y="2896752"/>
            <a:ext cx="4439190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A0C3872-A9FF-7047-AC76-FF56E6999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90" y="785006"/>
            <a:ext cx="5396039" cy="539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11922058" cy="4011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 neuer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ans Werk</a:t>
            </a:r>
          </a:p>
          <a:p>
            <a:pPr defTabSz="474133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Mentale Stärke in turbulenten Zeiten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Viele glückliche Momente schaffen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„8F-Modell“ der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LebensBalance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(inkl. Analyse)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Konzentration schafft Klarheit. Und Klarheit schafft Lösungen.</a:t>
            </a:r>
          </a:p>
          <a:p>
            <a:pPr marL="455613" indent="-442913" defTabSz="474133">
              <a:lnSpc>
                <a:spcPts val="3600"/>
              </a:lnSpc>
              <a:buSzPct val="100000"/>
              <a:buAutoNum type="arabicPeriod" startAt="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positive 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Mindest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(Mehr Freude und Spaß im Leben) </a:t>
            </a:r>
          </a:p>
        </p:txBody>
      </p:sp>
      <p:pic>
        <p:nvPicPr>
          <p:cNvPr id="6" name="Grafik 5" descr="Ein Bild, das Himmel, draußen, Berg, Natur enthält.&#10;&#10;Automatisch generierte Beschreibung">
            <a:extLst>
              <a:ext uri="{FF2B5EF4-FFF2-40B4-BE49-F238E27FC236}">
                <a16:creationId xmlns:a16="http://schemas.microsoft.com/office/drawing/2014/main" id="{6B61D149-1F25-4F40-9D7E-5FD77C3B5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-630163"/>
            <a:ext cx="1728421" cy="1050011"/>
          </a:xfrm>
          <a:prstGeom prst="rect">
            <a:avLst/>
          </a:prstGeom>
        </p:spPr>
      </p:pic>
      <p:pic>
        <p:nvPicPr>
          <p:cNvPr id="7" name="Grafik 6" descr="Ein Bild, das Person, Gerät, Messanzeige, Uhr enthält.&#10;&#10;Automatisch generierte Beschreibung">
            <a:extLst>
              <a:ext uri="{FF2B5EF4-FFF2-40B4-BE49-F238E27FC236}">
                <a16:creationId xmlns:a16="http://schemas.microsoft.com/office/drawing/2014/main" id="{3FAFE657-96C9-CD4E-AFA6-C73AAF0B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2247" y="1193270"/>
            <a:ext cx="1590876" cy="106058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7EA6A737-1F27-3B41-B2C0-C67638B642A4}"/>
              </a:ext>
            </a:extLst>
          </p:cNvPr>
          <p:cNvSpPr/>
          <p:nvPr/>
        </p:nvSpPr>
        <p:spPr>
          <a:xfrm>
            <a:off x="16250668" y="-983709"/>
            <a:ext cx="6096000" cy="89483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Sinnvoll leben - die Neuerfindung des Erfolgs 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Vision – Das Navigationssystem für ein außergewöhnliches Leben.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Kraft des persönlichen Leitbilds – „Mit Leidenschaft leben.“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</a:t>
            </a:r>
            <a:r>
              <a:rPr lang="de-DE" sz="1050" dirty="0" err="1">
                <a:solidFill>
                  <a:srgbClr val="F39200"/>
                </a:solidFill>
              </a:rPr>
              <a:t>LebensStrategie</a:t>
            </a:r>
            <a:r>
              <a:rPr lang="de-DE" sz="1050" dirty="0">
                <a:solidFill>
                  <a:srgbClr val="F39200"/>
                </a:solidFill>
              </a:rPr>
              <a:t> (Der Periodenzielplan) „Geht nicht, gibt’s nicht“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Die persönliche Jahreszielplanung (inkl. Zielformulierung)</a:t>
            </a:r>
          </a:p>
          <a:p>
            <a:pPr marL="347578" indent="-347578" defTabSz="474133">
              <a:lnSpc>
                <a:spcPct val="950000"/>
              </a:lnSpc>
              <a:buSzPct val="100000"/>
              <a:buAutoNum type="arabicPeriod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050" dirty="0">
                <a:solidFill>
                  <a:srgbClr val="F39200"/>
                </a:solidFill>
              </a:rPr>
              <a:t>Wirksame Rituale (</a:t>
            </a:r>
            <a:r>
              <a:rPr lang="de-DE" sz="1050" dirty="0" err="1">
                <a:solidFill>
                  <a:srgbClr val="F39200"/>
                </a:solidFill>
              </a:rPr>
              <a:t>monthly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weekly</a:t>
            </a:r>
            <a:r>
              <a:rPr lang="de-DE" sz="1050" dirty="0">
                <a:solidFill>
                  <a:srgbClr val="F39200"/>
                </a:solidFill>
              </a:rPr>
              <a:t> / </a:t>
            </a:r>
            <a:r>
              <a:rPr lang="de-DE" sz="1050" dirty="0" err="1">
                <a:solidFill>
                  <a:srgbClr val="F39200"/>
                </a:solidFill>
              </a:rPr>
              <a:t>daily</a:t>
            </a:r>
            <a:r>
              <a:rPr lang="de-DE" sz="1050" dirty="0">
                <a:solidFill>
                  <a:srgbClr val="F39200"/>
                </a:solidFill>
              </a:rPr>
              <a:t>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0B8ECE-91C3-904A-B194-E70656099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2791" y="2624797"/>
            <a:ext cx="1449787" cy="964568"/>
          </a:xfrm>
          <a:prstGeom prst="rect">
            <a:avLst/>
          </a:prstGeom>
        </p:spPr>
      </p:pic>
      <p:pic>
        <p:nvPicPr>
          <p:cNvPr id="10" name="Grafik 9" descr="Ein Bild, das draußen, Wasser, Rock, Natur enthält.&#10;&#10;Automatisch generierte Beschreibung">
            <a:extLst>
              <a:ext uri="{FF2B5EF4-FFF2-40B4-BE49-F238E27FC236}">
                <a16:creationId xmlns:a16="http://schemas.microsoft.com/office/drawing/2014/main" id="{9F7FD8A5-0D20-7D40-A3BF-FAF19DEB0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755" y="3860724"/>
            <a:ext cx="1846367" cy="1253717"/>
          </a:xfrm>
          <a:prstGeom prst="rect">
            <a:avLst/>
          </a:prstGeom>
        </p:spPr>
      </p:pic>
      <p:pic>
        <p:nvPicPr>
          <p:cNvPr id="11" name="Grafik 10" descr="Ein Bild, das Rock, schließen enthält.&#10;&#10;Automatisch generierte Beschreibung">
            <a:extLst>
              <a:ext uri="{FF2B5EF4-FFF2-40B4-BE49-F238E27FC236}">
                <a16:creationId xmlns:a16="http://schemas.microsoft.com/office/drawing/2014/main" id="{BD36F625-7370-2E49-8ADE-F4BDD83B70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2001" y="7157817"/>
            <a:ext cx="1880577" cy="1253718"/>
          </a:xfrm>
          <a:prstGeom prst="rect">
            <a:avLst/>
          </a:prstGeom>
        </p:spPr>
      </p:pic>
      <p:pic>
        <p:nvPicPr>
          <p:cNvPr id="12" name="Grafik 11" descr="Ein Bild, das Baum, Pflanze enthält.&#10;&#10;Automatisch generierte Beschreibung">
            <a:extLst>
              <a:ext uri="{FF2B5EF4-FFF2-40B4-BE49-F238E27FC236}">
                <a16:creationId xmlns:a16="http://schemas.microsoft.com/office/drawing/2014/main" id="{423DA329-4C06-C246-B41E-90686616E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2527" y="5504633"/>
            <a:ext cx="2030051" cy="135336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2"/>
          <a:stretch/>
        </p:blipFill>
        <p:spPr>
          <a:xfrm>
            <a:off x="9160342" y="249824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37789284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Motivation"/>
          <p:cNvSpPr txBox="1"/>
          <p:nvPr/>
        </p:nvSpPr>
        <p:spPr>
          <a:xfrm>
            <a:off x="3356165" y="3158940"/>
            <a:ext cx="5622691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3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</p:txBody>
      </p:sp>
      <p:sp>
        <p:nvSpPr>
          <p:cNvPr id="893" name="Vertrauen"/>
          <p:cNvSpPr txBox="1"/>
          <p:nvPr/>
        </p:nvSpPr>
        <p:spPr>
          <a:xfrm>
            <a:off x="384293" y="3857440"/>
            <a:ext cx="2522483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</a:p>
        </p:txBody>
      </p:sp>
      <p:sp>
        <p:nvSpPr>
          <p:cNvPr id="894" name="Arbeitsplatz"/>
          <p:cNvSpPr txBox="1"/>
          <p:nvPr/>
        </p:nvSpPr>
        <p:spPr>
          <a:xfrm>
            <a:off x="3750186" y="1331081"/>
            <a:ext cx="3029032" cy="8156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</a:p>
        </p:txBody>
      </p:sp>
      <p:sp>
        <p:nvSpPr>
          <p:cNvPr id="895" name="Entwicklung"/>
          <p:cNvSpPr txBox="1"/>
          <p:nvPr/>
        </p:nvSpPr>
        <p:spPr>
          <a:xfrm>
            <a:off x="913782" y="5266784"/>
            <a:ext cx="3814504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</a:p>
        </p:txBody>
      </p:sp>
      <p:sp>
        <p:nvSpPr>
          <p:cNvPr id="896" name="Geld &amp; Incentives"/>
          <p:cNvSpPr txBox="1"/>
          <p:nvPr/>
        </p:nvSpPr>
        <p:spPr>
          <a:xfrm>
            <a:off x="6096000" y="5877654"/>
            <a:ext cx="375359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Geld &amp; Incentives</a:t>
            </a:r>
          </a:p>
        </p:txBody>
      </p:sp>
      <p:sp>
        <p:nvSpPr>
          <p:cNvPr id="897" name="Verbundenheit"/>
          <p:cNvSpPr txBox="1"/>
          <p:nvPr/>
        </p:nvSpPr>
        <p:spPr>
          <a:xfrm>
            <a:off x="6762582" y="2322434"/>
            <a:ext cx="472821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Verbundenheit</a:t>
            </a:r>
          </a:p>
        </p:txBody>
      </p:sp>
      <p:sp>
        <p:nvSpPr>
          <p:cNvPr id="898" name="Flexibilität"/>
          <p:cNvSpPr txBox="1"/>
          <p:nvPr/>
        </p:nvSpPr>
        <p:spPr>
          <a:xfrm>
            <a:off x="7624480" y="4740513"/>
            <a:ext cx="2849496" cy="877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1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</a:p>
        </p:txBody>
      </p:sp>
      <p:sp>
        <p:nvSpPr>
          <p:cNvPr id="899" name="Sinn"/>
          <p:cNvSpPr txBox="1"/>
          <p:nvPr/>
        </p:nvSpPr>
        <p:spPr>
          <a:xfrm>
            <a:off x="9155612" y="364282"/>
            <a:ext cx="2391037" cy="1677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sp>
        <p:nvSpPr>
          <p:cNvPr id="900" name="Dankbarkeit"/>
          <p:cNvSpPr txBox="1"/>
          <p:nvPr/>
        </p:nvSpPr>
        <p:spPr>
          <a:xfrm>
            <a:off x="428749" y="2267400"/>
            <a:ext cx="351634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4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Dankbarkeit</a:t>
            </a:r>
          </a:p>
        </p:txBody>
      </p:sp>
      <p:sp>
        <p:nvSpPr>
          <p:cNvPr id="901" name="Lob und Anerkennung"/>
          <p:cNvSpPr txBox="1"/>
          <p:nvPr/>
        </p:nvSpPr>
        <p:spPr>
          <a:xfrm>
            <a:off x="596595" y="407462"/>
            <a:ext cx="5380638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Lob und Anerkennung</a:t>
            </a:r>
          </a:p>
        </p:txBody>
      </p:sp>
      <p:sp>
        <p:nvSpPr>
          <p:cNvPr id="902" name="Spaß"/>
          <p:cNvSpPr txBox="1"/>
          <p:nvPr/>
        </p:nvSpPr>
        <p:spPr>
          <a:xfrm>
            <a:off x="10147782" y="3499723"/>
            <a:ext cx="1701746" cy="1061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platzhalter 20" descr="Ein Bild, das Himmel, draußen, Person, Rock enthält.&#10;&#10;Automatisch generierte Beschreibung">
            <a:extLst>
              <a:ext uri="{FF2B5EF4-FFF2-40B4-BE49-F238E27FC236}">
                <a16:creationId xmlns:a16="http://schemas.microsoft.com/office/drawing/2014/main" id="{9FDA2D95-BE64-DE4D-86E4-14F2800651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8412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2" y="0"/>
            <a:ext cx="9263029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39814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7.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Mentale Stärke in turbulenten Zeiten</a:t>
            </a:r>
            <a:endParaRPr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045931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„Materie ist geronnener Geist“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Meditation – Trance –Übungen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772052"/>
            <a:ext cx="2925414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Nutze Deinen Verstand! (Denke produktiv!)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D5EF7C6-BDB2-524A-91B7-CF6359E4B045}"/>
              </a:ext>
            </a:extLst>
          </p:cNvPr>
          <p:cNvSpPr/>
          <p:nvPr/>
        </p:nvSpPr>
        <p:spPr>
          <a:xfrm>
            <a:off x="12192000" y="-167262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Mit neuer </a:t>
            </a:r>
            <a:r>
              <a:rPr lang="de-DE" sz="1600" dirty="0" err="1">
                <a:solidFill>
                  <a:schemeClr val="bg1"/>
                </a:solidFill>
              </a:rPr>
              <a:t>LebensEnergie</a:t>
            </a:r>
            <a:r>
              <a:rPr lang="de-DE" sz="1600" dirty="0">
                <a:solidFill>
                  <a:schemeClr val="bg1"/>
                </a:solidFill>
              </a:rPr>
              <a:t> ans Werk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772052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25BDE8AD-0AFB-7C46-A031-1CF240014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32" y="5942512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47179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 descr="Ein Bild, das draußen enthält.&#10;&#10;Automatisch generierte Beschreibung">
            <a:extLst>
              <a:ext uri="{FF2B5EF4-FFF2-40B4-BE49-F238E27FC236}">
                <a16:creationId xmlns:a16="http://schemas.microsoft.com/office/drawing/2014/main" id="{41A42B93-2A04-8345-8C7D-A7B39FC1F6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45581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60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8.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Viele glückliche Momente schaffen</a:t>
            </a:r>
            <a:endParaRPr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6640919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„Dankbarkeit ist eine Quelle des Glücks.“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Dankbarkeitsübung (S.99)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06479"/>
            <a:ext cx="2925414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Übe Dich in Dankbarkeit!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D5EF7C6-BDB2-524A-91B7-CF6359E4B045}"/>
              </a:ext>
            </a:extLst>
          </p:cNvPr>
          <p:cNvSpPr/>
          <p:nvPr/>
        </p:nvSpPr>
        <p:spPr>
          <a:xfrm>
            <a:off x="12202811" y="-15401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Mit neuer </a:t>
            </a:r>
            <a:r>
              <a:rPr lang="de-DE" sz="1600" dirty="0" err="1">
                <a:solidFill>
                  <a:schemeClr val="bg1"/>
                </a:solidFill>
              </a:rPr>
              <a:t>LebensEnergie</a:t>
            </a:r>
            <a:r>
              <a:rPr lang="de-DE" sz="1600" dirty="0">
                <a:solidFill>
                  <a:schemeClr val="bg1"/>
                </a:solidFill>
              </a:rPr>
              <a:t> ans Werk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Grafik 19">
            <a:extLst>
              <a:ext uri="{FF2B5EF4-FFF2-40B4-BE49-F238E27FC236}">
                <a16:creationId xmlns:a16="http://schemas.microsoft.com/office/drawing/2014/main" id="{73DFA553-50A4-634F-A2A0-26C7904ED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32" y="5942512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09804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platzhalter 20" descr="Ein Bild, das Pflanze, Unschärfe enthält.&#10;&#10;Automatisch generierte Beschreibung">
            <a:extLst>
              <a:ext uri="{FF2B5EF4-FFF2-40B4-BE49-F238E27FC236}">
                <a16:creationId xmlns:a16="http://schemas.microsoft.com/office/drawing/2014/main" id="{715A2008-E8D1-834C-8007-1F6EE09333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12192000" cy="6786563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12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9.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Das „8F-Modell der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LebensBalance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endParaRPr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7016021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„Gegensätze sind von Natur aus identisch.“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8F-Modell der </a:t>
            </a:r>
            <a:r>
              <a:rPr lang="de-DE" sz="2000" dirty="0" err="1"/>
              <a:t>LebensBalance</a:t>
            </a:r>
            <a:r>
              <a:rPr lang="de-DE" sz="2000" dirty="0"/>
              <a:t> (S.101ff)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06479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>
              <a:defRPr sz="4200" i="1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b="1" i="0" dirty="0"/>
              <a:t>Lebe in Balance! </a:t>
            </a:r>
            <a:r>
              <a:rPr lang="de-DE" sz="1600" i="0" dirty="0"/>
              <a:t>(Achte auf die Polarität!)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Mit neuer </a:t>
            </a:r>
            <a:r>
              <a:rPr lang="de-DE" sz="1600" dirty="0" err="1">
                <a:solidFill>
                  <a:schemeClr val="bg1"/>
                </a:solidFill>
              </a:rPr>
              <a:t>LebensEnergie</a:t>
            </a:r>
            <a:r>
              <a:rPr lang="de-DE" sz="1600" dirty="0">
                <a:solidFill>
                  <a:schemeClr val="bg1"/>
                </a:solidFill>
              </a:rPr>
              <a:t> ans Werk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25BDE8AD-0AFB-7C46-A031-1CF240014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32" y="5942512"/>
            <a:ext cx="737999" cy="737999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202811" y="-15401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649795422"/>
      </p:ext>
    </p:ext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 descr="Ein Bild, das draußen, Person, Mann, Rock enthält.&#10;&#10;Automatisch generierte Beschreibung">
            <a:extLst>
              <a:ext uri="{FF2B5EF4-FFF2-40B4-BE49-F238E27FC236}">
                <a16:creationId xmlns:a16="http://schemas.microsoft.com/office/drawing/2014/main" id="{DEC60137-9029-CC4A-B6F5-E925ED9757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2055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10.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Konzentration schafft Klarheit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358516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„Konzentration schafft Klarheit.“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dirty="0"/>
              <a:t>Prioritäten (Aufwand/Nutzen)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06479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Fokussiere Dich auf das Wesentliche!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Mit neuer </a:t>
            </a:r>
            <a:r>
              <a:rPr lang="de-DE" sz="1600" dirty="0" err="1">
                <a:solidFill>
                  <a:schemeClr val="bg1"/>
                </a:solidFill>
              </a:rPr>
              <a:t>LebensEnergie</a:t>
            </a:r>
            <a:r>
              <a:rPr lang="de-DE" sz="1600" dirty="0">
                <a:solidFill>
                  <a:schemeClr val="bg1"/>
                </a:solidFill>
              </a:rPr>
              <a:t> ans Werk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25BDE8AD-0AFB-7C46-A031-1CF240014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32" y="5942512"/>
            <a:ext cx="737999" cy="737999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60636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92021861"/>
      </p:ext>
    </p:ext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Linie"/>
          <p:cNvSpPr/>
          <p:nvPr/>
        </p:nvSpPr>
        <p:spPr>
          <a:xfrm flipV="1">
            <a:off x="3041999" y="1454151"/>
            <a:ext cx="1" cy="3481980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89" name="Linie"/>
          <p:cNvSpPr/>
          <p:nvPr/>
        </p:nvSpPr>
        <p:spPr>
          <a:xfrm>
            <a:off x="3010346" y="4936130"/>
            <a:ext cx="6171307" cy="1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0" name="Linie"/>
          <p:cNvSpPr/>
          <p:nvPr/>
        </p:nvSpPr>
        <p:spPr>
          <a:xfrm flipV="1">
            <a:off x="4857979" y="1825419"/>
            <a:ext cx="1" cy="3110712"/>
          </a:xfrm>
          <a:prstGeom prst="line">
            <a:avLst/>
          </a:prstGeom>
          <a:ln w="127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1" name="Linie"/>
          <p:cNvSpPr/>
          <p:nvPr/>
        </p:nvSpPr>
        <p:spPr>
          <a:xfrm flipV="1">
            <a:off x="6632382" y="1825419"/>
            <a:ext cx="1" cy="3110712"/>
          </a:xfrm>
          <a:prstGeom prst="line">
            <a:avLst/>
          </a:prstGeom>
          <a:ln w="127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2" name="Linie"/>
          <p:cNvSpPr/>
          <p:nvPr/>
        </p:nvSpPr>
        <p:spPr>
          <a:xfrm flipH="1" flipV="1">
            <a:off x="3041999" y="2640219"/>
            <a:ext cx="5264903" cy="2"/>
          </a:xfrm>
          <a:prstGeom prst="line">
            <a:avLst/>
          </a:prstGeom>
          <a:ln w="127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3" name="Linie"/>
          <p:cNvSpPr/>
          <p:nvPr/>
        </p:nvSpPr>
        <p:spPr>
          <a:xfrm flipH="1" flipV="1">
            <a:off x="3041999" y="3908815"/>
            <a:ext cx="5264903" cy="1"/>
          </a:xfrm>
          <a:prstGeom prst="line">
            <a:avLst/>
          </a:prstGeom>
          <a:ln w="127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94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90590">
            <a:off x="5049655" y="3345849"/>
            <a:ext cx="4468187" cy="50801"/>
          </a:xfrm>
          <a:prstGeom prst="rect">
            <a:avLst/>
          </a:prstGeom>
        </p:spPr>
      </p:pic>
      <p:pic>
        <p:nvPicPr>
          <p:cNvPr id="1396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2082838">
            <a:off x="2765384" y="3465783"/>
            <a:ext cx="4742626" cy="50801"/>
          </a:xfrm>
          <a:prstGeom prst="rect">
            <a:avLst/>
          </a:prstGeom>
        </p:spPr>
      </p:pic>
      <p:sp>
        <p:nvSpPr>
          <p:cNvPr id="1398" name="A"/>
          <p:cNvSpPr txBox="1"/>
          <p:nvPr/>
        </p:nvSpPr>
        <p:spPr>
          <a:xfrm>
            <a:off x="6833533" y="1276351"/>
            <a:ext cx="820094" cy="1600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8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399" name="C"/>
          <p:cNvSpPr txBox="1"/>
          <p:nvPr/>
        </p:nvSpPr>
        <p:spPr>
          <a:xfrm>
            <a:off x="3929809" y="3240794"/>
            <a:ext cx="762386" cy="1600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8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400" name="B"/>
          <p:cNvSpPr txBox="1"/>
          <p:nvPr/>
        </p:nvSpPr>
        <p:spPr>
          <a:xfrm>
            <a:off x="5329891" y="2387420"/>
            <a:ext cx="775210" cy="1600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8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401" name="3"/>
          <p:cNvSpPr txBox="1"/>
          <p:nvPr/>
        </p:nvSpPr>
        <p:spPr>
          <a:xfrm>
            <a:off x="2575912" y="2019198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402" name="2"/>
          <p:cNvSpPr txBox="1"/>
          <p:nvPr/>
        </p:nvSpPr>
        <p:spPr>
          <a:xfrm>
            <a:off x="2575912" y="3195140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403" name="1"/>
          <p:cNvSpPr txBox="1"/>
          <p:nvPr/>
        </p:nvSpPr>
        <p:spPr>
          <a:xfrm>
            <a:off x="2575912" y="4371082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404" name="3"/>
          <p:cNvSpPr txBox="1"/>
          <p:nvPr/>
        </p:nvSpPr>
        <p:spPr>
          <a:xfrm>
            <a:off x="3754576" y="5040873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405" name="2"/>
          <p:cNvSpPr txBox="1"/>
          <p:nvPr/>
        </p:nvSpPr>
        <p:spPr>
          <a:xfrm>
            <a:off x="5571965" y="5040873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406" name="1"/>
          <p:cNvSpPr txBox="1"/>
          <p:nvPr/>
        </p:nvSpPr>
        <p:spPr>
          <a:xfrm>
            <a:off x="7554958" y="5040873"/>
            <a:ext cx="20935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407" name="Aufwand"/>
          <p:cNvSpPr txBox="1"/>
          <p:nvPr/>
        </p:nvSpPr>
        <p:spPr>
          <a:xfrm>
            <a:off x="9173435" y="5040873"/>
            <a:ext cx="93711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</a:p>
        </p:txBody>
      </p:sp>
      <p:sp>
        <p:nvSpPr>
          <p:cNvPr id="1408" name="Nutzen"/>
          <p:cNvSpPr txBox="1"/>
          <p:nvPr/>
        </p:nvSpPr>
        <p:spPr>
          <a:xfrm>
            <a:off x="2433669" y="985346"/>
            <a:ext cx="7687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F9AFEE69-B8C7-6E4C-A87E-253B981D3EC2}"/>
              </a:ext>
            </a:extLst>
          </p:cNvPr>
          <p:cNvSpPr/>
          <p:nvPr/>
        </p:nvSpPr>
        <p:spPr>
          <a:xfrm>
            <a:off x="319338" y="6381689"/>
            <a:ext cx="1867271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4" name="Die 6P der Positionierung">
            <a:extLst>
              <a:ext uri="{FF2B5EF4-FFF2-40B4-BE49-F238E27FC236}">
                <a16:creationId xmlns:a16="http://schemas.microsoft.com/office/drawing/2014/main" id="{B2530E1F-4BF2-004F-A4FD-AC5620E2782A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lang="de-DE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0" grpId="9" animBg="1" advAuto="0"/>
      <p:bldP spid="1391" grpId="10" animBg="1" advAuto="0"/>
      <p:bldP spid="1392" grpId="5" animBg="1" advAuto="0"/>
      <p:bldP spid="1393" grpId="4" animBg="1" advAuto="0"/>
      <p:bldP spid="1394" grpId="11" animBg="1" advAuto="0"/>
      <p:bldP spid="1396" grpId="13" animBg="1" advAuto="0"/>
      <p:bldP spid="1398" grpId="12" animBg="1" advAuto="0"/>
      <p:bldP spid="1399" grpId="15" animBg="1" advAuto="0"/>
      <p:bldP spid="1400" grpId="14" animBg="1" advAuto="0"/>
      <p:bldP spid="1401" grpId="3" animBg="1" advAuto="0"/>
      <p:bldP spid="1402" grpId="2" animBg="1" advAuto="0"/>
      <p:bldP spid="1403" grpId="1" animBg="1" advAuto="0"/>
      <p:bldP spid="1404" grpId="6" animBg="1" advAuto="0"/>
      <p:bldP spid="1405" grpId="7" animBg="1" advAuto="0"/>
      <p:bldP spid="1406" grpId="8" animBg="1" advAuto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platzhalter 20" descr="Ein Bild, das Unschärfe enthält.&#10;&#10;Automatisch generierte Beschreibung">
            <a:extLst>
              <a:ext uri="{FF2B5EF4-FFF2-40B4-BE49-F238E27FC236}">
                <a16:creationId xmlns:a16="http://schemas.microsoft.com/office/drawing/2014/main" id="{79BED9BE-76C0-B04E-8C09-FE77D4A163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87583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11.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Das positive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Mindset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(Mehr Freude und Spaß)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103639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„Das Leben ist eine Gleichung.“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8739" y="4852591"/>
            <a:ext cx="26683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50800" indent="-393700"/>
            <a:r>
              <a:rPr lang="de-DE" sz="2000" dirty="0"/>
              <a:t>Quellen der </a:t>
            </a:r>
            <a:br>
              <a:rPr lang="de-DE" sz="2000" dirty="0"/>
            </a:br>
            <a:r>
              <a:rPr lang="de-DE" sz="2000" dirty="0"/>
              <a:t>Motivation (S.107)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5006479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Lebe in positiver Energie!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Gegenwart erleben (ENERGIE)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Mit neuer </a:t>
            </a:r>
            <a:r>
              <a:rPr lang="de-DE" sz="1600" dirty="0" err="1">
                <a:solidFill>
                  <a:schemeClr val="bg1"/>
                </a:solidFill>
              </a:rPr>
              <a:t>LebensEnergie</a:t>
            </a:r>
            <a:r>
              <a:rPr lang="de-DE" sz="1600" dirty="0">
                <a:solidFill>
                  <a:schemeClr val="bg1"/>
                </a:solidFill>
              </a:rPr>
              <a:t> ans Werk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" name="Grafik 17">
            <a:extLst>
              <a:ext uri="{FF2B5EF4-FFF2-40B4-BE49-F238E27FC236}">
                <a16:creationId xmlns:a16="http://schemas.microsoft.com/office/drawing/2014/main" id="{25BDE8AD-0AFB-7C46-A031-1CF240014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932" y="5942512"/>
            <a:ext cx="737999" cy="737999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64476096"/>
      </p:ext>
    </p:ext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Sei präsent! - so oft wie möglich (Achtsamkeit)…"/>
          <p:cNvSpPr txBox="1"/>
          <p:nvPr/>
        </p:nvSpPr>
        <p:spPr>
          <a:xfrm>
            <a:off x="1216893" y="769683"/>
            <a:ext cx="7818805" cy="5318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Sei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präsent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so oft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möglich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Achtsamkeit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Achte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 auf Dein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Umfeld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Treibe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 Sport!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regelmäßig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Lache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viel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häufiger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! 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(Humor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hilft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b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Sag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öfter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nein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“!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Räume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 auf!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Liebe Dich </a:t>
            </a: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selbst</a:t>
            </a:r>
            <a:r>
              <a:rPr sz="28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Würde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b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Lass die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Vergangenheit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los!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b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Rede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über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Sorgen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sondern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über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Chancen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b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Vermeide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negative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marL="563033" indent="-423333" defTabSz="609600">
              <a:lnSpc>
                <a:spcPts val="3660"/>
              </a:lnSpc>
              <a:buClr>
                <a:srgbClr val="202122"/>
              </a:buClr>
              <a:buSzPct val="100000"/>
              <a:buFont typeface="Helvetica"/>
              <a:buAutoNum type="arabicPeriod"/>
              <a:defRPr sz="3200" b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Achte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auf </a:t>
            </a: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Deine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Laune!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Einleitung - neue Version UE…"/>
          <p:cNvSpPr txBox="1"/>
          <p:nvPr/>
        </p:nvSpPr>
        <p:spPr>
          <a:xfrm>
            <a:off x="1312310" y="1614213"/>
            <a:ext cx="5811803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neue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Version UE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(Die Zukunft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Gegenwart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ORDNUNG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Zeit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 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(Die </a:t>
            </a:r>
            <a:r>
              <a:rPr sz="1800"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Vergangenheit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verstehen)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0" name="1.…"/>
          <p:cNvSpPr txBox="1"/>
          <p:nvPr/>
        </p:nvSpPr>
        <p:spPr>
          <a:xfrm>
            <a:off x="752536" y="1614213"/>
            <a:ext cx="497325" cy="373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22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933" name="Einteilung (Zeit, Motto)…"/>
          <p:cNvSpPr txBox="1"/>
          <p:nvPr/>
        </p:nvSpPr>
        <p:spPr>
          <a:xfrm>
            <a:off x="1312310" y="5125170"/>
            <a:ext cx="3278781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Einteilung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(Zeit, Motto)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Appell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60A58D-31D3-6948-A25B-F1EF40239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6731" cy="804333"/>
          </a:xfrm>
        </p:spPr>
        <p:txBody>
          <a:bodyPr/>
          <a:lstStyle/>
          <a:p>
            <a:r>
              <a:rPr lang="de-DE" dirty="0">
                <a:ea typeface="Century Gothic"/>
                <a:sym typeface="Century Gothic"/>
              </a:rPr>
              <a:t>Neue </a:t>
            </a:r>
            <a:r>
              <a:rPr lang="de-DE" dirty="0" err="1">
                <a:ea typeface="Century Gothic"/>
                <a:sym typeface="Century Gothic"/>
              </a:rPr>
              <a:t>LebensEnergie</a:t>
            </a:r>
            <a:r>
              <a:rPr lang="de-DE" dirty="0">
                <a:ea typeface="Century Gothic"/>
                <a:sym typeface="Century Gothic"/>
              </a:rPr>
              <a:t> für Unternehmer*innen</a:t>
            </a:r>
          </a:p>
          <a:p>
            <a:endParaRPr lang="de-DE" dirty="0"/>
          </a:p>
        </p:txBody>
      </p:sp>
      <p:sp>
        <p:nvSpPr>
          <p:cNvPr id="11" name="Rechteck">
            <a:extLst>
              <a:ext uri="{FF2B5EF4-FFF2-40B4-BE49-F238E27FC236}">
                <a16:creationId xmlns:a16="http://schemas.microsoft.com/office/drawing/2014/main" id="{560823C9-F24C-EB44-9B6E-797888DB59AC}"/>
              </a:ext>
            </a:extLst>
          </p:cNvPr>
          <p:cNvSpPr/>
          <p:nvPr/>
        </p:nvSpPr>
        <p:spPr>
          <a:xfrm>
            <a:off x="647671" y="3483025"/>
            <a:ext cx="4439190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A0C3872-A9FF-7047-AC76-FF56E6999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90" y="785006"/>
            <a:ext cx="5396039" cy="539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2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9662276" cy="452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96888" indent="-496888"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ZEIT NUTZEN (ORDNUNG)</a:t>
            </a:r>
          </a:p>
          <a:p>
            <a:pPr marL="496888" indent="-496888"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 Stunden neue Zeit pro Woche</a:t>
            </a:r>
          </a:p>
          <a:p>
            <a:pPr marL="496888" indent="-496888"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96888" indent="-496888"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Zeit mehr Bedeutung schenken. (Zeitlinien)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Lean Living - Das einfache Leben ist das gute Leben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Praktische Organisations-Tipps -  Wie wir die Dinge geregelt kriegen.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20 Stunden neue Zeit pro Woche - Mit einem einfachen Projekt das Leben ändern.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2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5-20-5 Routine für einen neuen Alltag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8" b="-1120"/>
          <a:stretch/>
        </p:blipFill>
        <p:spPr>
          <a:xfrm>
            <a:off x="8922999" y="419848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4092923320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A5AC623F-7848-B048-9180-A54624E8F6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201529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12.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Der Zeit Bedeutung schenken (Zeitlinie)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3779559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734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„Alles im Leben fließt.“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Zeitlinien 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983720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Nutze die Strömung des Lebens!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734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20 Stunden neue Zeit pro Woche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E05DC6D-C1D2-8F4D-AEBD-FDEEDA50D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46" y="5936687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6096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 descr="Ein Bild, das Boden, draußen, schließen enthält.&#10;&#10;Automatisch generierte Beschreibung">
            <a:extLst>
              <a:ext uri="{FF2B5EF4-FFF2-40B4-BE49-F238E27FC236}">
                <a16:creationId xmlns:a16="http://schemas.microsoft.com/office/drawing/2014/main" id="{9D7462AE-127E-F647-873F-3AF7F68E87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F30A5AAA-A26A-EF46-B6CD-373C91F46A8E}"/>
              </a:ext>
            </a:extLst>
          </p:cNvPr>
          <p:cNvSpPr/>
          <p:nvPr/>
        </p:nvSpPr>
        <p:spPr>
          <a:xfrm>
            <a:off x="0" y="0"/>
            <a:ext cx="8676533" cy="6858000"/>
          </a:xfrm>
          <a:prstGeom prst="rect">
            <a:avLst/>
          </a:prstGeom>
          <a:gradFill>
            <a:gsLst>
              <a:gs pos="29000">
                <a:schemeClr val="tx1">
                  <a:lumMod val="85000"/>
                  <a:lumOff val="15000"/>
                  <a:alpha val="53984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2BC1B3-0AE4-4C4E-A9D6-F7BA5F950E05}"/>
              </a:ext>
            </a:extLst>
          </p:cNvPr>
          <p:cNvSpPr/>
          <p:nvPr/>
        </p:nvSpPr>
        <p:spPr>
          <a:xfrm>
            <a:off x="719418" y="1692235"/>
            <a:ext cx="86765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7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OPTIMISMUS </a:t>
            </a:r>
          </a:p>
          <a:p>
            <a:r>
              <a:rPr lang="de-DE" sz="7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IST PFLICHT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platzhalter 19" descr="Ein Bild, das Pflanze, Blume enthält.&#10;&#10;Automatisch generierte Beschreibung">
            <a:extLst>
              <a:ext uri="{FF2B5EF4-FFF2-40B4-BE49-F238E27FC236}">
                <a16:creationId xmlns:a16="http://schemas.microsoft.com/office/drawing/2014/main" id="{1352F671-89A0-D34A-AFBD-A1DDB4D4A8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204895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13.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Lean Living - Das einfache Leben (Ganzheitlichkeit)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711177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734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„Alles ist Mann und Frau zugleich.“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983720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Bedenke immer die Ganzheitlichkeit!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734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20 Stunden neue Zeit pro Woche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E05DC6D-C1D2-8F4D-AEBD-FDEEDA50D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46" y="5936687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10525"/>
      </p:ext>
    </p:ext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platzhalter 17" descr="Ein Bild, das grün enthält.&#10;&#10;Automatisch generierte Beschreibung">
            <a:extLst>
              <a:ext uri="{FF2B5EF4-FFF2-40B4-BE49-F238E27FC236}">
                <a16:creationId xmlns:a16="http://schemas.microsoft.com/office/drawing/2014/main" id="{F811BC83-C65E-6F4E-B47D-863142189E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786000"/>
          </a:xfrm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20136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14.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Praktische Selbstorganisation (Wie wir die Dinge regeln)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7339828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734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„Alles Leben ist Konflikt und Problemlösung.“</a:t>
            </a:r>
          </a:p>
          <a:p>
            <a:endParaRPr lang="de-DE" b="1" dirty="0">
              <a:solidFill>
                <a:srgbClr val="00734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983720"/>
            <a:ext cx="4744066" cy="866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Orientiere Dich an Lösungen!</a:t>
            </a:r>
          </a:p>
          <a:p>
            <a:endParaRPr lang="de-DE" sz="2000" b="1" i="0" dirty="0"/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734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20 Stunden neue Zeit pro Woche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E05DC6D-C1D2-8F4D-AEBD-FDEEDA50D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46" y="5936687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52533"/>
      </p:ext>
    </p:ext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8" descr="Bild 8">
            <a:extLst>
              <a:ext uri="{FF2B5EF4-FFF2-40B4-BE49-F238E27FC236}">
                <a16:creationId xmlns:a16="http://schemas.microsoft.com/office/drawing/2014/main" id="{4A18C1CB-A7E3-3041-9838-3B39E177A1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481" name="Titel 1"/>
          <p:cNvSpPr txBox="1">
            <a:spLocks noGrp="1"/>
          </p:cNvSpPr>
          <p:nvPr>
            <p:ph type="title" idx="4294967295"/>
          </p:nvPr>
        </p:nvSpPr>
        <p:spPr>
          <a:xfrm>
            <a:off x="821634" y="17526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/>
          <a:p>
            <a:pPr defTabSz="487680">
              <a:lnSpc>
                <a:spcPct val="100000"/>
              </a:lnSpc>
              <a:defRPr sz="3200" b="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kommen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immer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wieder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…</a:t>
            </a:r>
            <a:b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kommen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wieder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…</a:t>
            </a:r>
          </a:p>
        </p:txBody>
      </p:sp>
      <p:sp>
        <p:nvSpPr>
          <p:cNvPr id="1482" name="Inhaltsplatzhalter 6"/>
          <p:cNvSpPr txBox="1"/>
          <p:nvPr/>
        </p:nvSpPr>
        <p:spPr>
          <a:xfrm>
            <a:off x="821634" y="3496273"/>
            <a:ext cx="6908801" cy="923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marL="457200" indent="-800100" defTabSz="1219200">
              <a:defRPr sz="5200" b="1">
                <a:solidFill>
                  <a:srgbClr val="285C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… es sei denn, </a:t>
            </a:r>
          </a:p>
        </p:txBody>
      </p:sp>
      <p:sp>
        <p:nvSpPr>
          <p:cNvPr id="1483" name="Inhaltsplatzhalter 6"/>
          <p:cNvSpPr txBox="1"/>
          <p:nvPr/>
        </p:nvSpPr>
        <p:spPr>
          <a:xfrm>
            <a:off x="1462156" y="4419601"/>
            <a:ext cx="8737601" cy="1169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marL="457200" indent="-800100" defTabSz="1219200">
              <a:defRPr sz="6800" b="1">
                <a:solidFill>
                  <a:srgbClr val="285C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man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löst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12AB381-5E2A-1047-9F0C-33750D20D4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7767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16.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20 Stunden neue Zeit </a:t>
            </a:r>
            <a:b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pro Woche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100433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734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„Unsere Zweifel sind Verräter.“</a:t>
            </a:r>
          </a:p>
          <a:p>
            <a:endParaRPr lang="de-DE" b="1" dirty="0">
              <a:solidFill>
                <a:srgbClr val="00734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983720"/>
            <a:ext cx="4744066" cy="866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Versuche es jedenfalls!</a:t>
            </a:r>
          </a:p>
          <a:p>
            <a:endParaRPr lang="de-DE" sz="2000" b="1" i="0" dirty="0"/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734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20 Stunden neue Zeit pro Woche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E05DC6D-C1D2-8F4D-AEBD-FDEEDA50D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46" y="5936687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8273"/>
      </p:ext>
    </p:extLst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8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38" y="1913369"/>
            <a:ext cx="3112852" cy="3697288"/>
          </a:xfrm>
          <a:prstGeom prst="rect">
            <a:avLst/>
          </a:prstGeom>
          <a:ln w="12700">
            <a:miter lim="400000"/>
          </a:ln>
        </p:spPr>
      </p:pic>
      <p:sp>
        <p:nvSpPr>
          <p:cNvPr id="1499" name="Rectangle 4"/>
          <p:cNvSpPr txBox="1"/>
          <p:nvPr/>
        </p:nvSpPr>
        <p:spPr>
          <a:xfrm>
            <a:off x="4289838" y="1913369"/>
            <a:ext cx="6800023" cy="3770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lnSpc>
                <a:spcPts val="4340"/>
              </a:lnSpc>
              <a:spcBef>
                <a:spcPts val="2500"/>
              </a:spcBef>
              <a:defRPr sz="4200">
                <a:latin typeface="Arial"/>
                <a:ea typeface="Arial"/>
                <a:cs typeface="Arial"/>
                <a:sym typeface="Arial"/>
              </a:defRPr>
            </a:pPr>
            <a: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UNSERE ZWEIFEL SIND VERRÄTER; </a:t>
            </a:r>
            <a:b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SIE LASSEN UNS DAS GUTE VERLIEREN, </a:t>
            </a:r>
            <a:b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WIR OFT ERRINGEN KÖNNTEN, </a:t>
            </a:r>
            <a:b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WEIL WIR DEN VERSUCH FÜRCHTEN.</a:t>
            </a:r>
            <a:endParaRPr lang="de-DE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2500"/>
              </a:spcBef>
              <a:defRPr sz="4200">
                <a:latin typeface="Arial"/>
                <a:ea typeface="Arial"/>
                <a:cs typeface="Arial"/>
                <a:sym typeface="Arial"/>
              </a:defRPr>
            </a:pP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William Shakespeare</a:t>
            </a:r>
          </a:p>
          <a:p>
            <a:pPr defTabSz="1219200">
              <a:spcBef>
                <a:spcPts val="2500"/>
              </a:spcBef>
              <a:defRPr sz="4200">
                <a:latin typeface="Arial"/>
                <a:ea typeface="Arial"/>
                <a:cs typeface="Arial"/>
                <a:sym typeface="Arial"/>
              </a:defRPr>
            </a:pPr>
            <a:endParaRPr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5CB42D6-5436-B24C-87DF-E5D4DFD94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Exzellenz im Leben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 descr="Ein Bild, das gestreift enthält.&#10;&#10;Automatisch generierte Beschreibung">
            <a:extLst>
              <a:ext uri="{FF2B5EF4-FFF2-40B4-BE49-F238E27FC236}">
                <a16:creationId xmlns:a16="http://schemas.microsoft.com/office/drawing/2014/main" id="{6E7E9C38-99EC-A941-ACDA-57B8B0C75D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206178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 16. 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5-20-5 Routine für den neuen Alltag</a:t>
            </a: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715268"/>
            <a:ext cx="5818579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734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„Gewohnheiten sind wie Klebstoff.“</a:t>
            </a:r>
          </a:p>
          <a:p>
            <a:endParaRPr lang="de-DE" b="1" dirty="0">
              <a:solidFill>
                <a:srgbClr val="00734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983720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Finde Lösungsmittel!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734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Zeit nutzen (ORDNUNG)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20 Stunden neue Zeit pro Woche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734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E05DC6D-C1D2-8F4D-AEBD-FDEEDA50D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46" y="5936687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92565"/>
      </p:ext>
    </p:extLst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Einleitung - neue Version UE…"/>
          <p:cNvSpPr txBox="1"/>
          <p:nvPr/>
        </p:nvSpPr>
        <p:spPr>
          <a:xfrm>
            <a:off x="1312310" y="1614213"/>
            <a:ext cx="5811803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neue</a:t>
            </a:r>
            <a:r>
              <a:rPr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Version UE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(Die Zukunft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Gegenwart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ORDNUNG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(Die Zeit </a:t>
            </a:r>
            <a:r>
              <a:rPr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VERSTÄNDNIS 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(Die </a:t>
            </a:r>
            <a:r>
              <a:rPr sz="1800" dirty="0" err="1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Vergangenheit</a:t>
            </a:r>
            <a:r>
              <a:rPr sz="18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 verstehen)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0" name="1.…"/>
          <p:cNvSpPr txBox="1"/>
          <p:nvPr/>
        </p:nvSpPr>
        <p:spPr>
          <a:xfrm>
            <a:off x="752536" y="1614213"/>
            <a:ext cx="497325" cy="373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22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933" name="Einteilung (Zeit, Motto)…"/>
          <p:cNvSpPr txBox="1"/>
          <p:nvPr/>
        </p:nvSpPr>
        <p:spPr>
          <a:xfrm>
            <a:off x="1312310" y="5125170"/>
            <a:ext cx="3278781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Einteilung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(Zeit, Motto)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Titel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Spielregel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Appell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0631" indent="-240631" defTabSz="1219200">
              <a:lnSpc>
                <a:spcPts val="2680"/>
              </a:lnSpc>
              <a:buSzPct val="80000"/>
              <a:buChar char="•"/>
              <a:defRPr sz="24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960A58D-31D3-6948-A25B-F1EF40239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86731" cy="804333"/>
          </a:xfrm>
        </p:spPr>
        <p:txBody>
          <a:bodyPr/>
          <a:lstStyle/>
          <a:p>
            <a:r>
              <a:rPr lang="de-DE" dirty="0">
                <a:ea typeface="Century Gothic"/>
                <a:sym typeface="Century Gothic"/>
              </a:rPr>
              <a:t>Neue </a:t>
            </a:r>
            <a:r>
              <a:rPr lang="de-DE" dirty="0" err="1">
                <a:ea typeface="Century Gothic"/>
                <a:sym typeface="Century Gothic"/>
              </a:rPr>
              <a:t>LebensEnergie</a:t>
            </a:r>
            <a:r>
              <a:rPr lang="de-DE" dirty="0">
                <a:ea typeface="Century Gothic"/>
                <a:sym typeface="Century Gothic"/>
              </a:rPr>
              <a:t> für Unternehmer*innen</a:t>
            </a:r>
          </a:p>
          <a:p>
            <a:endParaRPr lang="de-DE" dirty="0"/>
          </a:p>
        </p:txBody>
      </p:sp>
      <p:sp>
        <p:nvSpPr>
          <p:cNvPr id="11" name="Rechteck">
            <a:extLst>
              <a:ext uri="{FF2B5EF4-FFF2-40B4-BE49-F238E27FC236}">
                <a16:creationId xmlns:a16="http://schemas.microsoft.com/office/drawing/2014/main" id="{560823C9-F24C-EB44-9B6E-797888DB59AC}"/>
              </a:ext>
            </a:extLst>
          </p:cNvPr>
          <p:cNvSpPr/>
          <p:nvPr/>
        </p:nvSpPr>
        <p:spPr>
          <a:xfrm>
            <a:off x="647670" y="4076757"/>
            <a:ext cx="5500619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A0C3872-A9FF-7047-AC76-FF56E6999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290" y="785006"/>
            <a:ext cx="5396039" cy="539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0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Die 21 Spielregeln des Lebens…"/>
          <p:cNvSpPr txBox="1"/>
          <p:nvPr/>
        </p:nvSpPr>
        <p:spPr>
          <a:xfrm>
            <a:off x="568402" y="1723562"/>
            <a:ext cx="8963525" cy="452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474133">
              <a:defRPr sz="2600" b="1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Ohne Rückschau keinen Fortschritt</a:t>
            </a: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74133">
              <a:spcBef>
                <a:spcPts val="200"/>
              </a:spcBef>
              <a:defRPr sz="26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lang="de-DE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neue „Persönliche Standortanalyse“ - Wo stehe ich? 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 verändert Stress unseren Denkstil (HBDI - extra)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persönliche SWOT Analyse unseres Lebens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„</a:t>
            </a:r>
            <a:r>
              <a:rPr lang="de-DE" sz="25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Midlife</a:t>
            </a: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-Manifest“ – „Unseren Wünschen sind Vorboten unserer Fähigkeiten“</a:t>
            </a:r>
          </a:p>
          <a:p>
            <a:pPr marL="496888" indent="-496888" defTabSz="474133">
              <a:lnSpc>
                <a:spcPts val="3600"/>
              </a:lnSpc>
              <a:buSzPct val="100000"/>
              <a:buAutoNum type="arabicPeriod" startAt="17"/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Finanzielle Souveränität, Freiheit &amp; Verantwortung 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9A224A1-0B87-D443-9B8A-AF0F7BE3C6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2"/>
          <a:stretch/>
        </p:blipFill>
        <p:spPr>
          <a:xfrm>
            <a:off x="8922999" y="419848"/>
            <a:ext cx="2885663" cy="2881837"/>
          </a:xfrm>
          <a:prstGeom prst="rect">
            <a:avLst/>
          </a:prstGeom>
        </p:spPr>
      </p:pic>
      <p:sp>
        <p:nvSpPr>
          <p:cNvPr id="30" name="Textplatzhalter 21">
            <a:extLst>
              <a:ext uri="{FF2B5EF4-FFF2-40B4-BE49-F238E27FC236}">
                <a16:creationId xmlns:a16="http://schemas.microsoft.com/office/drawing/2014/main" id="{877528F4-44DA-D94C-810E-7F238A1F7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97895"/>
            <a:ext cx="3923275" cy="804333"/>
          </a:xfrm>
        </p:spPr>
        <p:txBody>
          <a:bodyPr/>
          <a:lstStyle/>
          <a:p>
            <a:pPr defTabSz="474133" hangingPunct="1">
              <a:defRPr sz="2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2200" dirty="0"/>
              <a:t>Die 21 Spielregeln des</a:t>
            </a:r>
            <a:br>
              <a:rPr lang="de-DE" sz="2200" dirty="0"/>
            </a:br>
            <a:r>
              <a:rPr lang="de-DE" sz="2200" dirty="0"/>
              <a:t>Lebens </a:t>
            </a:r>
            <a:r>
              <a:rPr lang="de-DE" sz="2200" dirty="0">
                <a:solidFill>
                  <a:srgbClr val="FFFFFF"/>
                </a:solidFill>
                <a:ea typeface="Helvetica Neue"/>
                <a:sym typeface="Helvetica Neue"/>
              </a:rPr>
              <a:t>(Der Weg des Gelingens)</a:t>
            </a:r>
          </a:p>
        </p:txBody>
      </p:sp>
    </p:spTree>
    <p:extLst>
      <p:ext uri="{BB962C8B-B14F-4D97-AF65-F5344CB8AC3E}">
        <p14:creationId xmlns:p14="http://schemas.microsoft.com/office/powerpoint/2010/main" val="658367816"/>
      </p:ext>
    </p:extLst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C7ADFB-1814-2C4D-A722-3B5E265651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40455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17.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neue „Persönliche Standortanalyse“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530603"/>
            <a:ext cx="6770956" cy="1508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„Alles passiert aus einem Grund der uns nutzen kann.“</a:t>
            </a:r>
          </a:p>
          <a:p>
            <a:endParaRPr lang="de-DE" b="1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BF64F75-C9E1-3D4A-96AE-E6808EAC1337}"/>
              </a:ext>
            </a:extLst>
          </p:cNvPr>
          <p:cNvSpPr txBox="1"/>
          <p:nvPr/>
        </p:nvSpPr>
        <p:spPr>
          <a:xfrm>
            <a:off x="4482551" y="4770296"/>
            <a:ext cx="4071702" cy="1174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b="1" i="0" dirty="0"/>
              <a:t>Sehe Deine Situation mit anderen Augen!</a:t>
            </a:r>
          </a:p>
          <a:p>
            <a:pPr marL="12700" indent="-355600"/>
            <a:endParaRPr lang="de-DE" sz="2000" b="1" i="0" dirty="0"/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63A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Ohne Rückschau keinen Fortschritt</a:t>
            </a:r>
          </a:p>
        </p:txBody>
      </p: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3A3B60B0-2D0E-C844-A2E5-451EE39B51F0}"/>
              </a:ext>
            </a:extLst>
          </p:cNvPr>
          <p:cNvCxnSpPr>
            <a:cxnSpLocks/>
          </p:cNvCxnSpPr>
          <p:nvPr/>
        </p:nvCxnSpPr>
        <p:spPr>
          <a:xfrm>
            <a:off x="4451657" y="4746575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3C1C939C-1E86-C341-811D-B7C8E4ED189E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E79C5A-BE9E-804D-A98A-8F43B464C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613" y="5942512"/>
            <a:ext cx="737999" cy="7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02627"/>
      </p:ext>
    </p:extLst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4" name="Bild 1" descr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8" y="862496"/>
            <a:ext cx="8991601" cy="5892801"/>
          </a:xfrm>
          <a:prstGeom prst="rect">
            <a:avLst/>
          </a:prstGeom>
          <a:ln w="12700">
            <a:miter lim="400000"/>
          </a:ln>
        </p:spPr>
      </p:pic>
      <p:sp>
        <p:nvSpPr>
          <p:cNvPr id="1546" name="Titel 1"/>
          <p:cNvSpPr txBox="1"/>
          <p:nvPr/>
        </p:nvSpPr>
        <p:spPr>
          <a:xfrm>
            <a:off x="6216080" y="593034"/>
            <a:ext cx="4677208" cy="861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5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4800" dirty="0"/>
              <a:t>Ent-</a:t>
            </a:r>
            <a:r>
              <a:rPr sz="4800" dirty="0" err="1"/>
              <a:t>Wicklung</a:t>
            </a:r>
            <a:endParaRPr sz="4800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Attitude Indikator =…"/>
          <p:cNvSpPr txBox="1"/>
          <p:nvPr/>
        </p:nvSpPr>
        <p:spPr>
          <a:xfrm>
            <a:off x="729611" y="2551837"/>
            <a:ext cx="8285279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ATTITUDE INDIKATOR </a:t>
            </a:r>
          </a:p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latin typeface="Calibri" panose="020F0502020204030204" pitchFamily="34" charset="0"/>
                <a:cs typeface="Calibri" panose="020F0502020204030204" pitchFamily="34" charset="0"/>
              </a:rPr>
              <a:t>	  INNERE EINSTELLUNG</a:t>
            </a:r>
          </a:p>
        </p:txBody>
      </p:sp>
      <p:sp>
        <p:nvSpPr>
          <p:cNvPr id="4" name="Eingebuchteter Richtungspfeil 3">
            <a:extLst>
              <a:ext uri="{FF2B5EF4-FFF2-40B4-BE49-F238E27FC236}">
                <a16:creationId xmlns:a16="http://schemas.microsoft.com/office/drawing/2014/main" id="{824A574B-3312-984F-B08A-D551401BF07B}"/>
              </a:ext>
            </a:extLst>
          </p:cNvPr>
          <p:cNvSpPr/>
          <p:nvPr/>
        </p:nvSpPr>
        <p:spPr>
          <a:xfrm>
            <a:off x="1001460" y="3505225"/>
            <a:ext cx="827902" cy="601541"/>
          </a:xfrm>
          <a:prstGeom prst="chevron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0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608" y="915527"/>
            <a:ext cx="5649843" cy="5671328"/>
          </a:xfrm>
          <a:prstGeom prst="rect">
            <a:avLst/>
          </a:prstGeom>
          <a:ln w="12700">
            <a:miter lim="400000"/>
          </a:ln>
        </p:spPr>
      </p:pic>
      <p:sp>
        <p:nvSpPr>
          <p:cNvPr id="1549" name="Titel 1"/>
          <p:cNvSpPr txBox="1"/>
          <p:nvPr/>
        </p:nvSpPr>
        <p:spPr>
          <a:xfrm>
            <a:off x="2439210" y="545359"/>
            <a:ext cx="5286808" cy="1015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5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 err="1"/>
              <a:t>Standort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" grpId="1" animBg="1" advAuto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2" descr="Bild 2">
            <a:extLst>
              <a:ext uri="{FF2B5EF4-FFF2-40B4-BE49-F238E27FC236}">
                <a16:creationId xmlns:a16="http://schemas.microsoft.com/office/drawing/2014/main" id="{FE72064F-82BB-4F41-AA7C-2E6BA3B6B6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552" name="Titel 1"/>
          <p:cNvSpPr txBox="1">
            <a:spLocks noGrp="1"/>
          </p:cNvSpPr>
          <p:nvPr>
            <p:ph type="title" idx="4294967295"/>
          </p:nvPr>
        </p:nvSpPr>
        <p:spPr>
          <a:xfrm>
            <a:off x="185530" y="1278834"/>
            <a:ext cx="4041913" cy="7620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/>
              <a:t>Wo </a:t>
            </a:r>
            <a:r>
              <a:rPr dirty="0" err="1"/>
              <a:t>stehe</a:t>
            </a:r>
            <a:r>
              <a:rPr dirty="0"/>
              <a:t> ich?</a:t>
            </a: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Rectangle 2"/>
          <p:cNvSpPr/>
          <p:nvPr/>
        </p:nvSpPr>
        <p:spPr>
          <a:xfrm>
            <a:off x="597821" y="1687382"/>
            <a:ext cx="3302591" cy="698501"/>
          </a:xfrm>
          <a:prstGeom prst="rect">
            <a:avLst/>
          </a:prstGeom>
          <a:noFill/>
          <a:ln w="28575">
            <a:solidFill>
              <a:srgbClr val="C00000"/>
            </a:solidFill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58" name="Rectangle 3"/>
          <p:cNvSpPr txBox="1"/>
          <p:nvPr/>
        </p:nvSpPr>
        <p:spPr>
          <a:xfrm>
            <a:off x="767525" y="2403497"/>
            <a:ext cx="2841308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spcBef>
                <a:spcPts val="1900"/>
              </a:spcBef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2. Ressourcen</a:t>
            </a:r>
          </a:p>
        </p:txBody>
      </p:sp>
      <p:sp>
        <p:nvSpPr>
          <p:cNvPr id="1559" name="Rectangle 4"/>
          <p:cNvSpPr txBox="1"/>
          <p:nvPr/>
        </p:nvSpPr>
        <p:spPr>
          <a:xfrm>
            <a:off x="763291" y="1717694"/>
            <a:ext cx="2743876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1. </a:t>
            </a:r>
            <a:r>
              <a:rPr dirty="0" err="1"/>
              <a:t>Prägungen</a:t>
            </a:r>
            <a:endParaRPr dirty="0"/>
          </a:p>
        </p:txBody>
      </p:sp>
      <p:sp>
        <p:nvSpPr>
          <p:cNvPr id="1560" name="Rectangle 5"/>
          <p:cNvSpPr txBox="1"/>
          <p:nvPr/>
        </p:nvSpPr>
        <p:spPr>
          <a:xfrm>
            <a:off x="767539" y="3114697"/>
            <a:ext cx="4564540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3. Stärken/Schwächen</a:t>
            </a:r>
          </a:p>
        </p:txBody>
      </p:sp>
      <p:sp>
        <p:nvSpPr>
          <p:cNvPr id="1561" name="Text Box 6"/>
          <p:cNvSpPr txBox="1"/>
          <p:nvPr/>
        </p:nvSpPr>
        <p:spPr>
          <a:xfrm>
            <a:off x="5014846" y="1790831"/>
            <a:ext cx="6189134" cy="1607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algn="r" defTabSz="1219200">
              <a:spcBef>
                <a:spcPts val="1900"/>
              </a:spcBef>
              <a:defRPr sz="3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Prägungen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erfolgen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sensiblen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Phasen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Lebens</a:t>
            </a:r>
          </a:p>
        </p:txBody>
      </p:sp>
      <p:sp>
        <p:nvSpPr>
          <p:cNvPr id="1562" name="Rectangle 7"/>
          <p:cNvSpPr txBox="1"/>
          <p:nvPr/>
        </p:nvSpPr>
        <p:spPr>
          <a:xfrm>
            <a:off x="690079" y="4873625"/>
            <a:ext cx="10790768" cy="680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spcBef>
                <a:spcPts val="800"/>
              </a:spcBef>
              <a:defRPr sz="3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i="1" dirty="0"/>
              <a:t>STANDORT		         WEG			ZIEL</a:t>
            </a:r>
          </a:p>
        </p:txBody>
      </p:sp>
      <p:sp>
        <p:nvSpPr>
          <p:cNvPr id="1563" name="AutoShape 8"/>
          <p:cNvSpPr/>
          <p:nvPr/>
        </p:nvSpPr>
        <p:spPr>
          <a:xfrm>
            <a:off x="3222085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64" name="AutoShape 9"/>
          <p:cNvSpPr/>
          <p:nvPr/>
        </p:nvSpPr>
        <p:spPr>
          <a:xfrm>
            <a:off x="7160624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4070B82-1D3B-764D-9469-9B66E51563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Prägungen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" grpId="4" animBg="1" advAuto="0"/>
      <p:bldP spid="1558" grpId="2" animBg="1" advAuto="0"/>
      <p:bldP spid="1559" grpId="1" animBg="1" advAuto="0"/>
      <p:bldP spid="1560" grpId="3" animBg="1" advAuto="0"/>
      <p:bldP spid="1561" grpId="5" animBg="1" advAuto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3E315F8-F9EE-9445-A19E-95D6570D05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Ressourcen</a:t>
            </a:r>
          </a:p>
          <a:p>
            <a:endParaRPr lang="de-DE" dirty="0"/>
          </a:p>
        </p:txBody>
      </p:sp>
      <p:sp>
        <p:nvSpPr>
          <p:cNvPr id="1575" name="Rectangle 9"/>
          <p:cNvSpPr/>
          <p:nvPr/>
        </p:nvSpPr>
        <p:spPr>
          <a:xfrm>
            <a:off x="6197638" y="1498599"/>
            <a:ext cx="5283203" cy="2844801"/>
          </a:xfrm>
          <a:prstGeom prst="rect">
            <a:avLst/>
          </a:prstGeom>
          <a:noFill/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76" name="Rectangle 10"/>
          <p:cNvSpPr txBox="1"/>
          <p:nvPr/>
        </p:nvSpPr>
        <p:spPr>
          <a:xfrm>
            <a:off x="6400800" y="1498622"/>
            <a:ext cx="4710428" cy="2688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609600" indent="-609600" defTabSz="1219200">
              <a:spcBef>
                <a:spcPts val="1500"/>
              </a:spcBef>
              <a:buSzPct val="100000"/>
              <a:buAutoNum type="arabicPeriod"/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D20A11"/>
                </a:solidFill>
              </a:rPr>
              <a:t>Gedanken</a:t>
            </a:r>
            <a:r>
              <a:rPr dirty="0"/>
              <a:t> </a:t>
            </a:r>
            <a:r>
              <a:rPr sz="2600" b="0" dirty="0"/>
              <a:t>(= </a:t>
            </a:r>
            <a:r>
              <a:rPr sz="2600" b="0" dirty="0" err="1"/>
              <a:t>Energie</a:t>
            </a:r>
            <a:r>
              <a:rPr sz="2600" b="0" dirty="0"/>
              <a:t>)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609600" indent="-609600" defTabSz="1219200">
              <a:spcBef>
                <a:spcPts val="1500"/>
              </a:spcBef>
              <a:buSzPct val="100000"/>
              <a:buAutoNum type="arabicPeriod"/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D20A11"/>
                </a:solidFill>
              </a:rPr>
              <a:t>Gefühle</a:t>
            </a:r>
            <a:r>
              <a:rPr dirty="0"/>
              <a:t> </a:t>
            </a:r>
            <a:r>
              <a:rPr sz="2600" b="0" dirty="0"/>
              <a:t>(= Stimmung)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609600" indent="-609600" defTabSz="1219200">
              <a:spcBef>
                <a:spcPts val="1500"/>
              </a:spcBef>
              <a:buSzPct val="100000"/>
              <a:buAutoNum type="arabicPeriod"/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rgbClr val="D20A11"/>
                </a:solidFill>
              </a:rPr>
              <a:t>Gesundheit</a:t>
            </a:r>
            <a:r>
              <a:rPr dirty="0"/>
              <a:t> </a:t>
            </a:r>
            <a:r>
              <a:rPr sz="2600" b="0" dirty="0"/>
              <a:t>(= Kraft)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609600" indent="-609600" defTabSz="1219200">
              <a:spcBef>
                <a:spcPts val="1500"/>
              </a:spcBef>
              <a:buSzPct val="100000"/>
              <a:buAutoNum type="arabicPeriod"/>
              <a:defRPr sz="3200" b="1" u="sng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D20A11"/>
                </a:solidFill>
              </a:rPr>
              <a:t>Genügend</a:t>
            </a:r>
            <a:r>
              <a:rPr u="none" dirty="0">
                <a:solidFill>
                  <a:srgbClr val="D20A11"/>
                </a:solidFill>
              </a:rPr>
              <a:t> Zeit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A978C9F4-B172-8049-938B-D89FAEA5C8C8}"/>
              </a:ext>
            </a:extLst>
          </p:cNvPr>
          <p:cNvSpPr/>
          <p:nvPr/>
        </p:nvSpPr>
        <p:spPr>
          <a:xfrm>
            <a:off x="597821" y="2362856"/>
            <a:ext cx="3302591" cy="698501"/>
          </a:xfrm>
          <a:prstGeom prst="rect">
            <a:avLst/>
          </a:prstGeom>
          <a:noFill/>
          <a:ln w="28575">
            <a:solidFill>
              <a:srgbClr val="D20A11"/>
            </a:solidFill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4D8BC799-D57C-1644-8A1E-FBE9AA22E027}"/>
              </a:ext>
            </a:extLst>
          </p:cNvPr>
          <p:cNvSpPr txBox="1"/>
          <p:nvPr/>
        </p:nvSpPr>
        <p:spPr>
          <a:xfrm>
            <a:off x="767525" y="2403497"/>
            <a:ext cx="2841308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spcBef>
                <a:spcPts val="1900"/>
              </a:spcBef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2. Ressourcen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C8170E22-4B97-004D-A074-0AB5ADC791A7}"/>
              </a:ext>
            </a:extLst>
          </p:cNvPr>
          <p:cNvSpPr txBox="1"/>
          <p:nvPr/>
        </p:nvSpPr>
        <p:spPr>
          <a:xfrm>
            <a:off x="763291" y="1717694"/>
            <a:ext cx="2743876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1. </a:t>
            </a:r>
            <a:r>
              <a:rPr dirty="0" err="1"/>
              <a:t>Prägungen</a:t>
            </a:r>
            <a:endParaRPr dirty="0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8DCB70B0-014A-4A49-8BD2-7C9D89ACE32C}"/>
              </a:ext>
            </a:extLst>
          </p:cNvPr>
          <p:cNvSpPr txBox="1"/>
          <p:nvPr/>
        </p:nvSpPr>
        <p:spPr>
          <a:xfrm>
            <a:off x="767539" y="3114697"/>
            <a:ext cx="4564540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3. Stärken/Schwächen</a:t>
            </a: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73A96CF0-A6F0-D641-BB77-A80D8BA0616D}"/>
              </a:ext>
            </a:extLst>
          </p:cNvPr>
          <p:cNvSpPr txBox="1"/>
          <p:nvPr/>
        </p:nvSpPr>
        <p:spPr>
          <a:xfrm>
            <a:off x="690079" y="4873625"/>
            <a:ext cx="10790768" cy="680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spcBef>
                <a:spcPts val="800"/>
              </a:spcBef>
              <a:defRPr sz="3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i="1" dirty="0"/>
              <a:t>STANDORT		         WEG			ZIEL</a:t>
            </a:r>
          </a:p>
        </p:txBody>
      </p:sp>
      <p:sp>
        <p:nvSpPr>
          <p:cNvPr id="20" name="AutoShape 8">
            <a:extLst>
              <a:ext uri="{FF2B5EF4-FFF2-40B4-BE49-F238E27FC236}">
                <a16:creationId xmlns:a16="http://schemas.microsoft.com/office/drawing/2014/main" id="{4D39185D-A5CC-3947-84E9-6D8762741443}"/>
              </a:ext>
            </a:extLst>
          </p:cNvPr>
          <p:cNvSpPr/>
          <p:nvPr/>
        </p:nvSpPr>
        <p:spPr>
          <a:xfrm>
            <a:off x="3222085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D20A11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1" name="AutoShape 9">
            <a:extLst>
              <a:ext uri="{FF2B5EF4-FFF2-40B4-BE49-F238E27FC236}">
                <a16:creationId xmlns:a16="http://schemas.microsoft.com/office/drawing/2014/main" id="{35D43978-27E6-7F45-9977-3D43D9471B29}"/>
              </a:ext>
            </a:extLst>
          </p:cNvPr>
          <p:cNvSpPr/>
          <p:nvPr/>
        </p:nvSpPr>
        <p:spPr>
          <a:xfrm>
            <a:off x="7160624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D20A11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5" grpId="5" animBg="1" advAuto="0"/>
      <p:bldP spid="1576" grpId="6" animBg="1" advAuto="0"/>
      <p:bldP spid="14" grpId="0" animBg="1" advAuto="0"/>
      <p:bldP spid="15" grpId="0" animBg="1" advAuto="0"/>
      <p:bldP spid="16" grpId="0" animBg="1" advAuto="0"/>
      <p:bldP spid="17" grpId="0" animBg="1" advAuto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4D2FD49-5DF9-8641-BA47-1862DBD78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Stärken &amp; Schwächen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62D99646-A24F-8F41-A1A5-3210FF07EB60}"/>
              </a:ext>
            </a:extLst>
          </p:cNvPr>
          <p:cNvSpPr/>
          <p:nvPr/>
        </p:nvSpPr>
        <p:spPr>
          <a:xfrm>
            <a:off x="597821" y="2362856"/>
            <a:ext cx="3302591" cy="698501"/>
          </a:xfrm>
          <a:prstGeom prst="rect">
            <a:avLst/>
          </a:prstGeom>
          <a:noFill/>
          <a:ln w="28575">
            <a:solidFill>
              <a:srgbClr val="D20A11"/>
            </a:solidFill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839B9109-87E8-174E-B931-84AAE7808197}"/>
              </a:ext>
            </a:extLst>
          </p:cNvPr>
          <p:cNvSpPr txBox="1"/>
          <p:nvPr/>
        </p:nvSpPr>
        <p:spPr>
          <a:xfrm>
            <a:off x="767525" y="2403497"/>
            <a:ext cx="2841308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spcBef>
                <a:spcPts val="1900"/>
              </a:spcBef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2. Ressourcen</a:t>
            </a:r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id="{A01FD3A9-B000-7243-BDA5-32ECDC27F1ED}"/>
              </a:ext>
            </a:extLst>
          </p:cNvPr>
          <p:cNvSpPr txBox="1"/>
          <p:nvPr/>
        </p:nvSpPr>
        <p:spPr>
          <a:xfrm>
            <a:off x="763291" y="1717694"/>
            <a:ext cx="2743876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1. </a:t>
            </a:r>
            <a:r>
              <a:rPr dirty="0" err="1"/>
              <a:t>Prägungen</a:t>
            </a:r>
            <a:endParaRPr dirty="0"/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591B1584-D6A5-D04D-A7D4-965E468E71EB}"/>
              </a:ext>
            </a:extLst>
          </p:cNvPr>
          <p:cNvSpPr txBox="1"/>
          <p:nvPr/>
        </p:nvSpPr>
        <p:spPr>
          <a:xfrm>
            <a:off x="767539" y="3114697"/>
            <a:ext cx="4564540" cy="61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3. Stärken/Schwächen</a:t>
            </a:r>
          </a:p>
        </p:txBody>
      </p:sp>
      <p:sp>
        <p:nvSpPr>
          <p:cNvPr id="23" name="Rectangle 7">
            <a:extLst>
              <a:ext uri="{FF2B5EF4-FFF2-40B4-BE49-F238E27FC236}">
                <a16:creationId xmlns:a16="http://schemas.microsoft.com/office/drawing/2014/main" id="{60CD953A-E915-634C-8D53-F884933E9014}"/>
              </a:ext>
            </a:extLst>
          </p:cNvPr>
          <p:cNvSpPr txBox="1"/>
          <p:nvPr/>
        </p:nvSpPr>
        <p:spPr>
          <a:xfrm>
            <a:off x="690079" y="4873625"/>
            <a:ext cx="10790768" cy="680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spcBef>
                <a:spcPts val="800"/>
              </a:spcBef>
              <a:defRPr sz="36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i="1" dirty="0"/>
              <a:t>STANDORT		         WEG			ZIEL</a:t>
            </a:r>
          </a:p>
        </p:txBody>
      </p:sp>
      <p:sp>
        <p:nvSpPr>
          <p:cNvPr id="24" name="AutoShape 8">
            <a:extLst>
              <a:ext uri="{FF2B5EF4-FFF2-40B4-BE49-F238E27FC236}">
                <a16:creationId xmlns:a16="http://schemas.microsoft.com/office/drawing/2014/main" id="{340118DF-3CC1-8F4E-97A2-2544D262F12D}"/>
              </a:ext>
            </a:extLst>
          </p:cNvPr>
          <p:cNvSpPr/>
          <p:nvPr/>
        </p:nvSpPr>
        <p:spPr>
          <a:xfrm>
            <a:off x="3222085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D20A11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5" name="AutoShape 9">
            <a:extLst>
              <a:ext uri="{FF2B5EF4-FFF2-40B4-BE49-F238E27FC236}">
                <a16:creationId xmlns:a16="http://schemas.microsoft.com/office/drawing/2014/main" id="{DD9EEA66-5A65-5048-BA90-9620EC81A55F}"/>
              </a:ext>
            </a:extLst>
          </p:cNvPr>
          <p:cNvSpPr/>
          <p:nvPr/>
        </p:nvSpPr>
        <p:spPr>
          <a:xfrm>
            <a:off x="7160624" y="4794884"/>
            <a:ext cx="1595968" cy="838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7550" y="5400"/>
                </a:lnTo>
                <a:lnTo>
                  <a:pt x="17550" y="0"/>
                </a:lnTo>
                <a:lnTo>
                  <a:pt x="21600" y="10800"/>
                </a:lnTo>
                <a:lnTo>
                  <a:pt x="17550" y="21600"/>
                </a:lnTo>
                <a:lnTo>
                  <a:pt x="17550" y="16200"/>
                </a:lnTo>
                <a:lnTo>
                  <a:pt x="0" y="16200"/>
                </a:lnTo>
                <a:lnTo>
                  <a:pt x="2025" y="10800"/>
                </a:lnTo>
                <a:close/>
              </a:path>
            </a:pathLst>
          </a:custGeom>
          <a:solidFill>
            <a:srgbClr val="D20A11"/>
          </a:solidFill>
          <a:ln w="12700">
            <a:noFill/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 advAuto="0"/>
      <p:bldP spid="20" grpId="0" animBg="1" advAuto="0"/>
      <p:bldP spid="21" grpId="0" animBg="1" advAuto="0"/>
      <p:bldP spid="22" grpId="0" animBg="1" advAuto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Picture 9">
            <a:extLst>
              <a:ext uri="{FF2B5EF4-FFF2-40B4-BE49-F238E27FC236}">
                <a16:creationId xmlns:a16="http://schemas.microsoft.com/office/drawing/2014/main" id="{BC64BC82-E576-A24D-A001-599D8CA444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88" name="Foliennummernplatzhalter 5"/>
          <p:cNvSpPr txBox="1">
            <a:spLocks noGrp="1"/>
          </p:cNvSpPr>
          <p:nvPr>
            <p:ph type="sldNum" sz="quarter" idx="4294967295"/>
          </p:nvPr>
        </p:nvSpPr>
        <p:spPr>
          <a:xfrm>
            <a:off x="11850688" y="6321425"/>
            <a:ext cx="341312" cy="3302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>
            <a:lvl1pPr defTabSz="1219200">
              <a:defRPr sz="16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85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C7ADFB-1814-2C4D-A722-3B5E265651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6966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18.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Unser Denkstil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530603"/>
            <a:ext cx="6770956" cy="1046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„Menschen denken sehr unterschiedlich.“</a:t>
            </a:r>
          </a:p>
          <a:p>
            <a:endParaRPr lang="de-DE" b="1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HBDI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63A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Ohne Rückschau keinen Fortschritt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E79C5A-BE9E-804D-A98A-8F43B464C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613" y="5942512"/>
            <a:ext cx="737999" cy="737999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61243583-D61E-A04D-BCC4-978E1AACB9F7}"/>
              </a:ext>
            </a:extLst>
          </p:cNvPr>
          <p:cNvSpPr txBox="1"/>
          <p:nvPr/>
        </p:nvSpPr>
        <p:spPr>
          <a:xfrm>
            <a:off x="4482551" y="4983720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b="1" i="0" dirty="0"/>
              <a:t>Achte auf Deinen Denkstil!</a:t>
            </a:r>
          </a:p>
        </p:txBody>
      </p: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94CFCAEE-4A1C-5F4B-AD10-D8D676AC7FBD}"/>
              </a:ext>
            </a:extLst>
          </p:cNvPr>
          <p:cNvCxnSpPr>
            <a:cxnSpLocks/>
          </p:cNvCxnSpPr>
          <p:nvPr/>
        </p:nvCxnSpPr>
        <p:spPr>
          <a:xfrm>
            <a:off x="4451657" y="4852591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DF2966BE-4F59-6345-B3AC-453A215030B5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288445417"/>
      </p:ext>
    </p:extLst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3">
            <a:extLst>
              <a:ext uri="{FF2B5EF4-FFF2-40B4-BE49-F238E27FC236}">
                <a16:creationId xmlns:a16="http://schemas.microsoft.com/office/drawing/2014/main" id="{7E8E598F-7A79-F846-9442-DFCFF143D50E}"/>
              </a:ext>
            </a:extLst>
          </p:cNvPr>
          <p:cNvSpPr txBox="1"/>
          <p:nvPr/>
        </p:nvSpPr>
        <p:spPr>
          <a:xfrm>
            <a:off x="7654412" y="6382191"/>
            <a:ext cx="2578909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© Herrmann International Deutschland</a:t>
            </a:r>
          </a:p>
        </p:txBody>
      </p:sp>
      <p:sp>
        <p:nvSpPr>
          <p:cNvPr id="34" name="Text Box 3">
            <a:extLst>
              <a:ext uri="{FF2B5EF4-FFF2-40B4-BE49-F238E27FC236}">
                <a16:creationId xmlns:a16="http://schemas.microsoft.com/office/drawing/2014/main" id="{81B14919-0034-B243-9C61-5A207173E672}"/>
              </a:ext>
            </a:extLst>
          </p:cNvPr>
          <p:cNvSpPr/>
          <p:nvPr/>
        </p:nvSpPr>
        <p:spPr>
          <a:xfrm>
            <a:off x="5373511" y="387349"/>
            <a:ext cx="668405" cy="958850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defTabSz="1219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oberer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Modus</a:t>
            </a:r>
          </a:p>
        </p:txBody>
      </p:sp>
      <p:sp>
        <p:nvSpPr>
          <p:cNvPr id="35" name="Freeform 4">
            <a:extLst>
              <a:ext uri="{FF2B5EF4-FFF2-40B4-BE49-F238E27FC236}">
                <a16:creationId xmlns:a16="http://schemas.microsoft.com/office/drawing/2014/main" id="{0037FB9A-3D64-9641-B084-FC99A5F6901F}"/>
              </a:ext>
            </a:extLst>
          </p:cNvPr>
          <p:cNvSpPr/>
          <p:nvPr/>
        </p:nvSpPr>
        <p:spPr>
          <a:xfrm>
            <a:off x="6234167" y="3489175"/>
            <a:ext cx="2463364" cy="2427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5" y="0"/>
                </a:lnTo>
                <a:lnTo>
                  <a:pt x="21600" y="0"/>
                </a:lnTo>
                <a:lnTo>
                  <a:pt x="21531" y="1045"/>
                </a:lnTo>
                <a:lnTo>
                  <a:pt x="21444" y="2072"/>
                </a:lnTo>
                <a:lnTo>
                  <a:pt x="21272" y="3099"/>
                </a:lnTo>
                <a:lnTo>
                  <a:pt x="21082" y="4143"/>
                </a:lnTo>
                <a:lnTo>
                  <a:pt x="20857" y="5134"/>
                </a:lnTo>
                <a:lnTo>
                  <a:pt x="20598" y="6143"/>
                </a:lnTo>
                <a:lnTo>
                  <a:pt x="20269" y="7116"/>
                </a:lnTo>
                <a:lnTo>
                  <a:pt x="19889" y="8071"/>
                </a:lnTo>
                <a:lnTo>
                  <a:pt x="19492" y="9008"/>
                </a:lnTo>
                <a:lnTo>
                  <a:pt x="19043" y="9944"/>
                </a:lnTo>
                <a:lnTo>
                  <a:pt x="18559" y="10845"/>
                </a:lnTo>
                <a:lnTo>
                  <a:pt x="18040" y="11728"/>
                </a:lnTo>
                <a:lnTo>
                  <a:pt x="17505" y="12556"/>
                </a:lnTo>
                <a:lnTo>
                  <a:pt x="16883" y="13403"/>
                </a:lnTo>
                <a:lnTo>
                  <a:pt x="16243" y="14214"/>
                </a:lnTo>
                <a:lnTo>
                  <a:pt x="15569" y="14952"/>
                </a:lnTo>
                <a:lnTo>
                  <a:pt x="14844" y="15691"/>
                </a:lnTo>
                <a:lnTo>
                  <a:pt x="14118" y="16412"/>
                </a:lnTo>
                <a:lnTo>
                  <a:pt x="13306" y="17060"/>
                </a:lnTo>
                <a:lnTo>
                  <a:pt x="12493" y="17673"/>
                </a:lnTo>
                <a:lnTo>
                  <a:pt x="11629" y="18285"/>
                </a:lnTo>
                <a:lnTo>
                  <a:pt x="10748" y="18790"/>
                </a:lnTo>
                <a:lnTo>
                  <a:pt x="9815" y="19312"/>
                </a:lnTo>
                <a:lnTo>
                  <a:pt x="8847" y="19762"/>
                </a:lnTo>
                <a:lnTo>
                  <a:pt x="7845" y="20177"/>
                </a:lnTo>
                <a:lnTo>
                  <a:pt x="6843" y="20537"/>
                </a:lnTo>
                <a:lnTo>
                  <a:pt x="5789" y="20861"/>
                </a:lnTo>
                <a:lnTo>
                  <a:pt x="4683" y="21114"/>
                </a:lnTo>
                <a:lnTo>
                  <a:pt x="3560" y="21312"/>
                </a:lnTo>
                <a:lnTo>
                  <a:pt x="2419" y="21474"/>
                </a:lnTo>
                <a:lnTo>
                  <a:pt x="1227" y="21564"/>
                </a:lnTo>
                <a:lnTo>
                  <a:pt x="0" y="21600"/>
                </a:lnTo>
                <a:close/>
              </a:path>
            </a:pathLst>
          </a:custGeom>
          <a:solidFill>
            <a:srgbClr val="DA251D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7B60C07F-408F-8542-A341-76ABA1A22672}"/>
              </a:ext>
            </a:extLst>
          </p:cNvPr>
          <p:cNvSpPr/>
          <p:nvPr/>
        </p:nvSpPr>
        <p:spPr>
          <a:xfrm>
            <a:off x="6234167" y="3489175"/>
            <a:ext cx="2463364" cy="2427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5" y="0"/>
                </a:lnTo>
                <a:lnTo>
                  <a:pt x="21600" y="0"/>
                </a:lnTo>
                <a:lnTo>
                  <a:pt x="21531" y="1045"/>
                </a:lnTo>
                <a:lnTo>
                  <a:pt x="21444" y="2072"/>
                </a:lnTo>
                <a:lnTo>
                  <a:pt x="21272" y="3099"/>
                </a:lnTo>
                <a:lnTo>
                  <a:pt x="21082" y="4143"/>
                </a:lnTo>
                <a:lnTo>
                  <a:pt x="20857" y="5134"/>
                </a:lnTo>
                <a:lnTo>
                  <a:pt x="20598" y="6143"/>
                </a:lnTo>
                <a:lnTo>
                  <a:pt x="20269" y="7116"/>
                </a:lnTo>
                <a:lnTo>
                  <a:pt x="19889" y="8071"/>
                </a:lnTo>
                <a:lnTo>
                  <a:pt x="19492" y="9008"/>
                </a:lnTo>
                <a:lnTo>
                  <a:pt x="19043" y="9944"/>
                </a:lnTo>
                <a:lnTo>
                  <a:pt x="18559" y="10845"/>
                </a:lnTo>
                <a:lnTo>
                  <a:pt x="18040" y="11728"/>
                </a:lnTo>
                <a:lnTo>
                  <a:pt x="17505" y="12556"/>
                </a:lnTo>
                <a:lnTo>
                  <a:pt x="16883" y="13403"/>
                </a:lnTo>
                <a:lnTo>
                  <a:pt x="16243" y="14214"/>
                </a:lnTo>
                <a:lnTo>
                  <a:pt x="15569" y="14952"/>
                </a:lnTo>
                <a:lnTo>
                  <a:pt x="14844" y="15691"/>
                </a:lnTo>
                <a:lnTo>
                  <a:pt x="14118" y="16412"/>
                </a:lnTo>
                <a:lnTo>
                  <a:pt x="13306" y="17060"/>
                </a:lnTo>
                <a:lnTo>
                  <a:pt x="12493" y="17673"/>
                </a:lnTo>
                <a:lnTo>
                  <a:pt x="11629" y="18285"/>
                </a:lnTo>
                <a:lnTo>
                  <a:pt x="10748" y="18790"/>
                </a:lnTo>
                <a:lnTo>
                  <a:pt x="9815" y="19312"/>
                </a:lnTo>
                <a:lnTo>
                  <a:pt x="8847" y="19762"/>
                </a:lnTo>
                <a:lnTo>
                  <a:pt x="7845" y="20177"/>
                </a:lnTo>
                <a:lnTo>
                  <a:pt x="6843" y="20537"/>
                </a:lnTo>
                <a:lnTo>
                  <a:pt x="5789" y="20861"/>
                </a:lnTo>
                <a:lnTo>
                  <a:pt x="4683" y="21114"/>
                </a:lnTo>
                <a:lnTo>
                  <a:pt x="3560" y="21312"/>
                </a:lnTo>
                <a:lnTo>
                  <a:pt x="2419" y="21474"/>
                </a:lnTo>
                <a:lnTo>
                  <a:pt x="1227" y="21564"/>
                </a:lnTo>
                <a:lnTo>
                  <a:pt x="0" y="21600"/>
                </a:lnTo>
              </a:path>
            </a:pathLst>
          </a:custGeom>
          <a:noFill/>
          <a:ln w="12700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DEF4254B-5F68-2245-AC5F-A6D4894C7BC0}"/>
              </a:ext>
            </a:extLst>
          </p:cNvPr>
          <p:cNvSpPr/>
          <p:nvPr/>
        </p:nvSpPr>
        <p:spPr>
          <a:xfrm>
            <a:off x="3650592" y="983086"/>
            <a:ext cx="2459423" cy="2378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69" y="20552"/>
                </a:lnTo>
                <a:lnTo>
                  <a:pt x="156" y="19504"/>
                </a:lnTo>
                <a:lnTo>
                  <a:pt x="294" y="18438"/>
                </a:lnTo>
                <a:lnTo>
                  <a:pt x="485" y="17427"/>
                </a:lnTo>
                <a:lnTo>
                  <a:pt x="710" y="16398"/>
                </a:lnTo>
                <a:lnTo>
                  <a:pt x="1004" y="15387"/>
                </a:lnTo>
                <a:lnTo>
                  <a:pt x="1315" y="14394"/>
                </a:lnTo>
                <a:lnTo>
                  <a:pt x="1679" y="13438"/>
                </a:lnTo>
                <a:lnTo>
                  <a:pt x="2094" y="12482"/>
                </a:lnTo>
                <a:lnTo>
                  <a:pt x="2527" y="11563"/>
                </a:lnTo>
                <a:lnTo>
                  <a:pt x="3012" y="10662"/>
                </a:lnTo>
                <a:lnTo>
                  <a:pt x="3531" y="9780"/>
                </a:lnTo>
                <a:lnTo>
                  <a:pt x="4102" y="8916"/>
                </a:lnTo>
                <a:lnTo>
                  <a:pt x="4690" y="8107"/>
                </a:lnTo>
                <a:lnTo>
                  <a:pt x="5331" y="7316"/>
                </a:lnTo>
                <a:lnTo>
                  <a:pt x="6006" y="6544"/>
                </a:lnTo>
                <a:lnTo>
                  <a:pt x="6715" y="5827"/>
                </a:lnTo>
                <a:lnTo>
                  <a:pt x="7494" y="5129"/>
                </a:lnTo>
                <a:lnTo>
                  <a:pt x="8273" y="4485"/>
                </a:lnTo>
                <a:lnTo>
                  <a:pt x="9087" y="3842"/>
                </a:lnTo>
                <a:lnTo>
                  <a:pt x="9952" y="3291"/>
                </a:lnTo>
                <a:lnTo>
                  <a:pt x="10869" y="2739"/>
                </a:lnTo>
                <a:lnTo>
                  <a:pt x="11769" y="2243"/>
                </a:lnTo>
                <a:lnTo>
                  <a:pt x="12738" y="1802"/>
                </a:lnTo>
                <a:lnTo>
                  <a:pt x="13742" y="1415"/>
                </a:lnTo>
                <a:lnTo>
                  <a:pt x="14781" y="1048"/>
                </a:lnTo>
                <a:lnTo>
                  <a:pt x="15802" y="717"/>
                </a:lnTo>
                <a:lnTo>
                  <a:pt x="16910" y="496"/>
                </a:lnTo>
                <a:lnTo>
                  <a:pt x="18035" y="257"/>
                </a:lnTo>
                <a:lnTo>
                  <a:pt x="19177" y="129"/>
                </a:lnTo>
                <a:lnTo>
                  <a:pt x="20371" y="37"/>
                </a:lnTo>
                <a:lnTo>
                  <a:pt x="21600" y="0"/>
                </a:lnTo>
                <a:close/>
              </a:path>
            </a:pathLst>
          </a:custGeom>
          <a:solidFill>
            <a:srgbClr val="0093DD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id="{816F0418-E81C-4340-90B6-52DA7D853F26}"/>
              </a:ext>
            </a:extLst>
          </p:cNvPr>
          <p:cNvSpPr/>
          <p:nvPr/>
        </p:nvSpPr>
        <p:spPr>
          <a:xfrm>
            <a:off x="3650592" y="983086"/>
            <a:ext cx="2459423" cy="2378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69" y="20552"/>
                </a:lnTo>
                <a:lnTo>
                  <a:pt x="156" y="19504"/>
                </a:lnTo>
                <a:lnTo>
                  <a:pt x="294" y="18438"/>
                </a:lnTo>
                <a:lnTo>
                  <a:pt x="485" y="17427"/>
                </a:lnTo>
                <a:lnTo>
                  <a:pt x="710" y="16398"/>
                </a:lnTo>
                <a:lnTo>
                  <a:pt x="1004" y="15387"/>
                </a:lnTo>
                <a:lnTo>
                  <a:pt x="1315" y="14394"/>
                </a:lnTo>
                <a:lnTo>
                  <a:pt x="1679" y="13438"/>
                </a:lnTo>
                <a:lnTo>
                  <a:pt x="2094" y="12482"/>
                </a:lnTo>
                <a:lnTo>
                  <a:pt x="2527" y="11563"/>
                </a:lnTo>
                <a:lnTo>
                  <a:pt x="3012" y="10662"/>
                </a:lnTo>
                <a:lnTo>
                  <a:pt x="3531" y="9780"/>
                </a:lnTo>
                <a:lnTo>
                  <a:pt x="4102" y="8916"/>
                </a:lnTo>
                <a:lnTo>
                  <a:pt x="4690" y="8107"/>
                </a:lnTo>
                <a:lnTo>
                  <a:pt x="5331" y="7316"/>
                </a:lnTo>
                <a:lnTo>
                  <a:pt x="6006" y="6544"/>
                </a:lnTo>
                <a:lnTo>
                  <a:pt x="6715" y="5827"/>
                </a:lnTo>
                <a:lnTo>
                  <a:pt x="7494" y="5129"/>
                </a:lnTo>
                <a:lnTo>
                  <a:pt x="8273" y="4485"/>
                </a:lnTo>
                <a:lnTo>
                  <a:pt x="9087" y="3842"/>
                </a:lnTo>
                <a:lnTo>
                  <a:pt x="9952" y="3291"/>
                </a:lnTo>
                <a:lnTo>
                  <a:pt x="10869" y="2739"/>
                </a:lnTo>
                <a:lnTo>
                  <a:pt x="11769" y="2243"/>
                </a:lnTo>
                <a:lnTo>
                  <a:pt x="12738" y="1802"/>
                </a:lnTo>
                <a:lnTo>
                  <a:pt x="13742" y="1415"/>
                </a:lnTo>
                <a:lnTo>
                  <a:pt x="14781" y="1048"/>
                </a:lnTo>
                <a:lnTo>
                  <a:pt x="15802" y="717"/>
                </a:lnTo>
                <a:lnTo>
                  <a:pt x="16910" y="496"/>
                </a:lnTo>
                <a:lnTo>
                  <a:pt x="18035" y="257"/>
                </a:lnTo>
                <a:lnTo>
                  <a:pt x="19177" y="129"/>
                </a:lnTo>
                <a:lnTo>
                  <a:pt x="20371" y="37"/>
                </a:lnTo>
                <a:lnTo>
                  <a:pt x="21600" y="0"/>
                </a:lnTo>
                <a:close/>
              </a:path>
            </a:pathLst>
          </a:custGeom>
          <a:noFill/>
          <a:ln w="12700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Freeform 8">
            <a:extLst>
              <a:ext uri="{FF2B5EF4-FFF2-40B4-BE49-F238E27FC236}">
                <a16:creationId xmlns:a16="http://schemas.microsoft.com/office/drawing/2014/main" id="{AB9B93AB-6C6B-3C4B-A7E8-7EF6B031BD6F}"/>
              </a:ext>
            </a:extLst>
          </p:cNvPr>
          <p:cNvSpPr/>
          <p:nvPr/>
        </p:nvSpPr>
        <p:spPr>
          <a:xfrm>
            <a:off x="6234167" y="987135"/>
            <a:ext cx="2445628" cy="2374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582"/>
                </a:moveTo>
                <a:lnTo>
                  <a:pt x="0" y="21600"/>
                </a:lnTo>
                <a:lnTo>
                  <a:pt x="0" y="0"/>
                </a:lnTo>
                <a:lnTo>
                  <a:pt x="1044" y="55"/>
                </a:lnTo>
                <a:lnTo>
                  <a:pt x="2123" y="166"/>
                </a:lnTo>
                <a:lnTo>
                  <a:pt x="3133" y="313"/>
                </a:lnTo>
                <a:lnTo>
                  <a:pt x="4160" y="479"/>
                </a:lnTo>
                <a:lnTo>
                  <a:pt x="5169" y="718"/>
                </a:lnTo>
                <a:lnTo>
                  <a:pt x="6179" y="1013"/>
                </a:lnTo>
                <a:lnTo>
                  <a:pt x="7154" y="1344"/>
                </a:lnTo>
                <a:lnTo>
                  <a:pt x="8093" y="1676"/>
                </a:lnTo>
                <a:lnTo>
                  <a:pt x="9051" y="2099"/>
                </a:lnTo>
                <a:lnTo>
                  <a:pt x="9991" y="2541"/>
                </a:lnTo>
                <a:lnTo>
                  <a:pt x="10896" y="3020"/>
                </a:lnTo>
                <a:lnTo>
                  <a:pt x="11766" y="3517"/>
                </a:lnTo>
                <a:lnTo>
                  <a:pt x="12619" y="4125"/>
                </a:lnTo>
                <a:lnTo>
                  <a:pt x="13437" y="4714"/>
                </a:lnTo>
                <a:lnTo>
                  <a:pt x="14220" y="5340"/>
                </a:lnTo>
                <a:lnTo>
                  <a:pt x="14986" y="6040"/>
                </a:lnTo>
                <a:lnTo>
                  <a:pt x="15700" y="6721"/>
                </a:lnTo>
                <a:lnTo>
                  <a:pt x="16431" y="7476"/>
                </a:lnTo>
                <a:lnTo>
                  <a:pt x="17075" y="8268"/>
                </a:lnTo>
                <a:lnTo>
                  <a:pt x="17684" y="9097"/>
                </a:lnTo>
                <a:lnTo>
                  <a:pt x="18276" y="9962"/>
                </a:lnTo>
                <a:lnTo>
                  <a:pt x="18798" y="10846"/>
                </a:lnTo>
                <a:lnTo>
                  <a:pt x="19320" y="11767"/>
                </a:lnTo>
                <a:lnTo>
                  <a:pt x="19772" y="12724"/>
                </a:lnTo>
                <a:lnTo>
                  <a:pt x="20155" y="13719"/>
                </a:lnTo>
                <a:lnTo>
                  <a:pt x="20521" y="14750"/>
                </a:lnTo>
                <a:lnTo>
                  <a:pt x="20852" y="15799"/>
                </a:lnTo>
                <a:lnTo>
                  <a:pt x="21113" y="16886"/>
                </a:lnTo>
                <a:lnTo>
                  <a:pt x="21304" y="18009"/>
                </a:lnTo>
                <a:lnTo>
                  <a:pt x="21461" y="19169"/>
                </a:lnTo>
                <a:lnTo>
                  <a:pt x="21530" y="20348"/>
                </a:lnTo>
                <a:lnTo>
                  <a:pt x="21600" y="21582"/>
                </a:lnTo>
                <a:close/>
              </a:path>
            </a:pathLst>
          </a:custGeom>
          <a:solidFill>
            <a:srgbClr val="FFF500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DDC4FF08-8BE8-D94F-B9CC-2FCE6A032474}"/>
              </a:ext>
            </a:extLst>
          </p:cNvPr>
          <p:cNvSpPr/>
          <p:nvPr/>
        </p:nvSpPr>
        <p:spPr>
          <a:xfrm>
            <a:off x="6234167" y="987135"/>
            <a:ext cx="2445628" cy="2374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582"/>
                </a:moveTo>
                <a:lnTo>
                  <a:pt x="0" y="21600"/>
                </a:lnTo>
                <a:lnTo>
                  <a:pt x="0" y="0"/>
                </a:lnTo>
                <a:lnTo>
                  <a:pt x="1044" y="55"/>
                </a:lnTo>
                <a:lnTo>
                  <a:pt x="2123" y="166"/>
                </a:lnTo>
                <a:lnTo>
                  <a:pt x="3133" y="313"/>
                </a:lnTo>
                <a:lnTo>
                  <a:pt x="4160" y="479"/>
                </a:lnTo>
                <a:lnTo>
                  <a:pt x="5169" y="718"/>
                </a:lnTo>
                <a:lnTo>
                  <a:pt x="6179" y="1013"/>
                </a:lnTo>
                <a:lnTo>
                  <a:pt x="7154" y="1344"/>
                </a:lnTo>
                <a:lnTo>
                  <a:pt x="8093" y="1676"/>
                </a:lnTo>
                <a:lnTo>
                  <a:pt x="9051" y="2099"/>
                </a:lnTo>
                <a:lnTo>
                  <a:pt x="9991" y="2541"/>
                </a:lnTo>
                <a:lnTo>
                  <a:pt x="10896" y="3020"/>
                </a:lnTo>
                <a:lnTo>
                  <a:pt x="11766" y="3517"/>
                </a:lnTo>
                <a:lnTo>
                  <a:pt x="12619" y="4125"/>
                </a:lnTo>
                <a:lnTo>
                  <a:pt x="13437" y="4714"/>
                </a:lnTo>
                <a:lnTo>
                  <a:pt x="14220" y="5340"/>
                </a:lnTo>
                <a:lnTo>
                  <a:pt x="14986" y="6040"/>
                </a:lnTo>
                <a:lnTo>
                  <a:pt x="15700" y="6721"/>
                </a:lnTo>
                <a:lnTo>
                  <a:pt x="16431" y="7476"/>
                </a:lnTo>
                <a:lnTo>
                  <a:pt x="17075" y="8268"/>
                </a:lnTo>
                <a:lnTo>
                  <a:pt x="17684" y="9097"/>
                </a:lnTo>
                <a:lnTo>
                  <a:pt x="18276" y="9962"/>
                </a:lnTo>
                <a:lnTo>
                  <a:pt x="18798" y="10846"/>
                </a:lnTo>
                <a:lnTo>
                  <a:pt x="19320" y="11767"/>
                </a:lnTo>
                <a:lnTo>
                  <a:pt x="19772" y="12724"/>
                </a:lnTo>
                <a:lnTo>
                  <a:pt x="20155" y="13719"/>
                </a:lnTo>
                <a:lnTo>
                  <a:pt x="20521" y="14750"/>
                </a:lnTo>
                <a:lnTo>
                  <a:pt x="20852" y="15799"/>
                </a:lnTo>
                <a:lnTo>
                  <a:pt x="21113" y="16886"/>
                </a:lnTo>
                <a:lnTo>
                  <a:pt x="21304" y="18009"/>
                </a:lnTo>
                <a:lnTo>
                  <a:pt x="21461" y="19169"/>
                </a:lnTo>
                <a:lnTo>
                  <a:pt x="21530" y="20348"/>
                </a:lnTo>
                <a:lnTo>
                  <a:pt x="21600" y="21582"/>
                </a:lnTo>
              </a:path>
            </a:pathLst>
          </a:custGeom>
          <a:noFill/>
          <a:ln w="12700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Freeform 10">
            <a:extLst>
              <a:ext uri="{FF2B5EF4-FFF2-40B4-BE49-F238E27FC236}">
                <a16:creationId xmlns:a16="http://schemas.microsoft.com/office/drawing/2014/main" id="{D94BB58C-5D0E-6447-8B7F-626D023DED59}"/>
              </a:ext>
            </a:extLst>
          </p:cNvPr>
          <p:cNvSpPr/>
          <p:nvPr/>
        </p:nvSpPr>
        <p:spPr>
          <a:xfrm>
            <a:off x="3662416" y="3489175"/>
            <a:ext cx="2443657" cy="2423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0555" y="21546"/>
                </a:lnTo>
                <a:lnTo>
                  <a:pt x="19510" y="21438"/>
                </a:lnTo>
                <a:lnTo>
                  <a:pt x="18482" y="21293"/>
                </a:lnTo>
                <a:lnTo>
                  <a:pt x="17472" y="21095"/>
                </a:lnTo>
                <a:lnTo>
                  <a:pt x="16426" y="20860"/>
                </a:lnTo>
                <a:lnTo>
                  <a:pt x="15451" y="20571"/>
                </a:lnTo>
                <a:lnTo>
                  <a:pt x="14475" y="20247"/>
                </a:lnTo>
                <a:lnTo>
                  <a:pt x="13500" y="19886"/>
                </a:lnTo>
                <a:lnTo>
                  <a:pt x="12559" y="19507"/>
                </a:lnTo>
                <a:lnTo>
                  <a:pt x="11601" y="19056"/>
                </a:lnTo>
                <a:lnTo>
                  <a:pt x="10730" y="18568"/>
                </a:lnTo>
                <a:lnTo>
                  <a:pt x="9859" y="18045"/>
                </a:lnTo>
                <a:lnTo>
                  <a:pt x="8152" y="16890"/>
                </a:lnTo>
                <a:lnTo>
                  <a:pt x="7386" y="16241"/>
                </a:lnTo>
                <a:lnTo>
                  <a:pt x="6602" y="15555"/>
                </a:lnTo>
                <a:lnTo>
                  <a:pt x="5888" y="14851"/>
                </a:lnTo>
                <a:lnTo>
                  <a:pt x="5174" y="14111"/>
                </a:lnTo>
                <a:lnTo>
                  <a:pt x="4512" y="13299"/>
                </a:lnTo>
                <a:lnTo>
                  <a:pt x="3902" y="12487"/>
                </a:lnTo>
                <a:lnTo>
                  <a:pt x="3310" y="11621"/>
                </a:lnTo>
                <a:lnTo>
                  <a:pt x="2752" y="10737"/>
                </a:lnTo>
                <a:lnTo>
                  <a:pt x="2265" y="9798"/>
                </a:lnTo>
                <a:lnTo>
                  <a:pt x="1812" y="8842"/>
                </a:lnTo>
                <a:lnTo>
                  <a:pt x="1428" y="7832"/>
                </a:lnTo>
                <a:lnTo>
                  <a:pt x="1063" y="6821"/>
                </a:lnTo>
                <a:lnTo>
                  <a:pt x="732" y="5756"/>
                </a:lnTo>
                <a:lnTo>
                  <a:pt x="488" y="4656"/>
                </a:lnTo>
                <a:lnTo>
                  <a:pt x="279" y="3537"/>
                </a:lnTo>
                <a:lnTo>
                  <a:pt x="122" y="2400"/>
                </a:lnTo>
                <a:lnTo>
                  <a:pt x="17" y="1209"/>
                </a:lnTo>
                <a:lnTo>
                  <a:pt x="0" y="0"/>
                </a:lnTo>
                <a:close/>
              </a:path>
            </a:pathLst>
          </a:custGeom>
          <a:solidFill>
            <a:srgbClr val="1E9619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D39B19A5-E9B5-D54B-B3F5-68D30109924B}"/>
              </a:ext>
            </a:extLst>
          </p:cNvPr>
          <p:cNvSpPr/>
          <p:nvPr/>
        </p:nvSpPr>
        <p:spPr>
          <a:xfrm>
            <a:off x="3662416" y="3489175"/>
            <a:ext cx="2443657" cy="2423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0555" y="21546"/>
                </a:lnTo>
                <a:lnTo>
                  <a:pt x="19510" y="21438"/>
                </a:lnTo>
                <a:lnTo>
                  <a:pt x="18482" y="21293"/>
                </a:lnTo>
                <a:lnTo>
                  <a:pt x="17472" y="21095"/>
                </a:lnTo>
                <a:lnTo>
                  <a:pt x="16426" y="20860"/>
                </a:lnTo>
                <a:lnTo>
                  <a:pt x="15451" y="20571"/>
                </a:lnTo>
                <a:lnTo>
                  <a:pt x="14475" y="20247"/>
                </a:lnTo>
                <a:lnTo>
                  <a:pt x="13500" y="19886"/>
                </a:lnTo>
                <a:lnTo>
                  <a:pt x="12559" y="19507"/>
                </a:lnTo>
                <a:lnTo>
                  <a:pt x="11601" y="19056"/>
                </a:lnTo>
                <a:lnTo>
                  <a:pt x="10730" y="18568"/>
                </a:lnTo>
                <a:lnTo>
                  <a:pt x="9859" y="18045"/>
                </a:lnTo>
                <a:lnTo>
                  <a:pt x="8152" y="16890"/>
                </a:lnTo>
                <a:lnTo>
                  <a:pt x="7386" y="16241"/>
                </a:lnTo>
                <a:lnTo>
                  <a:pt x="6602" y="15555"/>
                </a:lnTo>
                <a:lnTo>
                  <a:pt x="5888" y="14851"/>
                </a:lnTo>
                <a:lnTo>
                  <a:pt x="5174" y="14111"/>
                </a:lnTo>
                <a:lnTo>
                  <a:pt x="4512" y="13299"/>
                </a:lnTo>
                <a:lnTo>
                  <a:pt x="3902" y="12487"/>
                </a:lnTo>
                <a:lnTo>
                  <a:pt x="3310" y="11621"/>
                </a:lnTo>
                <a:lnTo>
                  <a:pt x="2752" y="10737"/>
                </a:lnTo>
                <a:lnTo>
                  <a:pt x="2265" y="9798"/>
                </a:lnTo>
                <a:lnTo>
                  <a:pt x="1812" y="8842"/>
                </a:lnTo>
                <a:lnTo>
                  <a:pt x="1428" y="7832"/>
                </a:lnTo>
                <a:lnTo>
                  <a:pt x="1063" y="6821"/>
                </a:lnTo>
                <a:lnTo>
                  <a:pt x="732" y="5756"/>
                </a:lnTo>
                <a:lnTo>
                  <a:pt x="488" y="4656"/>
                </a:lnTo>
                <a:lnTo>
                  <a:pt x="279" y="3537"/>
                </a:lnTo>
                <a:lnTo>
                  <a:pt x="122" y="2400"/>
                </a:lnTo>
                <a:lnTo>
                  <a:pt x="17" y="1209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Freeform 12">
            <a:extLst>
              <a:ext uri="{FF2B5EF4-FFF2-40B4-BE49-F238E27FC236}">
                <a16:creationId xmlns:a16="http://schemas.microsoft.com/office/drawing/2014/main" id="{68C4578D-0243-5144-9B50-230E0C0962E9}"/>
              </a:ext>
            </a:extLst>
          </p:cNvPr>
          <p:cNvSpPr/>
          <p:nvPr/>
        </p:nvSpPr>
        <p:spPr>
          <a:xfrm>
            <a:off x="3209157" y="1203735"/>
            <a:ext cx="437494" cy="467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8" y="0"/>
                </a:lnTo>
                <a:lnTo>
                  <a:pt x="11286" y="0"/>
                </a:lnTo>
                <a:lnTo>
                  <a:pt x="21600" y="21600"/>
                </a:lnTo>
                <a:lnTo>
                  <a:pt x="19946" y="21506"/>
                </a:lnTo>
                <a:lnTo>
                  <a:pt x="17805" y="21600"/>
                </a:lnTo>
                <a:lnTo>
                  <a:pt x="14108" y="13091"/>
                </a:lnTo>
                <a:lnTo>
                  <a:pt x="5935" y="13091"/>
                </a:lnTo>
                <a:lnTo>
                  <a:pt x="2530" y="21600"/>
                </a:lnTo>
                <a:lnTo>
                  <a:pt x="1265" y="21506"/>
                </a:lnTo>
                <a:lnTo>
                  <a:pt x="0" y="21600"/>
                </a:lnTo>
                <a:close/>
                <a:moveTo>
                  <a:pt x="6714" y="11595"/>
                </a:moveTo>
                <a:lnTo>
                  <a:pt x="13622" y="11595"/>
                </a:lnTo>
                <a:lnTo>
                  <a:pt x="10119" y="4208"/>
                </a:lnTo>
                <a:lnTo>
                  <a:pt x="6714" y="11595"/>
                </a:lnTo>
                <a:close/>
              </a:path>
            </a:pathLst>
          </a:custGeom>
          <a:solidFill>
            <a:srgbClr val="005CA2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Freeform 13">
            <a:extLst>
              <a:ext uri="{FF2B5EF4-FFF2-40B4-BE49-F238E27FC236}">
                <a16:creationId xmlns:a16="http://schemas.microsoft.com/office/drawing/2014/main" id="{543937A0-BE8F-BE45-A73C-2572905F0286}"/>
              </a:ext>
            </a:extLst>
          </p:cNvPr>
          <p:cNvSpPr/>
          <p:nvPr/>
        </p:nvSpPr>
        <p:spPr>
          <a:xfrm>
            <a:off x="3209157" y="1203735"/>
            <a:ext cx="437494" cy="467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8" y="0"/>
                </a:lnTo>
                <a:lnTo>
                  <a:pt x="11286" y="0"/>
                </a:lnTo>
                <a:lnTo>
                  <a:pt x="21600" y="21600"/>
                </a:lnTo>
                <a:lnTo>
                  <a:pt x="19946" y="21506"/>
                </a:lnTo>
                <a:lnTo>
                  <a:pt x="17805" y="21600"/>
                </a:lnTo>
                <a:lnTo>
                  <a:pt x="14108" y="13091"/>
                </a:lnTo>
                <a:lnTo>
                  <a:pt x="5935" y="13091"/>
                </a:lnTo>
                <a:lnTo>
                  <a:pt x="2530" y="21600"/>
                </a:lnTo>
                <a:lnTo>
                  <a:pt x="1265" y="21506"/>
                </a:lnTo>
                <a:lnTo>
                  <a:pt x="0" y="21600"/>
                </a:lnTo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Freeform 14">
            <a:extLst>
              <a:ext uri="{FF2B5EF4-FFF2-40B4-BE49-F238E27FC236}">
                <a16:creationId xmlns:a16="http://schemas.microsoft.com/office/drawing/2014/main" id="{080E8EE2-2217-C849-860E-A003E75153BB}"/>
              </a:ext>
            </a:extLst>
          </p:cNvPr>
          <p:cNvSpPr/>
          <p:nvPr/>
        </p:nvSpPr>
        <p:spPr>
          <a:xfrm>
            <a:off x="3345135" y="1294829"/>
            <a:ext cx="139920" cy="159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0648" y="0"/>
                </a:lnTo>
                <a:lnTo>
                  <a:pt x="0" y="21600"/>
                </a:lnTo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Freeform 15">
            <a:extLst>
              <a:ext uri="{FF2B5EF4-FFF2-40B4-BE49-F238E27FC236}">
                <a16:creationId xmlns:a16="http://schemas.microsoft.com/office/drawing/2014/main" id="{7F30795D-C045-5B45-99B6-5030243538BB}"/>
              </a:ext>
            </a:extLst>
          </p:cNvPr>
          <p:cNvSpPr/>
          <p:nvPr/>
        </p:nvSpPr>
        <p:spPr>
          <a:xfrm>
            <a:off x="8734973" y="1230051"/>
            <a:ext cx="425670" cy="459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2500" y="0"/>
                </a:lnTo>
                <a:lnTo>
                  <a:pt x="13800" y="95"/>
                </a:lnTo>
                <a:lnTo>
                  <a:pt x="16000" y="856"/>
                </a:lnTo>
                <a:lnTo>
                  <a:pt x="17000" y="1142"/>
                </a:lnTo>
                <a:lnTo>
                  <a:pt x="17900" y="1713"/>
                </a:lnTo>
                <a:lnTo>
                  <a:pt x="18600" y="2379"/>
                </a:lnTo>
                <a:lnTo>
                  <a:pt x="19200" y="2855"/>
                </a:lnTo>
                <a:lnTo>
                  <a:pt x="19800" y="3711"/>
                </a:lnTo>
                <a:lnTo>
                  <a:pt x="20300" y="4377"/>
                </a:lnTo>
                <a:lnTo>
                  <a:pt x="21100" y="6090"/>
                </a:lnTo>
                <a:lnTo>
                  <a:pt x="21400" y="7993"/>
                </a:lnTo>
                <a:lnTo>
                  <a:pt x="21600" y="9991"/>
                </a:lnTo>
                <a:lnTo>
                  <a:pt x="21400" y="11609"/>
                </a:lnTo>
                <a:lnTo>
                  <a:pt x="21100" y="13417"/>
                </a:lnTo>
                <a:lnTo>
                  <a:pt x="20300" y="15320"/>
                </a:lnTo>
                <a:lnTo>
                  <a:pt x="19400" y="17033"/>
                </a:lnTo>
                <a:lnTo>
                  <a:pt x="18600" y="17889"/>
                </a:lnTo>
                <a:lnTo>
                  <a:pt x="17700" y="18745"/>
                </a:lnTo>
                <a:lnTo>
                  <a:pt x="16800" y="19411"/>
                </a:lnTo>
                <a:lnTo>
                  <a:pt x="15800" y="20078"/>
                </a:lnTo>
                <a:lnTo>
                  <a:pt x="14500" y="20648"/>
                </a:lnTo>
                <a:lnTo>
                  <a:pt x="13200" y="21124"/>
                </a:lnTo>
                <a:lnTo>
                  <a:pt x="11500" y="21410"/>
                </a:lnTo>
                <a:lnTo>
                  <a:pt x="99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100" y="1332"/>
                </a:moveTo>
                <a:lnTo>
                  <a:pt x="3100" y="20078"/>
                </a:lnTo>
                <a:lnTo>
                  <a:pt x="6700" y="20268"/>
                </a:lnTo>
                <a:lnTo>
                  <a:pt x="9900" y="20078"/>
                </a:lnTo>
                <a:lnTo>
                  <a:pt x="11200" y="19792"/>
                </a:lnTo>
                <a:lnTo>
                  <a:pt x="13400" y="19031"/>
                </a:lnTo>
                <a:lnTo>
                  <a:pt x="14300" y="18555"/>
                </a:lnTo>
                <a:lnTo>
                  <a:pt x="15100" y="17889"/>
                </a:lnTo>
                <a:lnTo>
                  <a:pt x="15800" y="17223"/>
                </a:lnTo>
                <a:lnTo>
                  <a:pt x="16400" y="16367"/>
                </a:lnTo>
                <a:lnTo>
                  <a:pt x="17000" y="15320"/>
                </a:lnTo>
                <a:lnTo>
                  <a:pt x="17300" y="14273"/>
                </a:lnTo>
                <a:lnTo>
                  <a:pt x="17700" y="13131"/>
                </a:lnTo>
                <a:lnTo>
                  <a:pt x="17900" y="11704"/>
                </a:lnTo>
                <a:lnTo>
                  <a:pt x="18100" y="10181"/>
                </a:lnTo>
                <a:lnTo>
                  <a:pt x="18100" y="8278"/>
                </a:lnTo>
                <a:lnTo>
                  <a:pt x="17700" y="6661"/>
                </a:lnTo>
                <a:lnTo>
                  <a:pt x="17100" y="5233"/>
                </a:lnTo>
                <a:lnTo>
                  <a:pt x="16400" y="4187"/>
                </a:lnTo>
                <a:lnTo>
                  <a:pt x="15500" y="3235"/>
                </a:lnTo>
                <a:lnTo>
                  <a:pt x="14300" y="2569"/>
                </a:lnTo>
                <a:lnTo>
                  <a:pt x="13200" y="1998"/>
                </a:lnTo>
                <a:lnTo>
                  <a:pt x="11900" y="1522"/>
                </a:lnTo>
                <a:lnTo>
                  <a:pt x="9300" y="1142"/>
                </a:lnTo>
                <a:lnTo>
                  <a:pt x="4600" y="1142"/>
                </a:lnTo>
                <a:lnTo>
                  <a:pt x="3100" y="1332"/>
                </a:lnTo>
                <a:close/>
              </a:path>
            </a:pathLst>
          </a:custGeom>
          <a:solidFill>
            <a:srgbClr val="FFF500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Freeform 16">
            <a:extLst>
              <a:ext uri="{FF2B5EF4-FFF2-40B4-BE49-F238E27FC236}">
                <a16:creationId xmlns:a16="http://schemas.microsoft.com/office/drawing/2014/main" id="{FB95074C-AC82-2B45-8BC4-935B7C5F6C0F}"/>
              </a:ext>
            </a:extLst>
          </p:cNvPr>
          <p:cNvSpPr/>
          <p:nvPr/>
        </p:nvSpPr>
        <p:spPr>
          <a:xfrm>
            <a:off x="8734973" y="1230051"/>
            <a:ext cx="425670" cy="459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2500" y="0"/>
                </a:lnTo>
                <a:lnTo>
                  <a:pt x="13800" y="95"/>
                </a:lnTo>
                <a:lnTo>
                  <a:pt x="16000" y="856"/>
                </a:lnTo>
                <a:lnTo>
                  <a:pt x="17000" y="1142"/>
                </a:lnTo>
                <a:lnTo>
                  <a:pt x="17900" y="1713"/>
                </a:lnTo>
                <a:lnTo>
                  <a:pt x="18600" y="2379"/>
                </a:lnTo>
                <a:lnTo>
                  <a:pt x="19200" y="2855"/>
                </a:lnTo>
                <a:lnTo>
                  <a:pt x="19800" y="3711"/>
                </a:lnTo>
                <a:lnTo>
                  <a:pt x="20300" y="4377"/>
                </a:lnTo>
                <a:lnTo>
                  <a:pt x="21100" y="6090"/>
                </a:lnTo>
                <a:lnTo>
                  <a:pt x="21400" y="7993"/>
                </a:lnTo>
                <a:lnTo>
                  <a:pt x="21600" y="9991"/>
                </a:lnTo>
                <a:lnTo>
                  <a:pt x="21400" y="11609"/>
                </a:lnTo>
                <a:lnTo>
                  <a:pt x="21100" y="13417"/>
                </a:lnTo>
                <a:lnTo>
                  <a:pt x="20300" y="15320"/>
                </a:lnTo>
                <a:lnTo>
                  <a:pt x="19400" y="17033"/>
                </a:lnTo>
                <a:lnTo>
                  <a:pt x="18600" y="17889"/>
                </a:lnTo>
                <a:lnTo>
                  <a:pt x="17700" y="18745"/>
                </a:lnTo>
                <a:lnTo>
                  <a:pt x="16800" y="19411"/>
                </a:lnTo>
                <a:lnTo>
                  <a:pt x="15800" y="20078"/>
                </a:lnTo>
                <a:lnTo>
                  <a:pt x="14500" y="20648"/>
                </a:lnTo>
                <a:lnTo>
                  <a:pt x="13200" y="21124"/>
                </a:lnTo>
                <a:lnTo>
                  <a:pt x="11500" y="21410"/>
                </a:lnTo>
                <a:lnTo>
                  <a:pt x="99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Freeform 17">
            <a:extLst>
              <a:ext uri="{FF2B5EF4-FFF2-40B4-BE49-F238E27FC236}">
                <a16:creationId xmlns:a16="http://schemas.microsoft.com/office/drawing/2014/main" id="{4846B978-B629-0045-92AE-CA7DEE635D7E}"/>
              </a:ext>
            </a:extLst>
          </p:cNvPr>
          <p:cNvSpPr/>
          <p:nvPr/>
        </p:nvSpPr>
        <p:spPr>
          <a:xfrm>
            <a:off x="8796065" y="1254343"/>
            <a:ext cx="295604" cy="40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5"/>
                </a:moveTo>
                <a:lnTo>
                  <a:pt x="0" y="21385"/>
                </a:lnTo>
                <a:lnTo>
                  <a:pt x="5184" y="21600"/>
                </a:lnTo>
                <a:lnTo>
                  <a:pt x="9792" y="21385"/>
                </a:lnTo>
                <a:lnTo>
                  <a:pt x="11664" y="21063"/>
                </a:lnTo>
                <a:lnTo>
                  <a:pt x="14832" y="20203"/>
                </a:lnTo>
                <a:lnTo>
                  <a:pt x="16128" y="19666"/>
                </a:lnTo>
                <a:lnTo>
                  <a:pt x="17280" y="18913"/>
                </a:lnTo>
                <a:lnTo>
                  <a:pt x="18288" y="18161"/>
                </a:lnTo>
                <a:lnTo>
                  <a:pt x="19152" y="17194"/>
                </a:lnTo>
                <a:lnTo>
                  <a:pt x="20016" y="16012"/>
                </a:lnTo>
                <a:lnTo>
                  <a:pt x="20448" y="14830"/>
                </a:lnTo>
                <a:lnTo>
                  <a:pt x="21024" y="13540"/>
                </a:lnTo>
                <a:lnTo>
                  <a:pt x="21312" y="11928"/>
                </a:lnTo>
                <a:lnTo>
                  <a:pt x="21600" y="10209"/>
                </a:lnTo>
                <a:lnTo>
                  <a:pt x="21600" y="8060"/>
                </a:lnTo>
                <a:lnTo>
                  <a:pt x="21024" y="6233"/>
                </a:lnTo>
                <a:lnTo>
                  <a:pt x="20160" y="4621"/>
                </a:lnTo>
                <a:lnTo>
                  <a:pt x="19152" y="3439"/>
                </a:lnTo>
                <a:lnTo>
                  <a:pt x="17856" y="2364"/>
                </a:lnTo>
                <a:lnTo>
                  <a:pt x="16128" y="1612"/>
                </a:lnTo>
                <a:lnTo>
                  <a:pt x="14544" y="967"/>
                </a:lnTo>
                <a:lnTo>
                  <a:pt x="12672" y="430"/>
                </a:lnTo>
                <a:lnTo>
                  <a:pt x="8928" y="0"/>
                </a:lnTo>
                <a:lnTo>
                  <a:pt x="2160" y="0"/>
                </a:lnTo>
                <a:lnTo>
                  <a:pt x="0" y="215"/>
                </a:lnTo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Freeform 18">
            <a:extLst>
              <a:ext uri="{FF2B5EF4-FFF2-40B4-BE49-F238E27FC236}">
                <a16:creationId xmlns:a16="http://schemas.microsoft.com/office/drawing/2014/main" id="{85180D85-B5B4-9F43-89DC-6A3A80CDF265}"/>
              </a:ext>
            </a:extLst>
          </p:cNvPr>
          <p:cNvSpPr/>
          <p:nvPr/>
        </p:nvSpPr>
        <p:spPr>
          <a:xfrm>
            <a:off x="3268278" y="5143031"/>
            <a:ext cx="301517" cy="457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13129" y="0"/>
                </a:lnTo>
                <a:lnTo>
                  <a:pt x="14682" y="191"/>
                </a:lnTo>
                <a:lnTo>
                  <a:pt x="16235" y="573"/>
                </a:lnTo>
                <a:lnTo>
                  <a:pt x="17929" y="860"/>
                </a:lnTo>
                <a:lnTo>
                  <a:pt x="18918" y="1625"/>
                </a:lnTo>
                <a:lnTo>
                  <a:pt x="20047" y="2294"/>
                </a:lnTo>
                <a:lnTo>
                  <a:pt x="20471" y="3441"/>
                </a:lnTo>
                <a:lnTo>
                  <a:pt x="20471" y="4683"/>
                </a:lnTo>
                <a:lnTo>
                  <a:pt x="20188" y="5735"/>
                </a:lnTo>
                <a:lnTo>
                  <a:pt x="20047" y="6595"/>
                </a:lnTo>
                <a:lnTo>
                  <a:pt x="19200" y="7455"/>
                </a:lnTo>
                <a:lnTo>
                  <a:pt x="18353" y="8124"/>
                </a:lnTo>
                <a:lnTo>
                  <a:pt x="17365" y="8793"/>
                </a:lnTo>
                <a:lnTo>
                  <a:pt x="16235" y="9271"/>
                </a:lnTo>
                <a:lnTo>
                  <a:pt x="14682" y="9653"/>
                </a:lnTo>
                <a:lnTo>
                  <a:pt x="13129" y="9940"/>
                </a:lnTo>
                <a:lnTo>
                  <a:pt x="14965" y="10131"/>
                </a:lnTo>
                <a:lnTo>
                  <a:pt x="16518" y="10513"/>
                </a:lnTo>
                <a:lnTo>
                  <a:pt x="17929" y="10800"/>
                </a:lnTo>
                <a:lnTo>
                  <a:pt x="19200" y="11373"/>
                </a:lnTo>
                <a:lnTo>
                  <a:pt x="20188" y="12042"/>
                </a:lnTo>
                <a:lnTo>
                  <a:pt x="21035" y="12903"/>
                </a:lnTo>
                <a:lnTo>
                  <a:pt x="21600" y="13954"/>
                </a:lnTo>
                <a:lnTo>
                  <a:pt x="21600" y="15961"/>
                </a:lnTo>
                <a:lnTo>
                  <a:pt x="21318" y="16821"/>
                </a:lnTo>
                <a:lnTo>
                  <a:pt x="21035" y="17490"/>
                </a:lnTo>
                <a:lnTo>
                  <a:pt x="20471" y="18159"/>
                </a:lnTo>
                <a:lnTo>
                  <a:pt x="19482" y="19211"/>
                </a:lnTo>
                <a:lnTo>
                  <a:pt x="17929" y="20071"/>
                </a:lnTo>
                <a:lnTo>
                  <a:pt x="16094" y="20740"/>
                </a:lnTo>
                <a:lnTo>
                  <a:pt x="14259" y="21313"/>
                </a:lnTo>
                <a:lnTo>
                  <a:pt x="12141" y="21504"/>
                </a:lnTo>
                <a:lnTo>
                  <a:pt x="10024" y="21600"/>
                </a:lnTo>
                <a:lnTo>
                  <a:pt x="0" y="21600"/>
                </a:lnTo>
                <a:close/>
                <a:moveTo>
                  <a:pt x="4235" y="9462"/>
                </a:moveTo>
                <a:lnTo>
                  <a:pt x="9176" y="9462"/>
                </a:lnTo>
                <a:lnTo>
                  <a:pt x="11012" y="9271"/>
                </a:lnTo>
                <a:lnTo>
                  <a:pt x="12565" y="8984"/>
                </a:lnTo>
                <a:lnTo>
                  <a:pt x="13694" y="8411"/>
                </a:lnTo>
                <a:lnTo>
                  <a:pt x="14682" y="7742"/>
                </a:lnTo>
                <a:lnTo>
                  <a:pt x="15529" y="7073"/>
                </a:lnTo>
                <a:lnTo>
                  <a:pt x="16094" y="6212"/>
                </a:lnTo>
                <a:lnTo>
                  <a:pt x="16235" y="5352"/>
                </a:lnTo>
                <a:lnTo>
                  <a:pt x="16235" y="4301"/>
                </a:lnTo>
                <a:lnTo>
                  <a:pt x="15812" y="3441"/>
                </a:lnTo>
                <a:lnTo>
                  <a:pt x="15247" y="2772"/>
                </a:lnTo>
                <a:lnTo>
                  <a:pt x="14259" y="2294"/>
                </a:lnTo>
                <a:lnTo>
                  <a:pt x="13129" y="1720"/>
                </a:lnTo>
                <a:lnTo>
                  <a:pt x="11859" y="1625"/>
                </a:lnTo>
                <a:lnTo>
                  <a:pt x="10165" y="1434"/>
                </a:lnTo>
                <a:lnTo>
                  <a:pt x="8612" y="1242"/>
                </a:lnTo>
                <a:lnTo>
                  <a:pt x="4235" y="1242"/>
                </a:lnTo>
                <a:lnTo>
                  <a:pt x="4235" y="9462"/>
                </a:lnTo>
                <a:close/>
                <a:moveTo>
                  <a:pt x="4235" y="20453"/>
                </a:moveTo>
                <a:lnTo>
                  <a:pt x="8612" y="20453"/>
                </a:lnTo>
                <a:lnTo>
                  <a:pt x="10447" y="20262"/>
                </a:lnTo>
                <a:lnTo>
                  <a:pt x="12282" y="19880"/>
                </a:lnTo>
                <a:lnTo>
                  <a:pt x="13694" y="19593"/>
                </a:lnTo>
                <a:lnTo>
                  <a:pt x="14965" y="18924"/>
                </a:lnTo>
                <a:lnTo>
                  <a:pt x="15812" y="18159"/>
                </a:lnTo>
                <a:lnTo>
                  <a:pt x="16518" y="17490"/>
                </a:lnTo>
                <a:lnTo>
                  <a:pt x="16800" y="16630"/>
                </a:lnTo>
                <a:lnTo>
                  <a:pt x="17082" y="15961"/>
                </a:lnTo>
                <a:lnTo>
                  <a:pt x="16800" y="14432"/>
                </a:lnTo>
                <a:lnTo>
                  <a:pt x="16235" y="13381"/>
                </a:lnTo>
                <a:lnTo>
                  <a:pt x="16094" y="12903"/>
                </a:lnTo>
                <a:lnTo>
                  <a:pt x="15529" y="12425"/>
                </a:lnTo>
                <a:lnTo>
                  <a:pt x="14682" y="12042"/>
                </a:lnTo>
                <a:lnTo>
                  <a:pt x="13976" y="11660"/>
                </a:lnTo>
                <a:lnTo>
                  <a:pt x="12282" y="11182"/>
                </a:lnTo>
                <a:lnTo>
                  <a:pt x="10024" y="10991"/>
                </a:lnTo>
                <a:lnTo>
                  <a:pt x="7341" y="10800"/>
                </a:lnTo>
                <a:lnTo>
                  <a:pt x="4235" y="10704"/>
                </a:lnTo>
                <a:lnTo>
                  <a:pt x="4235" y="20453"/>
                </a:lnTo>
                <a:close/>
              </a:path>
            </a:pathLst>
          </a:custGeom>
          <a:solidFill>
            <a:srgbClr val="009240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Freeform 19">
            <a:extLst>
              <a:ext uri="{FF2B5EF4-FFF2-40B4-BE49-F238E27FC236}">
                <a16:creationId xmlns:a16="http://schemas.microsoft.com/office/drawing/2014/main" id="{09D4C5DC-4549-6D4D-953A-FCEE3F5021D9}"/>
              </a:ext>
            </a:extLst>
          </p:cNvPr>
          <p:cNvSpPr/>
          <p:nvPr/>
        </p:nvSpPr>
        <p:spPr>
          <a:xfrm>
            <a:off x="3268278" y="5143031"/>
            <a:ext cx="301517" cy="457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13129" y="0"/>
                </a:lnTo>
                <a:lnTo>
                  <a:pt x="14682" y="191"/>
                </a:lnTo>
                <a:lnTo>
                  <a:pt x="16235" y="573"/>
                </a:lnTo>
                <a:lnTo>
                  <a:pt x="17929" y="860"/>
                </a:lnTo>
                <a:lnTo>
                  <a:pt x="18918" y="1625"/>
                </a:lnTo>
                <a:lnTo>
                  <a:pt x="20047" y="2294"/>
                </a:lnTo>
                <a:lnTo>
                  <a:pt x="20471" y="3441"/>
                </a:lnTo>
                <a:lnTo>
                  <a:pt x="20471" y="4683"/>
                </a:lnTo>
                <a:lnTo>
                  <a:pt x="20188" y="5735"/>
                </a:lnTo>
                <a:lnTo>
                  <a:pt x="20047" y="6595"/>
                </a:lnTo>
                <a:lnTo>
                  <a:pt x="19200" y="7455"/>
                </a:lnTo>
                <a:lnTo>
                  <a:pt x="18353" y="8124"/>
                </a:lnTo>
                <a:lnTo>
                  <a:pt x="17365" y="8793"/>
                </a:lnTo>
                <a:lnTo>
                  <a:pt x="16235" y="9271"/>
                </a:lnTo>
                <a:lnTo>
                  <a:pt x="14682" y="9653"/>
                </a:lnTo>
                <a:lnTo>
                  <a:pt x="13129" y="9940"/>
                </a:lnTo>
                <a:lnTo>
                  <a:pt x="14965" y="10131"/>
                </a:lnTo>
                <a:lnTo>
                  <a:pt x="16518" y="10513"/>
                </a:lnTo>
                <a:lnTo>
                  <a:pt x="17929" y="10800"/>
                </a:lnTo>
                <a:lnTo>
                  <a:pt x="19200" y="11373"/>
                </a:lnTo>
                <a:lnTo>
                  <a:pt x="20188" y="12042"/>
                </a:lnTo>
                <a:lnTo>
                  <a:pt x="21035" y="12903"/>
                </a:lnTo>
                <a:lnTo>
                  <a:pt x="21600" y="13954"/>
                </a:lnTo>
                <a:lnTo>
                  <a:pt x="21600" y="15961"/>
                </a:lnTo>
                <a:lnTo>
                  <a:pt x="21318" y="16821"/>
                </a:lnTo>
                <a:lnTo>
                  <a:pt x="21035" y="17490"/>
                </a:lnTo>
                <a:lnTo>
                  <a:pt x="20471" y="18159"/>
                </a:lnTo>
                <a:lnTo>
                  <a:pt x="19482" y="19211"/>
                </a:lnTo>
                <a:lnTo>
                  <a:pt x="17929" y="20071"/>
                </a:lnTo>
                <a:lnTo>
                  <a:pt x="16094" y="20740"/>
                </a:lnTo>
                <a:lnTo>
                  <a:pt x="14259" y="21313"/>
                </a:lnTo>
                <a:lnTo>
                  <a:pt x="12141" y="21504"/>
                </a:lnTo>
                <a:lnTo>
                  <a:pt x="10024" y="21600"/>
                </a:lnTo>
                <a:lnTo>
                  <a:pt x="0" y="21600"/>
                </a:lnTo>
                <a:close/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Freeform 20">
            <a:extLst>
              <a:ext uri="{FF2B5EF4-FFF2-40B4-BE49-F238E27FC236}">
                <a16:creationId xmlns:a16="http://schemas.microsoft.com/office/drawing/2014/main" id="{914C0E7F-54CC-7440-ADB5-D45BA307254D}"/>
              </a:ext>
            </a:extLst>
          </p:cNvPr>
          <p:cNvSpPr/>
          <p:nvPr/>
        </p:nvSpPr>
        <p:spPr>
          <a:xfrm>
            <a:off x="3327399" y="5169346"/>
            <a:ext cx="167509" cy="1740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894" y="21600"/>
                </a:lnTo>
                <a:lnTo>
                  <a:pt x="12198" y="21098"/>
                </a:lnTo>
                <a:lnTo>
                  <a:pt x="14993" y="20344"/>
                </a:lnTo>
                <a:lnTo>
                  <a:pt x="17026" y="18837"/>
                </a:lnTo>
                <a:lnTo>
                  <a:pt x="18805" y="17079"/>
                </a:lnTo>
                <a:lnTo>
                  <a:pt x="20329" y="15321"/>
                </a:lnTo>
                <a:lnTo>
                  <a:pt x="21346" y="13060"/>
                </a:lnTo>
                <a:lnTo>
                  <a:pt x="21600" y="10800"/>
                </a:lnTo>
                <a:lnTo>
                  <a:pt x="21600" y="8037"/>
                </a:lnTo>
                <a:lnTo>
                  <a:pt x="20838" y="5777"/>
                </a:lnTo>
                <a:lnTo>
                  <a:pt x="19821" y="4019"/>
                </a:lnTo>
                <a:lnTo>
                  <a:pt x="18042" y="2763"/>
                </a:lnTo>
                <a:lnTo>
                  <a:pt x="16009" y="1256"/>
                </a:lnTo>
                <a:lnTo>
                  <a:pt x="13722" y="1005"/>
                </a:lnTo>
                <a:lnTo>
                  <a:pt x="10673" y="502"/>
                </a:lnTo>
                <a:lnTo>
                  <a:pt x="7878" y="0"/>
                </a:lnTo>
                <a:lnTo>
                  <a:pt x="0" y="0"/>
                </a:lnTo>
                <a:lnTo>
                  <a:pt x="0" y="21600"/>
                </a:lnTo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Freeform 21">
            <a:extLst>
              <a:ext uri="{FF2B5EF4-FFF2-40B4-BE49-F238E27FC236}">
                <a16:creationId xmlns:a16="http://schemas.microsoft.com/office/drawing/2014/main" id="{EE754DB0-4CEF-364D-81D0-CB558665DC74}"/>
              </a:ext>
            </a:extLst>
          </p:cNvPr>
          <p:cNvSpPr/>
          <p:nvPr/>
        </p:nvSpPr>
        <p:spPr>
          <a:xfrm>
            <a:off x="3327399" y="5369752"/>
            <a:ext cx="179333" cy="206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7358" y="21600"/>
                </a:lnTo>
                <a:lnTo>
                  <a:pt x="10444" y="21176"/>
                </a:lnTo>
                <a:lnTo>
                  <a:pt x="13530" y="20329"/>
                </a:lnTo>
                <a:lnTo>
                  <a:pt x="15903" y="19694"/>
                </a:lnTo>
                <a:lnTo>
                  <a:pt x="18040" y="18212"/>
                </a:lnTo>
                <a:lnTo>
                  <a:pt x="19464" y="16518"/>
                </a:lnTo>
                <a:lnTo>
                  <a:pt x="20651" y="15035"/>
                </a:lnTo>
                <a:lnTo>
                  <a:pt x="21125" y="13129"/>
                </a:lnTo>
                <a:lnTo>
                  <a:pt x="21600" y="11647"/>
                </a:lnTo>
                <a:lnTo>
                  <a:pt x="21125" y="8259"/>
                </a:lnTo>
                <a:lnTo>
                  <a:pt x="20176" y="5929"/>
                </a:lnTo>
                <a:lnTo>
                  <a:pt x="19938" y="4871"/>
                </a:lnTo>
                <a:lnTo>
                  <a:pt x="18989" y="3812"/>
                </a:lnTo>
                <a:lnTo>
                  <a:pt x="17565" y="2965"/>
                </a:lnTo>
                <a:lnTo>
                  <a:pt x="16378" y="2118"/>
                </a:lnTo>
                <a:lnTo>
                  <a:pt x="13530" y="1059"/>
                </a:lnTo>
                <a:lnTo>
                  <a:pt x="9732" y="635"/>
                </a:lnTo>
                <a:lnTo>
                  <a:pt x="5222" y="212"/>
                </a:lnTo>
                <a:lnTo>
                  <a:pt x="0" y="0"/>
                </a:lnTo>
                <a:lnTo>
                  <a:pt x="0" y="21600"/>
                </a:lnTo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Freeform 22">
            <a:extLst>
              <a:ext uri="{FF2B5EF4-FFF2-40B4-BE49-F238E27FC236}">
                <a16:creationId xmlns:a16="http://schemas.microsoft.com/office/drawing/2014/main" id="{FCB401BC-087C-324C-9B37-47869F95B21F}"/>
              </a:ext>
            </a:extLst>
          </p:cNvPr>
          <p:cNvSpPr/>
          <p:nvPr/>
        </p:nvSpPr>
        <p:spPr>
          <a:xfrm>
            <a:off x="8770445" y="5141006"/>
            <a:ext cx="409905" cy="473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08"/>
                </a:moveTo>
                <a:lnTo>
                  <a:pt x="0" y="9600"/>
                </a:lnTo>
                <a:lnTo>
                  <a:pt x="415" y="7569"/>
                </a:lnTo>
                <a:lnTo>
                  <a:pt x="831" y="6554"/>
                </a:lnTo>
                <a:lnTo>
                  <a:pt x="1350" y="5631"/>
                </a:lnTo>
                <a:lnTo>
                  <a:pt x="1973" y="4800"/>
                </a:lnTo>
                <a:lnTo>
                  <a:pt x="2700" y="3969"/>
                </a:lnTo>
                <a:lnTo>
                  <a:pt x="3531" y="3138"/>
                </a:lnTo>
                <a:lnTo>
                  <a:pt x="4465" y="2492"/>
                </a:lnTo>
                <a:lnTo>
                  <a:pt x="5504" y="1754"/>
                </a:lnTo>
                <a:lnTo>
                  <a:pt x="6438" y="1292"/>
                </a:lnTo>
                <a:lnTo>
                  <a:pt x="7581" y="831"/>
                </a:lnTo>
                <a:lnTo>
                  <a:pt x="10281" y="92"/>
                </a:lnTo>
                <a:lnTo>
                  <a:pt x="11631" y="0"/>
                </a:lnTo>
                <a:lnTo>
                  <a:pt x="15369" y="0"/>
                </a:lnTo>
                <a:lnTo>
                  <a:pt x="17446" y="92"/>
                </a:lnTo>
                <a:lnTo>
                  <a:pt x="18692" y="277"/>
                </a:lnTo>
                <a:lnTo>
                  <a:pt x="19627" y="646"/>
                </a:lnTo>
                <a:lnTo>
                  <a:pt x="20769" y="923"/>
                </a:lnTo>
                <a:lnTo>
                  <a:pt x="21600" y="1292"/>
                </a:lnTo>
                <a:lnTo>
                  <a:pt x="20769" y="3785"/>
                </a:lnTo>
                <a:lnTo>
                  <a:pt x="20354" y="3785"/>
                </a:lnTo>
                <a:lnTo>
                  <a:pt x="19212" y="2769"/>
                </a:lnTo>
                <a:lnTo>
                  <a:pt x="17862" y="2123"/>
                </a:lnTo>
                <a:lnTo>
                  <a:pt x="16304" y="1662"/>
                </a:lnTo>
                <a:lnTo>
                  <a:pt x="14954" y="1292"/>
                </a:lnTo>
                <a:lnTo>
                  <a:pt x="13604" y="1108"/>
                </a:lnTo>
                <a:lnTo>
                  <a:pt x="12046" y="1108"/>
                </a:lnTo>
                <a:lnTo>
                  <a:pt x="10696" y="1477"/>
                </a:lnTo>
                <a:lnTo>
                  <a:pt x="9346" y="1754"/>
                </a:lnTo>
                <a:lnTo>
                  <a:pt x="8204" y="2492"/>
                </a:lnTo>
                <a:lnTo>
                  <a:pt x="6958" y="3138"/>
                </a:lnTo>
                <a:lnTo>
                  <a:pt x="6023" y="3969"/>
                </a:lnTo>
                <a:lnTo>
                  <a:pt x="5296" y="5077"/>
                </a:lnTo>
                <a:lnTo>
                  <a:pt x="4465" y="6277"/>
                </a:lnTo>
                <a:lnTo>
                  <a:pt x="3946" y="7569"/>
                </a:lnTo>
                <a:lnTo>
                  <a:pt x="3738" y="9046"/>
                </a:lnTo>
                <a:lnTo>
                  <a:pt x="3531" y="10708"/>
                </a:lnTo>
                <a:lnTo>
                  <a:pt x="3738" y="12554"/>
                </a:lnTo>
                <a:lnTo>
                  <a:pt x="4258" y="14215"/>
                </a:lnTo>
                <a:lnTo>
                  <a:pt x="4881" y="15692"/>
                </a:lnTo>
                <a:lnTo>
                  <a:pt x="5608" y="16985"/>
                </a:lnTo>
                <a:lnTo>
                  <a:pt x="6646" y="18000"/>
                </a:lnTo>
                <a:lnTo>
                  <a:pt x="7788" y="18646"/>
                </a:lnTo>
                <a:lnTo>
                  <a:pt x="9138" y="19292"/>
                </a:lnTo>
                <a:lnTo>
                  <a:pt x="10488" y="19846"/>
                </a:lnTo>
                <a:lnTo>
                  <a:pt x="11838" y="20031"/>
                </a:lnTo>
                <a:lnTo>
                  <a:pt x="13188" y="20123"/>
                </a:lnTo>
                <a:lnTo>
                  <a:pt x="14746" y="20031"/>
                </a:lnTo>
                <a:lnTo>
                  <a:pt x="16096" y="19846"/>
                </a:lnTo>
                <a:lnTo>
                  <a:pt x="17446" y="19477"/>
                </a:lnTo>
                <a:lnTo>
                  <a:pt x="18796" y="19200"/>
                </a:lnTo>
                <a:lnTo>
                  <a:pt x="20042" y="18462"/>
                </a:lnTo>
                <a:lnTo>
                  <a:pt x="20977" y="17815"/>
                </a:lnTo>
                <a:lnTo>
                  <a:pt x="20769" y="19846"/>
                </a:lnTo>
                <a:lnTo>
                  <a:pt x="18796" y="20492"/>
                </a:lnTo>
                <a:lnTo>
                  <a:pt x="17135" y="21138"/>
                </a:lnTo>
                <a:lnTo>
                  <a:pt x="15369" y="21508"/>
                </a:lnTo>
                <a:lnTo>
                  <a:pt x="13396" y="21600"/>
                </a:lnTo>
                <a:lnTo>
                  <a:pt x="11631" y="21600"/>
                </a:lnTo>
                <a:lnTo>
                  <a:pt x="9969" y="21508"/>
                </a:lnTo>
                <a:lnTo>
                  <a:pt x="8412" y="20954"/>
                </a:lnTo>
                <a:lnTo>
                  <a:pt x="6854" y="20492"/>
                </a:lnTo>
                <a:lnTo>
                  <a:pt x="5296" y="19846"/>
                </a:lnTo>
                <a:lnTo>
                  <a:pt x="4050" y="18831"/>
                </a:lnTo>
                <a:lnTo>
                  <a:pt x="2908" y="17815"/>
                </a:lnTo>
                <a:lnTo>
                  <a:pt x="1765" y="16708"/>
                </a:lnTo>
                <a:lnTo>
                  <a:pt x="1038" y="15323"/>
                </a:lnTo>
                <a:lnTo>
                  <a:pt x="415" y="13846"/>
                </a:lnTo>
                <a:lnTo>
                  <a:pt x="0" y="12369"/>
                </a:lnTo>
                <a:lnTo>
                  <a:pt x="0" y="10708"/>
                </a:lnTo>
                <a:close/>
              </a:path>
            </a:pathLst>
          </a:custGeom>
          <a:solidFill>
            <a:srgbClr val="DA251D"/>
          </a:solidFill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Freeform 23">
            <a:extLst>
              <a:ext uri="{FF2B5EF4-FFF2-40B4-BE49-F238E27FC236}">
                <a16:creationId xmlns:a16="http://schemas.microsoft.com/office/drawing/2014/main" id="{A4423075-A395-114F-BBBE-F4A1B1702803}"/>
              </a:ext>
            </a:extLst>
          </p:cNvPr>
          <p:cNvSpPr/>
          <p:nvPr/>
        </p:nvSpPr>
        <p:spPr>
          <a:xfrm>
            <a:off x="8770445" y="5141006"/>
            <a:ext cx="409905" cy="473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08"/>
                </a:moveTo>
                <a:lnTo>
                  <a:pt x="0" y="9600"/>
                </a:lnTo>
                <a:lnTo>
                  <a:pt x="415" y="7569"/>
                </a:lnTo>
                <a:lnTo>
                  <a:pt x="831" y="6554"/>
                </a:lnTo>
                <a:lnTo>
                  <a:pt x="1350" y="5631"/>
                </a:lnTo>
                <a:lnTo>
                  <a:pt x="1973" y="4800"/>
                </a:lnTo>
                <a:lnTo>
                  <a:pt x="2700" y="3969"/>
                </a:lnTo>
                <a:lnTo>
                  <a:pt x="3531" y="3138"/>
                </a:lnTo>
                <a:lnTo>
                  <a:pt x="4465" y="2492"/>
                </a:lnTo>
                <a:lnTo>
                  <a:pt x="5504" y="1754"/>
                </a:lnTo>
                <a:lnTo>
                  <a:pt x="6438" y="1292"/>
                </a:lnTo>
                <a:lnTo>
                  <a:pt x="7581" y="831"/>
                </a:lnTo>
                <a:lnTo>
                  <a:pt x="10281" y="92"/>
                </a:lnTo>
                <a:lnTo>
                  <a:pt x="11631" y="0"/>
                </a:lnTo>
                <a:lnTo>
                  <a:pt x="15369" y="0"/>
                </a:lnTo>
                <a:lnTo>
                  <a:pt x="17446" y="92"/>
                </a:lnTo>
                <a:lnTo>
                  <a:pt x="18692" y="277"/>
                </a:lnTo>
                <a:lnTo>
                  <a:pt x="19627" y="646"/>
                </a:lnTo>
                <a:lnTo>
                  <a:pt x="20769" y="923"/>
                </a:lnTo>
                <a:lnTo>
                  <a:pt x="21600" y="1292"/>
                </a:lnTo>
                <a:lnTo>
                  <a:pt x="20769" y="3785"/>
                </a:lnTo>
                <a:lnTo>
                  <a:pt x="20354" y="3785"/>
                </a:lnTo>
                <a:lnTo>
                  <a:pt x="19212" y="2769"/>
                </a:lnTo>
                <a:lnTo>
                  <a:pt x="17862" y="2123"/>
                </a:lnTo>
                <a:lnTo>
                  <a:pt x="16304" y="1662"/>
                </a:lnTo>
                <a:lnTo>
                  <a:pt x="14954" y="1292"/>
                </a:lnTo>
                <a:lnTo>
                  <a:pt x="13604" y="1108"/>
                </a:lnTo>
                <a:lnTo>
                  <a:pt x="12046" y="1108"/>
                </a:lnTo>
                <a:lnTo>
                  <a:pt x="10696" y="1477"/>
                </a:lnTo>
                <a:lnTo>
                  <a:pt x="9346" y="1754"/>
                </a:lnTo>
                <a:lnTo>
                  <a:pt x="8204" y="2492"/>
                </a:lnTo>
                <a:lnTo>
                  <a:pt x="6958" y="3138"/>
                </a:lnTo>
                <a:lnTo>
                  <a:pt x="6023" y="3969"/>
                </a:lnTo>
                <a:lnTo>
                  <a:pt x="5296" y="5077"/>
                </a:lnTo>
                <a:lnTo>
                  <a:pt x="4465" y="6277"/>
                </a:lnTo>
                <a:lnTo>
                  <a:pt x="3946" y="7569"/>
                </a:lnTo>
                <a:lnTo>
                  <a:pt x="3738" y="9046"/>
                </a:lnTo>
                <a:lnTo>
                  <a:pt x="3531" y="10708"/>
                </a:lnTo>
                <a:lnTo>
                  <a:pt x="3738" y="12554"/>
                </a:lnTo>
                <a:lnTo>
                  <a:pt x="4258" y="14215"/>
                </a:lnTo>
                <a:lnTo>
                  <a:pt x="4881" y="15692"/>
                </a:lnTo>
                <a:lnTo>
                  <a:pt x="5608" y="16985"/>
                </a:lnTo>
                <a:lnTo>
                  <a:pt x="6646" y="18000"/>
                </a:lnTo>
                <a:lnTo>
                  <a:pt x="7788" y="18646"/>
                </a:lnTo>
                <a:lnTo>
                  <a:pt x="9138" y="19292"/>
                </a:lnTo>
                <a:lnTo>
                  <a:pt x="10488" y="19846"/>
                </a:lnTo>
                <a:lnTo>
                  <a:pt x="11838" y="20031"/>
                </a:lnTo>
                <a:lnTo>
                  <a:pt x="13188" y="20123"/>
                </a:lnTo>
                <a:lnTo>
                  <a:pt x="14746" y="20031"/>
                </a:lnTo>
                <a:lnTo>
                  <a:pt x="16096" y="19846"/>
                </a:lnTo>
                <a:lnTo>
                  <a:pt x="17446" y="19477"/>
                </a:lnTo>
                <a:lnTo>
                  <a:pt x="18796" y="19200"/>
                </a:lnTo>
                <a:lnTo>
                  <a:pt x="20042" y="18462"/>
                </a:lnTo>
                <a:lnTo>
                  <a:pt x="20977" y="17815"/>
                </a:lnTo>
                <a:lnTo>
                  <a:pt x="20769" y="19846"/>
                </a:lnTo>
                <a:lnTo>
                  <a:pt x="18796" y="20492"/>
                </a:lnTo>
                <a:lnTo>
                  <a:pt x="17135" y="21138"/>
                </a:lnTo>
                <a:lnTo>
                  <a:pt x="15369" y="21508"/>
                </a:lnTo>
                <a:lnTo>
                  <a:pt x="13396" y="21600"/>
                </a:lnTo>
                <a:lnTo>
                  <a:pt x="11631" y="21600"/>
                </a:lnTo>
                <a:lnTo>
                  <a:pt x="9969" y="21508"/>
                </a:lnTo>
                <a:lnTo>
                  <a:pt x="8412" y="20954"/>
                </a:lnTo>
                <a:lnTo>
                  <a:pt x="6854" y="20492"/>
                </a:lnTo>
                <a:lnTo>
                  <a:pt x="5296" y="19846"/>
                </a:lnTo>
                <a:lnTo>
                  <a:pt x="4050" y="18831"/>
                </a:lnTo>
                <a:lnTo>
                  <a:pt x="2908" y="17815"/>
                </a:lnTo>
                <a:lnTo>
                  <a:pt x="1765" y="16708"/>
                </a:lnTo>
                <a:lnTo>
                  <a:pt x="1038" y="15323"/>
                </a:lnTo>
                <a:lnTo>
                  <a:pt x="415" y="13846"/>
                </a:lnTo>
                <a:lnTo>
                  <a:pt x="0" y="12369"/>
                </a:lnTo>
                <a:lnTo>
                  <a:pt x="0" y="10708"/>
                </a:lnTo>
                <a:close/>
              </a:path>
            </a:pathLst>
          </a:custGeom>
          <a:noFill/>
          <a:ln w="3175" cap="flat">
            <a:solidFill>
              <a:srgbClr val="1F1A17"/>
            </a:solidFill>
            <a:prstDash val="solid"/>
            <a:round/>
          </a:ln>
          <a:effectLst/>
        </p:spPr>
        <p:txBody>
          <a:bodyPr wrap="square" lIns="60959" tIns="60959" rIns="60959" bIns="60959" numCol="1" anchor="t">
            <a:noAutofit/>
          </a:bodyPr>
          <a:lstStyle/>
          <a:p>
            <a:pPr defTabSz="121920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Rectangle 24">
            <a:extLst>
              <a:ext uri="{FF2B5EF4-FFF2-40B4-BE49-F238E27FC236}">
                <a16:creationId xmlns:a16="http://schemas.microsoft.com/office/drawing/2014/main" id="{44D64F0B-497A-134F-A555-2814D14EDE44}"/>
              </a:ext>
            </a:extLst>
          </p:cNvPr>
          <p:cNvSpPr/>
          <p:nvPr/>
        </p:nvSpPr>
        <p:spPr>
          <a:xfrm>
            <a:off x="4243770" y="3736140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strukturiert</a:t>
            </a:r>
          </a:p>
        </p:txBody>
      </p:sp>
      <p:sp>
        <p:nvSpPr>
          <p:cNvPr id="56" name="Rectangle 25">
            <a:extLst>
              <a:ext uri="{FF2B5EF4-FFF2-40B4-BE49-F238E27FC236}">
                <a16:creationId xmlns:a16="http://schemas.microsoft.com/office/drawing/2014/main" id="{91044091-371A-E643-A792-81716C09BD2E}"/>
              </a:ext>
            </a:extLst>
          </p:cNvPr>
          <p:cNvSpPr/>
          <p:nvPr/>
        </p:nvSpPr>
        <p:spPr>
          <a:xfrm>
            <a:off x="4275301" y="4100514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kontrolliert</a:t>
            </a:r>
          </a:p>
        </p:txBody>
      </p:sp>
      <p:sp>
        <p:nvSpPr>
          <p:cNvPr id="57" name="Rectangle 26">
            <a:extLst>
              <a:ext uri="{FF2B5EF4-FFF2-40B4-BE49-F238E27FC236}">
                <a16:creationId xmlns:a16="http://schemas.microsoft.com/office/drawing/2014/main" id="{179D3830-5203-2F49-8E50-AEEC1466E199}"/>
              </a:ext>
            </a:extLst>
          </p:cNvPr>
          <p:cNvSpPr/>
          <p:nvPr/>
        </p:nvSpPr>
        <p:spPr>
          <a:xfrm>
            <a:off x="4291067" y="4462865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organisiert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Rectangle 27">
            <a:extLst>
              <a:ext uri="{FF2B5EF4-FFF2-40B4-BE49-F238E27FC236}">
                <a16:creationId xmlns:a16="http://schemas.microsoft.com/office/drawing/2014/main" id="{6BD02187-2469-654A-ACB3-38628C73A686}"/>
              </a:ext>
            </a:extLst>
          </p:cNvPr>
          <p:cNvSpPr/>
          <p:nvPr/>
        </p:nvSpPr>
        <p:spPr>
          <a:xfrm>
            <a:off x="4779798" y="4829264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geplant</a:t>
            </a:r>
          </a:p>
        </p:txBody>
      </p:sp>
      <p:sp>
        <p:nvSpPr>
          <p:cNvPr id="59" name="Rectangle 28">
            <a:extLst>
              <a:ext uri="{FF2B5EF4-FFF2-40B4-BE49-F238E27FC236}">
                <a16:creationId xmlns:a16="http://schemas.microsoft.com/office/drawing/2014/main" id="{4141E745-B94F-1D4E-89A6-589ED803F4EA}"/>
              </a:ext>
            </a:extLst>
          </p:cNvPr>
          <p:cNvSpPr/>
          <p:nvPr/>
        </p:nvSpPr>
        <p:spPr>
          <a:xfrm>
            <a:off x="6504152" y="3730067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mitfühlend</a:t>
            </a:r>
          </a:p>
        </p:txBody>
      </p:sp>
      <p:sp>
        <p:nvSpPr>
          <p:cNvPr id="60" name="Rectangle 29">
            <a:extLst>
              <a:ext uri="{FF2B5EF4-FFF2-40B4-BE49-F238E27FC236}">
                <a16:creationId xmlns:a16="http://schemas.microsoft.com/office/drawing/2014/main" id="{F228E792-ED0A-3941-88E7-858DD30333CB}"/>
              </a:ext>
            </a:extLst>
          </p:cNvPr>
          <p:cNvSpPr/>
          <p:nvPr/>
        </p:nvSpPr>
        <p:spPr>
          <a:xfrm>
            <a:off x="6504152" y="4096466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musikalisch</a:t>
            </a:r>
          </a:p>
        </p:txBody>
      </p:sp>
      <p:sp>
        <p:nvSpPr>
          <p:cNvPr id="61" name="Rectangle 30">
            <a:extLst>
              <a:ext uri="{FF2B5EF4-FFF2-40B4-BE49-F238E27FC236}">
                <a16:creationId xmlns:a16="http://schemas.microsoft.com/office/drawing/2014/main" id="{6481AB47-581C-1D49-9943-871393430D3E}"/>
              </a:ext>
            </a:extLst>
          </p:cNvPr>
          <p:cNvSpPr/>
          <p:nvPr/>
        </p:nvSpPr>
        <p:spPr>
          <a:xfrm>
            <a:off x="6504152" y="4458816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mitteilsam</a:t>
            </a:r>
          </a:p>
        </p:txBody>
      </p:sp>
      <p:sp>
        <p:nvSpPr>
          <p:cNvPr id="62" name="Rectangle 31">
            <a:extLst>
              <a:ext uri="{FF2B5EF4-FFF2-40B4-BE49-F238E27FC236}">
                <a16:creationId xmlns:a16="http://schemas.microsoft.com/office/drawing/2014/main" id="{5FBB9AD1-504E-6043-9FD2-C0593EE6BAD0}"/>
              </a:ext>
            </a:extLst>
          </p:cNvPr>
          <p:cNvSpPr/>
          <p:nvPr/>
        </p:nvSpPr>
        <p:spPr>
          <a:xfrm>
            <a:off x="6504152" y="4821166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emotional</a:t>
            </a:r>
          </a:p>
        </p:txBody>
      </p:sp>
      <p:sp>
        <p:nvSpPr>
          <p:cNvPr id="63" name="Rectangle 32">
            <a:extLst>
              <a:ext uri="{FF2B5EF4-FFF2-40B4-BE49-F238E27FC236}">
                <a16:creationId xmlns:a16="http://schemas.microsoft.com/office/drawing/2014/main" id="{DCBC843E-3CAD-D04C-A11A-3364B2AF825F}"/>
              </a:ext>
            </a:extLst>
          </p:cNvPr>
          <p:cNvSpPr/>
          <p:nvPr/>
        </p:nvSpPr>
        <p:spPr>
          <a:xfrm>
            <a:off x="6474591" y="1549891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1F1A1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intuitiv</a:t>
            </a:r>
          </a:p>
        </p:txBody>
      </p:sp>
      <p:sp>
        <p:nvSpPr>
          <p:cNvPr id="64" name="Rectangle 33">
            <a:extLst>
              <a:ext uri="{FF2B5EF4-FFF2-40B4-BE49-F238E27FC236}">
                <a16:creationId xmlns:a16="http://schemas.microsoft.com/office/drawing/2014/main" id="{23257BF1-5C4A-6D4F-A25A-C4466DA56E42}"/>
              </a:ext>
            </a:extLst>
          </p:cNvPr>
          <p:cNvSpPr/>
          <p:nvPr/>
        </p:nvSpPr>
        <p:spPr>
          <a:xfrm>
            <a:off x="6474591" y="1912241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1F1A1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ganzheitlich</a:t>
            </a:r>
          </a:p>
        </p:txBody>
      </p:sp>
      <p:sp>
        <p:nvSpPr>
          <p:cNvPr id="65" name="Rectangle 34">
            <a:extLst>
              <a:ext uri="{FF2B5EF4-FFF2-40B4-BE49-F238E27FC236}">
                <a16:creationId xmlns:a16="http://schemas.microsoft.com/office/drawing/2014/main" id="{C1E391A3-8AC4-1041-ACD9-60A8A05932D6}"/>
              </a:ext>
            </a:extLst>
          </p:cNvPr>
          <p:cNvSpPr/>
          <p:nvPr/>
        </p:nvSpPr>
        <p:spPr>
          <a:xfrm>
            <a:off x="6474591" y="2278641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1F1A1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einfallsreich</a:t>
            </a:r>
          </a:p>
        </p:txBody>
      </p:sp>
      <p:sp>
        <p:nvSpPr>
          <p:cNvPr id="66" name="Rectangle 35">
            <a:extLst>
              <a:ext uri="{FF2B5EF4-FFF2-40B4-BE49-F238E27FC236}">
                <a16:creationId xmlns:a16="http://schemas.microsoft.com/office/drawing/2014/main" id="{6A6B0898-D12F-FE43-A680-67C7BA1C3E35}"/>
              </a:ext>
            </a:extLst>
          </p:cNvPr>
          <p:cNvSpPr/>
          <p:nvPr/>
        </p:nvSpPr>
        <p:spPr>
          <a:xfrm>
            <a:off x="6474591" y="2640992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1F1A1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konzeptionell</a:t>
            </a:r>
          </a:p>
        </p:txBody>
      </p:sp>
      <p:sp>
        <p:nvSpPr>
          <p:cNvPr id="67" name="Rectangle 36">
            <a:extLst>
              <a:ext uri="{FF2B5EF4-FFF2-40B4-BE49-F238E27FC236}">
                <a16:creationId xmlns:a16="http://schemas.microsoft.com/office/drawing/2014/main" id="{19D1AB5D-F13D-ED43-BB82-019753EFFE58}"/>
              </a:ext>
            </a:extLst>
          </p:cNvPr>
          <p:cNvSpPr/>
          <p:nvPr/>
        </p:nvSpPr>
        <p:spPr>
          <a:xfrm>
            <a:off x="4758121" y="1541794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logisch</a:t>
            </a:r>
          </a:p>
        </p:txBody>
      </p:sp>
      <p:sp>
        <p:nvSpPr>
          <p:cNvPr id="68" name="Rectangle 37">
            <a:extLst>
              <a:ext uri="{FF2B5EF4-FFF2-40B4-BE49-F238E27FC236}">
                <a16:creationId xmlns:a16="http://schemas.microsoft.com/office/drawing/2014/main" id="{9335DD8D-8302-BC4D-BD5D-0494A8287BF7}"/>
              </a:ext>
            </a:extLst>
          </p:cNvPr>
          <p:cNvSpPr/>
          <p:nvPr/>
        </p:nvSpPr>
        <p:spPr>
          <a:xfrm>
            <a:off x="4724619" y="1904144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rational</a:t>
            </a:r>
          </a:p>
        </p:txBody>
      </p:sp>
      <p:sp>
        <p:nvSpPr>
          <p:cNvPr id="69" name="Rectangle 38">
            <a:extLst>
              <a:ext uri="{FF2B5EF4-FFF2-40B4-BE49-F238E27FC236}">
                <a16:creationId xmlns:a16="http://schemas.microsoft.com/office/drawing/2014/main" id="{5D1B51A1-8329-9C48-8F08-D2786F5ECA1A}"/>
              </a:ext>
            </a:extLst>
          </p:cNvPr>
          <p:cNvSpPr/>
          <p:nvPr/>
        </p:nvSpPr>
        <p:spPr>
          <a:xfrm>
            <a:off x="4338364" y="2266496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Calibri" panose="020F0502020204030204" pitchFamily="34" charset="0"/>
                <a:cs typeface="Calibri" panose="020F0502020204030204" pitchFamily="34" charset="0"/>
              </a:rPr>
              <a:t>analytisch</a:t>
            </a:r>
          </a:p>
        </p:txBody>
      </p:sp>
      <p:sp>
        <p:nvSpPr>
          <p:cNvPr id="70" name="Rectangle 39">
            <a:extLst>
              <a:ext uri="{FF2B5EF4-FFF2-40B4-BE49-F238E27FC236}">
                <a16:creationId xmlns:a16="http://schemas.microsoft.com/office/drawing/2014/main" id="{25340D18-24B9-1047-A42D-EC360ED43B7A}"/>
              </a:ext>
            </a:extLst>
          </p:cNvPr>
          <p:cNvSpPr/>
          <p:nvPr/>
        </p:nvSpPr>
        <p:spPr>
          <a:xfrm>
            <a:off x="4298950" y="2630870"/>
            <a:ext cx="1270001" cy="127000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anchor="t">
            <a:spAutoFit/>
          </a:bodyPr>
          <a:lstStyle>
            <a:lvl1pPr defTabSz="12192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quantitativ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" name="Text Box 41">
            <a:extLst>
              <a:ext uri="{FF2B5EF4-FFF2-40B4-BE49-F238E27FC236}">
                <a16:creationId xmlns:a16="http://schemas.microsoft.com/office/drawing/2014/main" id="{FC914D58-D344-EB48-B71F-D64600F9D212}"/>
              </a:ext>
            </a:extLst>
          </p:cNvPr>
          <p:cNvSpPr/>
          <p:nvPr/>
        </p:nvSpPr>
        <p:spPr>
          <a:xfrm>
            <a:off x="9369777" y="3323073"/>
            <a:ext cx="1033297" cy="409123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defTabSz="1219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rechter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Modus</a:t>
            </a:r>
          </a:p>
        </p:txBody>
      </p:sp>
      <p:sp>
        <p:nvSpPr>
          <p:cNvPr id="72" name="Text Box 42">
            <a:extLst>
              <a:ext uri="{FF2B5EF4-FFF2-40B4-BE49-F238E27FC236}">
                <a16:creationId xmlns:a16="http://schemas.microsoft.com/office/drawing/2014/main" id="{0EBA7005-AFF2-EB42-AC3E-B993FA3C7D0F}"/>
              </a:ext>
            </a:extLst>
          </p:cNvPr>
          <p:cNvSpPr/>
          <p:nvPr/>
        </p:nvSpPr>
        <p:spPr>
          <a:xfrm>
            <a:off x="1851378" y="3182241"/>
            <a:ext cx="139898" cy="140831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defTabSz="1219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linker Modus</a:t>
            </a:r>
          </a:p>
        </p:txBody>
      </p:sp>
      <p:pic>
        <p:nvPicPr>
          <p:cNvPr id="73" name="Picture 6" descr="Picture 6">
            <a:extLst>
              <a:ext uri="{FF2B5EF4-FFF2-40B4-BE49-F238E27FC236}">
                <a16:creationId xmlns:a16="http://schemas.microsoft.com/office/drawing/2014/main" id="{F3FCCD09-F057-684B-85BE-264EA2182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3670" y="234970"/>
            <a:ext cx="958850" cy="958850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Parallelogramm 74">
            <a:extLst>
              <a:ext uri="{FF2B5EF4-FFF2-40B4-BE49-F238E27FC236}">
                <a16:creationId xmlns:a16="http://schemas.microsoft.com/office/drawing/2014/main" id="{6676F692-1986-7F46-8D5C-95F440A011F5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76" name="Die 6P der Positionierung">
            <a:extLst>
              <a:ext uri="{FF2B5EF4-FFF2-40B4-BE49-F238E27FC236}">
                <a16:creationId xmlns:a16="http://schemas.microsoft.com/office/drawing/2014/main" id="{AA99656E-183A-994F-AED4-085F8CD0C646}"/>
              </a:ext>
            </a:extLst>
          </p:cNvPr>
          <p:cNvSpPr txBox="1"/>
          <p:nvPr/>
        </p:nvSpPr>
        <p:spPr>
          <a:xfrm>
            <a:off x="645703" y="6405168"/>
            <a:ext cx="334624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Bitte ergänzen</a:t>
            </a:r>
          </a:p>
          <a:p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3C11810-04B7-8848-91B9-61F79A85F987}"/>
              </a:ext>
            </a:extLst>
          </p:cNvPr>
          <p:cNvSpPr/>
          <p:nvPr/>
        </p:nvSpPr>
        <p:spPr>
          <a:xfrm>
            <a:off x="5247567" y="6053407"/>
            <a:ext cx="17892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unterer Modus</a:t>
            </a:r>
          </a:p>
        </p:txBody>
      </p:sp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6C7ADFB-1814-2C4D-A722-3B5E265651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6485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19.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2120320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Die persönliche SWOT-Analyse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530603"/>
            <a:ext cx="6770956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„Jede Ursache hat ihre Wirkung.“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SWOT-Analyse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63A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Ohne Rückschau keinen Fortschritt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E79C5A-BE9E-804D-A98A-8F43B464C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613" y="5942512"/>
            <a:ext cx="737999" cy="737999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61243583-D61E-A04D-BCC4-978E1AACB9F7}"/>
              </a:ext>
            </a:extLst>
          </p:cNvPr>
          <p:cNvSpPr txBox="1"/>
          <p:nvPr/>
        </p:nvSpPr>
        <p:spPr>
          <a:xfrm>
            <a:off x="4482551" y="4767833"/>
            <a:ext cx="4744066" cy="1174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b="1" i="0" dirty="0"/>
              <a:t>Deine Gedanken sind die Ursache!</a:t>
            </a:r>
            <a:br>
              <a:rPr lang="de-DE" sz="2000" b="1" i="0" dirty="0"/>
            </a:br>
            <a:r>
              <a:rPr lang="de-DE" sz="2000" b="1" i="0" dirty="0"/>
              <a:t>Dein Zustand ist die Wirkung!</a:t>
            </a:r>
          </a:p>
          <a:p>
            <a:pPr marL="12700" indent="-355600"/>
            <a:endParaRPr lang="de-DE" sz="2000" b="1" i="0" dirty="0"/>
          </a:p>
        </p:txBody>
      </p: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94CFCAEE-4A1C-5F4B-AD10-D8D676AC7FBD}"/>
              </a:ext>
            </a:extLst>
          </p:cNvPr>
          <p:cNvCxnSpPr>
            <a:cxnSpLocks/>
          </p:cNvCxnSpPr>
          <p:nvPr/>
        </p:nvCxnSpPr>
        <p:spPr>
          <a:xfrm>
            <a:off x="4451657" y="476783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DF2966BE-4F59-6345-B3AC-453A215030B5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129155428"/>
      </p:ext>
    </p:extLst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956" y="1269183"/>
            <a:ext cx="6965089" cy="431963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arallelogramm 2">
            <a:extLst>
              <a:ext uri="{FF2B5EF4-FFF2-40B4-BE49-F238E27FC236}">
                <a16:creationId xmlns:a16="http://schemas.microsoft.com/office/drawing/2014/main" id="{FAAA44B7-3119-9942-93B0-8F1941771873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4" name="Die 6P der Positionierung">
            <a:extLst>
              <a:ext uri="{FF2B5EF4-FFF2-40B4-BE49-F238E27FC236}">
                <a16:creationId xmlns:a16="http://schemas.microsoft.com/office/drawing/2014/main" id="{217F295D-194D-EA4F-AE77-0E06E3AA7D81}"/>
              </a:ext>
            </a:extLst>
          </p:cNvPr>
          <p:cNvSpPr txBox="1"/>
          <p:nvPr/>
        </p:nvSpPr>
        <p:spPr>
          <a:xfrm>
            <a:off x="645703" y="6405168"/>
            <a:ext cx="334624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Bitte ergänzen</a:t>
            </a:r>
          </a:p>
          <a:p>
            <a:endParaRPr lang="de-DE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34B4B010-649D-C84B-B0A5-662C224AC7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platzhalter 19" descr="Ein Bild, das Himmel, Natur, Rock, Berg enthält.&#10;&#10;Automatisch generierte Beschreibung">
            <a:extLst>
              <a:ext uri="{FF2B5EF4-FFF2-40B4-BE49-F238E27FC236}">
                <a16:creationId xmlns:a16="http://schemas.microsoft.com/office/drawing/2014/main" id="{6EF63EDF-6374-2041-B87B-6D27473E42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71072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20.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1613375"/>
            <a:ext cx="723164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Das </a:t>
            </a:r>
            <a:r>
              <a:rPr lang="de-DE" sz="4000" i="1" dirty="0" err="1">
                <a:latin typeface="Calibri" panose="020F0502020204030204" pitchFamily="34" charset="0"/>
                <a:cs typeface="Calibri" panose="020F0502020204030204" pitchFamily="34" charset="0"/>
              </a:rPr>
              <a:t>Midlife</a:t>
            </a:r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-Manifest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530603"/>
            <a:ext cx="6770956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„Die Wirklichkeit ist eine Illusion.“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63A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Ohne Rückschau keinen Fortschritt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E79C5A-BE9E-804D-A98A-8F43B464C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613" y="5942512"/>
            <a:ext cx="737999" cy="737999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61243583-D61E-A04D-BCC4-978E1AACB9F7}"/>
              </a:ext>
            </a:extLst>
          </p:cNvPr>
          <p:cNvSpPr txBox="1"/>
          <p:nvPr/>
        </p:nvSpPr>
        <p:spPr>
          <a:xfrm>
            <a:off x="4482551" y="5058572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b="1" i="0" dirty="0"/>
              <a:t>Zeichne Deine Landkarte!</a:t>
            </a:r>
          </a:p>
        </p:txBody>
      </p: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94CFCAEE-4A1C-5F4B-AD10-D8D676AC7FBD}"/>
              </a:ext>
            </a:extLst>
          </p:cNvPr>
          <p:cNvCxnSpPr>
            <a:cxnSpLocks/>
          </p:cNvCxnSpPr>
          <p:nvPr/>
        </p:nvCxnSpPr>
        <p:spPr>
          <a:xfrm>
            <a:off x="4451657" y="4980742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DF2966BE-4F59-6345-B3AC-453A215030B5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945234628"/>
      </p:ext>
    </p:extLst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platzhalter 20" descr="Ein Bild, das Pflanze, Salat, frisch enthält.&#10;&#10;Automatisch generierte Beschreibung">
            <a:extLst>
              <a:ext uri="{FF2B5EF4-FFF2-40B4-BE49-F238E27FC236}">
                <a16:creationId xmlns:a16="http://schemas.microsoft.com/office/drawing/2014/main" id="{B0F1A95D-6691-E442-85A3-3B1A65C044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ichtungspfeil 4">
            <a:extLst>
              <a:ext uri="{FF2B5EF4-FFF2-40B4-BE49-F238E27FC236}">
                <a16:creationId xmlns:a16="http://schemas.microsoft.com/office/drawing/2014/main" id="{BD81A55A-FA72-CE43-9548-3D3024D3B813}"/>
              </a:ext>
            </a:extLst>
          </p:cNvPr>
          <p:cNvSpPr/>
          <p:nvPr/>
        </p:nvSpPr>
        <p:spPr>
          <a:xfrm flipH="1">
            <a:off x="2965383" y="0"/>
            <a:ext cx="9250680" cy="6786000"/>
          </a:xfrm>
          <a:prstGeom prst="homePlate">
            <a:avLst>
              <a:gd name="adj" fmla="val 16575"/>
            </a:avLst>
          </a:prstGeom>
          <a:solidFill>
            <a:srgbClr val="FFFFFF">
              <a:alpha val="74672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8D0A65E-8014-AC47-AAED-6F6F91E2FB3C}"/>
              </a:ext>
            </a:extLst>
          </p:cNvPr>
          <p:cNvSpPr/>
          <p:nvPr/>
        </p:nvSpPr>
        <p:spPr>
          <a:xfrm>
            <a:off x="508698" y="2690336"/>
            <a:ext cx="153118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0" spc="300" dirty="0">
                <a:solidFill>
                  <a:schemeClr val="bg1"/>
                </a:solidFill>
                <a:latin typeface="Impact" panose="020B0806030902050204" pitchFamily="34" charset="0"/>
                <a:cs typeface="Calibri" panose="020F0502020204030204" pitchFamily="34" charset="0"/>
              </a:rPr>
              <a:t>21.</a:t>
            </a:r>
            <a:endParaRPr lang="de-DE" sz="90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21. Finanzielle Souveränität (Freiheit &amp; Verantwortung)">
            <a:extLst>
              <a:ext uri="{FF2B5EF4-FFF2-40B4-BE49-F238E27FC236}">
                <a16:creationId xmlns:a16="http://schemas.microsoft.com/office/drawing/2014/main" id="{FC51D8DA-9F9A-6941-A042-74079AF1EDC2}"/>
              </a:ext>
            </a:extLst>
          </p:cNvPr>
          <p:cNvSpPr txBox="1"/>
          <p:nvPr/>
        </p:nvSpPr>
        <p:spPr>
          <a:xfrm>
            <a:off x="4451657" y="1613375"/>
            <a:ext cx="72316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lang="de-DE" sz="4000" i="1" dirty="0">
                <a:latin typeface="Calibri" panose="020F0502020204030204" pitchFamily="34" charset="0"/>
                <a:cs typeface="Calibri" panose="020F0502020204030204" pitchFamily="34" charset="0"/>
              </a:rPr>
              <a:t>Finanzielle Souveränität (Freiheit &amp; Verantwortung)</a:t>
            </a:r>
          </a:p>
          <a:p>
            <a:endParaRPr lang="de-DE" sz="4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„Freiheit hat den höchsten Wert.“">
            <a:extLst>
              <a:ext uri="{FF2B5EF4-FFF2-40B4-BE49-F238E27FC236}">
                <a16:creationId xmlns:a16="http://schemas.microsoft.com/office/drawing/2014/main" id="{ADBB21BA-EA4A-F044-BA79-FAF22FC45DA5}"/>
              </a:ext>
            </a:extLst>
          </p:cNvPr>
          <p:cNvSpPr txBox="1"/>
          <p:nvPr/>
        </p:nvSpPr>
        <p:spPr>
          <a:xfrm>
            <a:off x="4451657" y="3530603"/>
            <a:ext cx="6770956" cy="584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defTabSz="609600">
              <a:defRPr sz="3000" i="1">
                <a:solidFill>
                  <a:srgbClr val="20212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de-DE" b="1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„Freiheit hat den höchsten Wert.“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9091EAB-8559-3745-B138-1A5007439612}"/>
              </a:ext>
            </a:extLst>
          </p:cNvPr>
          <p:cNvSpPr txBox="1"/>
          <p:nvPr/>
        </p:nvSpPr>
        <p:spPr>
          <a:xfrm>
            <a:off x="9523640" y="4980742"/>
            <a:ext cx="2668360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4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lang="de-DE" sz="2000" dirty="0"/>
              <a:t>(neue Übung)</a:t>
            </a:r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F346D941-F956-E545-A1B9-ED469AA18CC1}"/>
              </a:ext>
            </a:extLst>
          </p:cNvPr>
          <p:cNvSpPr/>
          <p:nvPr/>
        </p:nvSpPr>
        <p:spPr>
          <a:xfrm rot="10800000" flipH="1">
            <a:off x="3776701" y="5837024"/>
            <a:ext cx="9250680" cy="948975"/>
          </a:xfrm>
          <a:prstGeom prst="parallelogram">
            <a:avLst>
              <a:gd name="adj" fmla="val 32771"/>
            </a:avLst>
          </a:prstGeom>
          <a:solidFill>
            <a:srgbClr val="0063A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D003506-B9B8-EF41-BB0E-084C438EA170}"/>
              </a:ext>
            </a:extLst>
          </p:cNvPr>
          <p:cNvSpPr/>
          <p:nvPr/>
        </p:nvSpPr>
        <p:spPr>
          <a:xfrm>
            <a:off x="4451657" y="5837025"/>
            <a:ext cx="6096000" cy="948976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defTabSz="474133">
              <a:defRPr sz="2600" b="1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Die Vergangenheit verstehen (VERSTÄNDNIS) </a:t>
            </a:r>
          </a:p>
          <a:p>
            <a:pPr defTabSz="474133">
              <a:spcBef>
                <a:spcPts val="200"/>
              </a:spcBef>
              <a:defRPr sz="2600" i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de-DE" sz="1600" dirty="0">
                <a:solidFill>
                  <a:schemeClr val="bg1"/>
                </a:solidFill>
              </a:rPr>
              <a:t>Ohne Rückschau keinen Fortschritt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A528C98-1FA7-6446-94D8-5759BCC7D84B}"/>
              </a:ext>
            </a:extLst>
          </p:cNvPr>
          <p:cNvSpPr/>
          <p:nvPr/>
        </p:nvSpPr>
        <p:spPr>
          <a:xfrm>
            <a:off x="12192000" y="-33420"/>
            <a:ext cx="3457754" cy="9192316"/>
          </a:xfrm>
          <a:prstGeom prst="rect">
            <a:avLst/>
          </a:prstGeom>
          <a:solidFill>
            <a:srgbClr val="ECECE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E79C5A-BE9E-804D-A98A-8F43B464C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613" y="5942512"/>
            <a:ext cx="737999" cy="737999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61243583-D61E-A04D-BCC4-978E1AACB9F7}"/>
              </a:ext>
            </a:extLst>
          </p:cNvPr>
          <p:cNvSpPr txBox="1"/>
          <p:nvPr/>
        </p:nvSpPr>
        <p:spPr>
          <a:xfrm>
            <a:off x="4482551" y="5058572"/>
            <a:ext cx="4744066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>
            <a:lvl1pPr marL="457200" indent="-800100" defTabSz="1219200">
              <a:spcBef>
                <a:spcPts val="1000"/>
              </a:spcBef>
              <a:defRPr sz="3600" i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12700" indent="-355600"/>
            <a:r>
              <a:rPr lang="de-DE" sz="2000" b="1" i="0" dirty="0"/>
              <a:t>Übernehme Verantwortung!</a:t>
            </a:r>
          </a:p>
        </p:txBody>
      </p: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94CFCAEE-4A1C-5F4B-AD10-D8D676AC7FBD}"/>
              </a:ext>
            </a:extLst>
          </p:cNvPr>
          <p:cNvCxnSpPr>
            <a:cxnSpLocks/>
          </p:cNvCxnSpPr>
          <p:nvPr/>
        </p:nvCxnSpPr>
        <p:spPr>
          <a:xfrm>
            <a:off x="4451657" y="4980742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DF2966BE-4F59-6345-B3AC-453A215030B5}"/>
              </a:ext>
            </a:extLst>
          </p:cNvPr>
          <p:cNvCxnSpPr>
            <a:cxnSpLocks/>
          </p:cNvCxnSpPr>
          <p:nvPr/>
        </p:nvCxnSpPr>
        <p:spPr>
          <a:xfrm>
            <a:off x="4451657" y="5518093"/>
            <a:ext cx="4222317" cy="0"/>
          </a:xfrm>
          <a:prstGeom prst="line">
            <a:avLst/>
          </a:prstGeom>
          <a:noFill/>
          <a:ln w="12700" cap="flat">
            <a:solidFill>
              <a:srgbClr val="0063A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069688678"/>
      </p:ext>
    </p:extLst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17" y="712304"/>
            <a:ext cx="4085226" cy="5433391"/>
          </a:xfrm>
          <a:prstGeom prst="rect">
            <a:avLst/>
          </a:prstGeom>
          <a:ln w="6350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67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956" y="712304"/>
            <a:ext cx="3847589" cy="5433391"/>
          </a:xfrm>
          <a:prstGeom prst="rect">
            <a:avLst/>
          </a:prstGeom>
          <a:ln w="6350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</p:pic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7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258463" y="2909812"/>
            <a:ext cx="1199883" cy="889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678" name="Leitbild…"/>
          <p:cNvSpPr/>
          <p:nvPr/>
        </p:nvSpPr>
        <p:spPr>
          <a:xfrm>
            <a:off x="4699000" y="118956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3400"/>
            </a:pPr>
            <a:r>
              <a:rPr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Sinnhaftigkeit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9" name="Männlich"/>
          <p:cNvSpPr/>
          <p:nvPr/>
        </p:nvSpPr>
        <p:spPr>
          <a:xfrm>
            <a:off x="5478883" y="3692469"/>
            <a:ext cx="334997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0" name="Weiblich"/>
          <p:cNvSpPr/>
          <p:nvPr/>
        </p:nvSpPr>
        <p:spPr>
          <a:xfrm>
            <a:off x="5902844" y="3692469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pPr>
              <a:defRPr sz="1600"/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1" name="Mensch"/>
          <p:cNvSpPr txBox="1"/>
          <p:nvPr/>
        </p:nvSpPr>
        <p:spPr>
          <a:xfrm>
            <a:off x="5321286" y="4539236"/>
            <a:ext cx="116313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Mensch</a:t>
            </a:r>
          </a:p>
        </p:txBody>
      </p:sp>
      <p:pic>
        <p:nvPicPr>
          <p:cNvPr id="1682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67596">
            <a:off x="6710608" y="3561927"/>
            <a:ext cx="1927064" cy="889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683" name="Begeisterung…"/>
          <p:cNvSpPr/>
          <p:nvPr/>
        </p:nvSpPr>
        <p:spPr>
          <a:xfrm>
            <a:off x="7332133" y="197696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84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127827">
            <a:off x="6766243" y="4741008"/>
            <a:ext cx="1815795" cy="889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685" name="Kultur…"/>
          <p:cNvSpPr/>
          <p:nvPr/>
        </p:nvSpPr>
        <p:spPr>
          <a:xfrm>
            <a:off x="7332133" y="5071208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6" name="Mitarbeiter…"/>
          <p:cNvSpPr/>
          <p:nvPr/>
        </p:nvSpPr>
        <p:spPr>
          <a:xfrm>
            <a:off x="4699000" y="5071208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/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algn="ctr">
              <a:defRPr sz="16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7" name="Verantwortung…"/>
          <p:cNvSpPr/>
          <p:nvPr/>
        </p:nvSpPr>
        <p:spPr>
          <a:xfrm>
            <a:off x="2065866" y="5071208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4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Gesunder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Neue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Technologien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88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9672167">
            <a:off x="3210977" y="4741008"/>
            <a:ext cx="1815789" cy="889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689" name="Linie Linie" descr="Linie Lin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2152203">
            <a:off x="3033888" y="3627130"/>
            <a:ext cx="1941358" cy="889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690" name="Einfachheit…"/>
          <p:cNvSpPr/>
          <p:nvPr/>
        </p:nvSpPr>
        <p:spPr>
          <a:xfrm>
            <a:off x="1989666" y="197696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1016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6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Prozessen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>
              <a:defRPr sz="16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92" name="Menschenbild…"/>
          <p:cNvSpPr txBox="1"/>
          <p:nvPr/>
        </p:nvSpPr>
        <p:spPr>
          <a:xfrm>
            <a:off x="8000614" y="3728384"/>
            <a:ext cx="2429509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Menschenbild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Freiheit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Bildung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93" name="Zukunftsgestaltung"/>
          <p:cNvSpPr txBox="1"/>
          <p:nvPr/>
        </p:nvSpPr>
        <p:spPr>
          <a:xfrm>
            <a:off x="7408334" y="1189566"/>
            <a:ext cx="2687593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6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Zukunftsgestaltung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E220E19-FFBF-2948-A4A2-02632A979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202205" cy="804333"/>
          </a:xfrm>
        </p:spPr>
        <p:txBody>
          <a:bodyPr/>
          <a:lstStyle/>
          <a:p>
            <a:r>
              <a:rPr lang="de-DE" dirty="0"/>
              <a:t>Sinnvoll Die </a:t>
            </a:r>
            <a:r>
              <a:rPr lang="de-DE" dirty="0" err="1"/>
              <a:t>moti</a:t>
            </a:r>
            <a:r>
              <a:rPr lang="de-DE" dirty="0"/>
              <a:t>-</a:t>
            </a:r>
            <a:br>
              <a:rPr lang="de-DE" dirty="0"/>
            </a:br>
            <a:r>
              <a:rPr lang="de-DE" dirty="0" err="1"/>
              <a:t>vierende</a:t>
            </a:r>
            <a:r>
              <a:rPr lang="de-DE" dirty="0"/>
              <a:t> Organisation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5" name="Zeichnung"/>
          <p:cNvGrpSpPr/>
          <p:nvPr/>
        </p:nvGrpSpPr>
        <p:grpSpPr>
          <a:xfrm>
            <a:off x="2108859" y="1217942"/>
            <a:ext cx="4864458" cy="3869228"/>
            <a:chOff x="0" y="0"/>
            <a:chExt cx="5451222" cy="4200328"/>
          </a:xfrm>
        </p:grpSpPr>
        <p:sp>
          <p:nvSpPr>
            <p:cNvPr id="1697" name="Linie"/>
            <p:cNvSpPr/>
            <p:nvPr/>
          </p:nvSpPr>
          <p:spPr>
            <a:xfrm>
              <a:off x="0" y="0"/>
              <a:ext cx="2743404" cy="1768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537" extrusionOk="0">
                  <a:moveTo>
                    <a:pt x="21437" y="3613"/>
                  </a:moveTo>
                  <a:cubicBezTo>
                    <a:pt x="21500" y="3198"/>
                    <a:pt x="21563" y="2783"/>
                    <a:pt x="21555" y="2453"/>
                  </a:cubicBezTo>
                  <a:cubicBezTo>
                    <a:pt x="21547" y="2124"/>
                    <a:pt x="21469" y="1880"/>
                    <a:pt x="21193" y="1611"/>
                  </a:cubicBezTo>
                  <a:cubicBezTo>
                    <a:pt x="20918" y="1343"/>
                    <a:pt x="20445" y="1050"/>
                    <a:pt x="19981" y="830"/>
                  </a:cubicBezTo>
                  <a:cubicBezTo>
                    <a:pt x="19516" y="611"/>
                    <a:pt x="19060" y="464"/>
                    <a:pt x="18540" y="330"/>
                  </a:cubicBezTo>
                  <a:cubicBezTo>
                    <a:pt x="18021" y="196"/>
                    <a:pt x="17438" y="74"/>
                    <a:pt x="16871" y="25"/>
                  </a:cubicBezTo>
                  <a:cubicBezTo>
                    <a:pt x="16305" y="-24"/>
                    <a:pt x="15754" y="0"/>
                    <a:pt x="15148" y="98"/>
                  </a:cubicBezTo>
                  <a:cubicBezTo>
                    <a:pt x="14541" y="196"/>
                    <a:pt x="13880" y="367"/>
                    <a:pt x="13235" y="586"/>
                  </a:cubicBezTo>
                  <a:cubicBezTo>
                    <a:pt x="12589" y="806"/>
                    <a:pt x="11960" y="1074"/>
                    <a:pt x="11401" y="1379"/>
                  </a:cubicBezTo>
                  <a:cubicBezTo>
                    <a:pt x="10842" y="1684"/>
                    <a:pt x="10354" y="2026"/>
                    <a:pt x="10031" y="2319"/>
                  </a:cubicBezTo>
                  <a:cubicBezTo>
                    <a:pt x="9708" y="2612"/>
                    <a:pt x="9551" y="2856"/>
                    <a:pt x="9464" y="3039"/>
                  </a:cubicBezTo>
                  <a:cubicBezTo>
                    <a:pt x="9378" y="3222"/>
                    <a:pt x="9362" y="3344"/>
                    <a:pt x="9378" y="3466"/>
                  </a:cubicBezTo>
                  <a:cubicBezTo>
                    <a:pt x="9393" y="3588"/>
                    <a:pt x="9441" y="3710"/>
                    <a:pt x="9590" y="3783"/>
                  </a:cubicBezTo>
                  <a:cubicBezTo>
                    <a:pt x="9740" y="3857"/>
                    <a:pt x="9992" y="3881"/>
                    <a:pt x="10204" y="3844"/>
                  </a:cubicBezTo>
                  <a:cubicBezTo>
                    <a:pt x="10417" y="3808"/>
                    <a:pt x="10590" y="3710"/>
                    <a:pt x="10708" y="3625"/>
                  </a:cubicBezTo>
                  <a:cubicBezTo>
                    <a:pt x="10826" y="3539"/>
                    <a:pt x="10889" y="3466"/>
                    <a:pt x="10905" y="3369"/>
                  </a:cubicBezTo>
                  <a:cubicBezTo>
                    <a:pt x="10920" y="3271"/>
                    <a:pt x="10889" y="3149"/>
                    <a:pt x="10692" y="3100"/>
                  </a:cubicBezTo>
                  <a:cubicBezTo>
                    <a:pt x="10495" y="3051"/>
                    <a:pt x="10133" y="3076"/>
                    <a:pt x="9661" y="3234"/>
                  </a:cubicBezTo>
                  <a:cubicBezTo>
                    <a:pt x="9189" y="3393"/>
                    <a:pt x="8606" y="3686"/>
                    <a:pt x="8024" y="4015"/>
                  </a:cubicBezTo>
                  <a:cubicBezTo>
                    <a:pt x="7441" y="4345"/>
                    <a:pt x="6859" y="4711"/>
                    <a:pt x="6300" y="5138"/>
                  </a:cubicBezTo>
                  <a:cubicBezTo>
                    <a:pt x="5741" y="5565"/>
                    <a:pt x="5206" y="6053"/>
                    <a:pt x="4694" y="6554"/>
                  </a:cubicBezTo>
                  <a:cubicBezTo>
                    <a:pt x="4182" y="7054"/>
                    <a:pt x="3694" y="7567"/>
                    <a:pt x="3324" y="8103"/>
                  </a:cubicBezTo>
                  <a:cubicBezTo>
                    <a:pt x="2954" y="8640"/>
                    <a:pt x="2702" y="9202"/>
                    <a:pt x="2584" y="9556"/>
                  </a:cubicBezTo>
                  <a:cubicBezTo>
                    <a:pt x="2466" y="9910"/>
                    <a:pt x="2482" y="10056"/>
                    <a:pt x="2639" y="10178"/>
                  </a:cubicBezTo>
                  <a:cubicBezTo>
                    <a:pt x="2797" y="10300"/>
                    <a:pt x="3096" y="10398"/>
                    <a:pt x="3395" y="10410"/>
                  </a:cubicBezTo>
                  <a:cubicBezTo>
                    <a:pt x="3694" y="10422"/>
                    <a:pt x="3993" y="10349"/>
                    <a:pt x="4214" y="10276"/>
                  </a:cubicBezTo>
                  <a:cubicBezTo>
                    <a:pt x="4434" y="10202"/>
                    <a:pt x="4576" y="10129"/>
                    <a:pt x="4576" y="10129"/>
                  </a:cubicBezTo>
                  <a:cubicBezTo>
                    <a:pt x="4576" y="10129"/>
                    <a:pt x="4434" y="10202"/>
                    <a:pt x="4143" y="10459"/>
                  </a:cubicBezTo>
                  <a:cubicBezTo>
                    <a:pt x="3852" y="10715"/>
                    <a:pt x="3411" y="11154"/>
                    <a:pt x="2962" y="11679"/>
                  </a:cubicBezTo>
                  <a:cubicBezTo>
                    <a:pt x="2513" y="12204"/>
                    <a:pt x="2057" y="12814"/>
                    <a:pt x="1640" y="13436"/>
                  </a:cubicBezTo>
                  <a:cubicBezTo>
                    <a:pt x="1222" y="14059"/>
                    <a:pt x="845" y="14693"/>
                    <a:pt x="553" y="15377"/>
                  </a:cubicBezTo>
                  <a:cubicBezTo>
                    <a:pt x="262" y="16060"/>
                    <a:pt x="57" y="16792"/>
                    <a:pt x="10" y="17512"/>
                  </a:cubicBezTo>
                  <a:cubicBezTo>
                    <a:pt x="-37" y="18232"/>
                    <a:pt x="73" y="18940"/>
                    <a:pt x="341" y="19501"/>
                  </a:cubicBezTo>
                  <a:cubicBezTo>
                    <a:pt x="608" y="20063"/>
                    <a:pt x="1034" y="20478"/>
                    <a:pt x="1506" y="20783"/>
                  </a:cubicBezTo>
                  <a:cubicBezTo>
                    <a:pt x="1978" y="21088"/>
                    <a:pt x="2498" y="21283"/>
                    <a:pt x="3049" y="21405"/>
                  </a:cubicBezTo>
                  <a:cubicBezTo>
                    <a:pt x="3600" y="21527"/>
                    <a:pt x="4182" y="21576"/>
                    <a:pt x="4812" y="21503"/>
                  </a:cubicBezTo>
                  <a:cubicBezTo>
                    <a:pt x="5442" y="21430"/>
                    <a:pt x="6119" y="21234"/>
                    <a:pt x="6646" y="21039"/>
                  </a:cubicBezTo>
                  <a:cubicBezTo>
                    <a:pt x="7173" y="20844"/>
                    <a:pt x="7551" y="20649"/>
                    <a:pt x="7929" y="2045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698" name="Linie"/>
            <p:cNvSpPr/>
            <p:nvPr/>
          </p:nvSpPr>
          <p:spPr>
            <a:xfrm>
              <a:off x="2650149" y="350635"/>
              <a:ext cx="115834" cy="420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5" h="21600" extrusionOk="0">
                  <a:moveTo>
                    <a:pt x="5492" y="0"/>
                  </a:moveTo>
                  <a:cubicBezTo>
                    <a:pt x="7322" y="0"/>
                    <a:pt x="9153" y="0"/>
                    <a:pt x="10800" y="154"/>
                  </a:cubicBezTo>
                  <a:cubicBezTo>
                    <a:pt x="12447" y="309"/>
                    <a:pt x="13912" y="617"/>
                    <a:pt x="15559" y="1337"/>
                  </a:cubicBezTo>
                  <a:cubicBezTo>
                    <a:pt x="17207" y="2057"/>
                    <a:pt x="19037" y="3189"/>
                    <a:pt x="20136" y="4989"/>
                  </a:cubicBezTo>
                  <a:cubicBezTo>
                    <a:pt x="21234" y="6789"/>
                    <a:pt x="21600" y="9257"/>
                    <a:pt x="20502" y="11314"/>
                  </a:cubicBezTo>
                  <a:cubicBezTo>
                    <a:pt x="19403" y="13371"/>
                    <a:pt x="16841" y="15017"/>
                    <a:pt x="13180" y="16663"/>
                  </a:cubicBezTo>
                  <a:cubicBezTo>
                    <a:pt x="9519" y="18309"/>
                    <a:pt x="4759" y="19954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699" name="Linie"/>
            <p:cNvSpPr/>
            <p:nvPr/>
          </p:nvSpPr>
          <p:spPr>
            <a:xfrm>
              <a:off x="2523921" y="795440"/>
              <a:ext cx="192349" cy="78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675" y="7200"/>
                    <a:pt x="15750" y="14400"/>
                    <a:pt x="12150" y="18000"/>
                  </a:cubicBezTo>
                  <a:cubicBezTo>
                    <a:pt x="8550" y="21600"/>
                    <a:pt x="4275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0" name="Linie"/>
            <p:cNvSpPr/>
            <p:nvPr/>
          </p:nvSpPr>
          <p:spPr>
            <a:xfrm>
              <a:off x="2120658" y="879593"/>
              <a:ext cx="499437" cy="114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231" extrusionOk="0">
                  <a:moveTo>
                    <a:pt x="21537" y="0"/>
                  </a:moveTo>
                  <a:cubicBezTo>
                    <a:pt x="20673" y="4097"/>
                    <a:pt x="19809" y="8193"/>
                    <a:pt x="19204" y="10986"/>
                  </a:cubicBezTo>
                  <a:cubicBezTo>
                    <a:pt x="18599" y="13779"/>
                    <a:pt x="18254" y="15269"/>
                    <a:pt x="17779" y="16945"/>
                  </a:cubicBezTo>
                  <a:cubicBezTo>
                    <a:pt x="17303" y="18621"/>
                    <a:pt x="16699" y="20483"/>
                    <a:pt x="16612" y="21041"/>
                  </a:cubicBezTo>
                  <a:cubicBezTo>
                    <a:pt x="16526" y="21600"/>
                    <a:pt x="16958" y="20855"/>
                    <a:pt x="17001" y="19738"/>
                  </a:cubicBezTo>
                  <a:cubicBezTo>
                    <a:pt x="17044" y="18621"/>
                    <a:pt x="16699" y="17131"/>
                    <a:pt x="15575" y="15083"/>
                  </a:cubicBezTo>
                  <a:cubicBezTo>
                    <a:pt x="14452" y="13034"/>
                    <a:pt x="12551" y="10428"/>
                    <a:pt x="10607" y="8007"/>
                  </a:cubicBezTo>
                  <a:cubicBezTo>
                    <a:pt x="8663" y="5586"/>
                    <a:pt x="6676" y="3352"/>
                    <a:pt x="5035" y="2607"/>
                  </a:cubicBezTo>
                  <a:cubicBezTo>
                    <a:pt x="3393" y="1862"/>
                    <a:pt x="2097" y="2607"/>
                    <a:pt x="1276" y="4841"/>
                  </a:cubicBezTo>
                  <a:cubicBezTo>
                    <a:pt x="455" y="7076"/>
                    <a:pt x="110" y="10800"/>
                    <a:pt x="23" y="13593"/>
                  </a:cubicBezTo>
                  <a:cubicBezTo>
                    <a:pt x="-63" y="16386"/>
                    <a:pt x="110" y="18248"/>
                    <a:pt x="283" y="2011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1" name="Linie"/>
            <p:cNvSpPr/>
            <p:nvPr/>
          </p:nvSpPr>
          <p:spPr>
            <a:xfrm>
              <a:off x="2147358" y="1011832"/>
              <a:ext cx="76019" cy="108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8" h="21600" extrusionOk="0">
                  <a:moveTo>
                    <a:pt x="14008" y="0"/>
                  </a:moveTo>
                  <a:cubicBezTo>
                    <a:pt x="11308" y="800"/>
                    <a:pt x="8608" y="1600"/>
                    <a:pt x="6448" y="2800"/>
                  </a:cubicBezTo>
                  <a:cubicBezTo>
                    <a:pt x="4288" y="4000"/>
                    <a:pt x="2668" y="5600"/>
                    <a:pt x="1318" y="8000"/>
                  </a:cubicBezTo>
                  <a:cubicBezTo>
                    <a:pt x="-32" y="10400"/>
                    <a:pt x="-1112" y="13600"/>
                    <a:pt x="2128" y="16000"/>
                  </a:cubicBezTo>
                  <a:cubicBezTo>
                    <a:pt x="5368" y="18400"/>
                    <a:pt x="12928" y="20000"/>
                    <a:pt x="20488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2" name="Linie"/>
            <p:cNvSpPr/>
            <p:nvPr/>
          </p:nvSpPr>
          <p:spPr>
            <a:xfrm>
              <a:off x="1892777" y="1282322"/>
              <a:ext cx="467475" cy="461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558" extrusionOk="0">
                  <a:moveTo>
                    <a:pt x="13846" y="0"/>
                  </a:moveTo>
                  <a:cubicBezTo>
                    <a:pt x="14677" y="2151"/>
                    <a:pt x="15508" y="4301"/>
                    <a:pt x="16615" y="5938"/>
                  </a:cubicBezTo>
                  <a:cubicBezTo>
                    <a:pt x="17723" y="7574"/>
                    <a:pt x="19108" y="8696"/>
                    <a:pt x="19985" y="10005"/>
                  </a:cubicBezTo>
                  <a:cubicBezTo>
                    <a:pt x="20862" y="11314"/>
                    <a:pt x="21231" y="12810"/>
                    <a:pt x="21415" y="14260"/>
                  </a:cubicBezTo>
                  <a:cubicBezTo>
                    <a:pt x="21600" y="15709"/>
                    <a:pt x="21600" y="17112"/>
                    <a:pt x="21231" y="18187"/>
                  </a:cubicBezTo>
                  <a:cubicBezTo>
                    <a:pt x="20862" y="19262"/>
                    <a:pt x="20123" y="20010"/>
                    <a:pt x="18554" y="20571"/>
                  </a:cubicBezTo>
                  <a:cubicBezTo>
                    <a:pt x="16985" y="21132"/>
                    <a:pt x="14585" y="21506"/>
                    <a:pt x="12415" y="21553"/>
                  </a:cubicBezTo>
                  <a:cubicBezTo>
                    <a:pt x="10246" y="21600"/>
                    <a:pt x="8308" y="21319"/>
                    <a:pt x="6277" y="21086"/>
                  </a:cubicBezTo>
                  <a:cubicBezTo>
                    <a:pt x="4246" y="20852"/>
                    <a:pt x="2123" y="20665"/>
                    <a:pt x="0" y="2047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3" name="Linie"/>
            <p:cNvSpPr/>
            <p:nvPr/>
          </p:nvSpPr>
          <p:spPr>
            <a:xfrm>
              <a:off x="1466004" y="1252267"/>
              <a:ext cx="476570" cy="637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600" extrusionOk="0">
                  <a:moveTo>
                    <a:pt x="20064" y="16098"/>
                  </a:moveTo>
                  <a:cubicBezTo>
                    <a:pt x="20425" y="16302"/>
                    <a:pt x="20787" y="16506"/>
                    <a:pt x="21013" y="17015"/>
                  </a:cubicBezTo>
                  <a:cubicBezTo>
                    <a:pt x="21238" y="17525"/>
                    <a:pt x="21329" y="18340"/>
                    <a:pt x="21419" y="19019"/>
                  </a:cubicBezTo>
                  <a:cubicBezTo>
                    <a:pt x="21510" y="19698"/>
                    <a:pt x="21600" y="20242"/>
                    <a:pt x="21193" y="20343"/>
                  </a:cubicBezTo>
                  <a:cubicBezTo>
                    <a:pt x="20787" y="20445"/>
                    <a:pt x="19883" y="20106"/>
                    <a:pt x="18121" y="19223"/>
                  </a:cubicBezTo>
                  <a:cubicBezTo>
                    <a:pt x="16358" y="18340"/>
                    <a:pt x="13737" y="16913"/>
                    <a:pt x="11252" y="15283"/>
                  </a:cubicBezTo>
                  <a:cubicBezTo>
                    <a:pt x="8767" y="13653"/>
                    <a:pt x="6417" y="11819"/>
                    <a:pt x="4609" y="9985"/>
                  </a:cubicBezTo>
                  <a:cubicBezTo>
                    <a:pt x="2802" y="8151"/>
                    <a:pt x="1536" y="6317"/>
                    <a:pt x="859" y="4857"/>
                  </a:cubicBezTo>
                  <a:cubicBezTo>
                    <a:pt x="181" y="3396"/>
                    <a:pt x="90" y="2309"/>
                    <a:pt x="45" y="1460"/>
                  </a:cubicBezTo>
                  <a:cubicBezTo>
                    <a:pt x="0" y="611"/>
                    <a:pt x="0" y="0"/>
                    <a:pt x="0" y="0"/>
                  </a:cubicBezTo>
                  <a:cubicBezTo>
                    <a:pt x="0" y="0"/>
                    <a:pt x="0" y="611"/>
                    <a:pt x="136" y="2004"/>
                  </a:cubicBezTo>
                  <a:cubicBezTo>
                    <a:pt x="271" y="3396"/>
                    <a:pt x="542" y="5570"/>
                    <a:pt x="1175" y="7608"/>
                  </a:cubicBezTo>
                  <a:cubicBezTo>
                    <a:pt x="1808" y="9645"/>
                    <a:pt x="2802" y="11547"/>
                    <a:pt x="4293" y="13245"/>
                  </a:cubicBezTo>
                  <a:cubicBezTo>
                    <a:pt x="5784" y="14943"/>
                    <a:pt x="7772" y="16438"/>
                    <a:pt x="9173" y="17423"/>
                  </a:cubicBezTo>
                  <a:cubicBezTo>
                    <a:pt x="10574" y="18408"/>
                    <a:pt x="11387" y="18883"/>
                    <a:pt x="11930" y="19257"/>
                  </a:cubicBezTo>
                  <a:cubicBezTo>
                    <a:pt x="12472" y="19630"/>
                    <a:pt x="12743" y="19902"/>
                    <a:pt x="12653" y="20106"/>
                  </a:cubicBezTo>
                  <a:cubicBezTo>
                    <a:pt x="12562" y="20309"/>
                    <a:pt x="12110" y="20445"/>
                    <a:pt x="10936" y="20683"/>
                  </a:cubicBezTo>
                  <a:cubicBezTo>
                    <a:pt x="9761" y="20921"/>
                    <a:pt x="7863" y="21260"/>
                    <a:pt x="5965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4" name="Linie"/>
            <p:cNvSpPr/>
            <p:nvPr/>
          </p:nvSpPr>
          <p:spPr>
            <a:xfrm>
              <a:off x="1347790" y="1318129"/>
              <a:ext cx="298097" cy="615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456" extrusionOk="0">
                  <a:moveTo>
                    <a:pt x="15511" y="10285"/>
                  </a:moveTo>
                  <a:cubicBezTo>
                    <a:pt x="16961" y="12242"/>
                    <a:pt x="18411" y="14199"/>
                    <a:pt x="19425" y="15597"/>
                  </a:cubicBezTo>
                  <a:cubicBezTo>
                    <a:pt x="20440" y="16995"/>
                    <a:pt x="21020" y="17834"/>
                    <a:pt x="21310" y="18428"/>
                  </a:cubicBezTo>
                  <a:cubicBezTo>
                    <a:pt x="21600" y="19022"/>
                    <a:pt x="21600" y="19372"/>
                    <a:pt x="21528" y="19791"/>
                  </a:cubicBezTo>
                  <a:cubicBezTo>
                    <a:pt x="21455" y="20211"/>
                    <a:pt x="21310" y="20700"/>
                    <a:pt x="20803" y="20910"/>
                  </a:cubicBezTo>
                  <a:cubicBezTo>
                    <a:pt x="20295" y="21120"/>
                    <a:pt x="19425" y="21050"/>
                    <a:pt x="17541" y="20456"/>
                  </a:cubicBezTo>
                  <a:cubicBezTo>
                    <a:pt x="15656" y="19861"/>
                    <a:pt x="12757" y="18743"/>
                    <a:pt x="9858" y="17415"/>
                  </a:cubicBezTo>
                  <a:cubicBezTo>
                    <a:pt x="6958" y="16087"/>
                    <a:pt x="4059" y="14549"/>
                    <a:pt x="2319" y="12661"/>
                  </a:cubicBezTo>
                  <a:cubicBezTo>
                    <a:pt x="580" y="10774"/>
                    <a:pt x="0" y="8537"/>
                    <a:pt x="0" y="6650"/>
                  </a:cubicBezTo>
                  <a:cubicBezTo>
                    <a:pt x="0" y="4762"/>
                    <a:pt x="580" y="3224"/>
                    <a:pt x="1015" y="2281"/>
                  </a:cubicBezTo>
                  <a:cubicBezTo>
                    <a:pt x="1450" y="1337"/>
                    <a:pt x="1740" y="988"/>
                    <a:pt x="2247" y="638"/>
                  </a:cubicBezTo>
                  <a:cubicBezTo>
                    <a:pt x="2754" y="289"/>
                    <a:pt x="3479" y="-61"/>
                    <a:pt x="3769" y="9"/>
                  </a:cubicBezTo>
                  <a:cubicBezTo>
                    <a:pt x="4059" y="79"/>
                    <a:pt x="3914" y="568"/>
                    <a:pt x="3407" y="1687"/>
                  </a:cubicBezTo>
                  <a:cubicBezTo>
                    <a:pt x="2899" y="2805"/>
                    <a:pt x="2030" y="4553"/>
                    <a:pt x="1885" y="6755"/>
                  </a:cubicBezTo>
                  <a:cubicBezTo>
                    <a:pt x="1740" y="8956"/>
                    <a:pt x="2319" y="11613"/>
                    <a:pt x="3624" y="13780"/>
                  </a:cubicBezTo>
                  <a:cubicBezTo>
                    <a:pt x="4929" y="15947"/>
                    <a:pt x="6958" y="17624"/>
                    <a:pt x="9278" y="18848"/>
                  </a:cubicBezTo>
                  <a:cubicBezTo>
                    <a:pt x="11597" y="20071"/>
                    <a:pt x="14207" y="20840"/>
                    <a:pt x="16164" y="21189"/>
                  </a:cubicBezTo>
                  <a:cubicBezTo>
                    <a:pt x="18121" y="21539"/>
                    <a:pt x="19426" y="21469"/>
                    <a:pt x="20730" y="21399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5" name="Linie"/>
            <p:cNvSpPr/>
            <p:nvPr/>
          </p:nvSpPr>
          <p:spPr>
            <a:xfrm>
              <a:off x="1387843" y="2039693"/>
              <a:ext cx="216413" cy="414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600" extrusionOk="0">
                  <a:moveTo>
                    <a:pt x="21404" y="0"/>
                  </a:moveTo>
                  <a:cubicBezTo>
                    <a:pt x="18432" y="2400"/>
                    <a:pt x="15459" y="4800"/>
                    <a:pt x="12387" y="7304"/>
                  </a:cubicBezTo>
                  <a:cubicBezTo>
                    <a:pt x="9316" y="9809"/>
                    <a:pt x="6145" y="12417"/>
                    <a:pt x="4164" y="14035"/>
                  </a:cubicBezTo>
                  <a:cubicBezTo>
                    <a:pt x="2182" y="15652"/>
                    <a:pt x="1389" y="16278"/>
                    <a:pt x="795" y="17009"/>
                  </a:cubicBezTo>
                  <a:cubicBezTo>
                    <a:pt x="200" y="17739"/>
                    <a:pt x="-196" y="18574"/>
                    <a:pt x="101" y="18991"/>
                  </a:cubicBezTo>
                  <a:cubicBezTo>
                    <a:pt x="398" y="19409"/>
                    <a:pt x="1389" y="19409"/>
                    <a:pt x="3371" y="18835"/>
                  </a:cubicBezTo>
                  <a:cubicBezTo>
                    <a:pt x="5353" y="18261"/>
                    <a:pt x="8325" y="17113"/>
                    <a:pt x="10208" y="16278"/>
                  </a:cubicBezTo>
                  <a:cubicBezTo>
                    <a:pt x="12090" y="15443"/>
                    <a:pt x="12883" y="14922"/>
                    <a:pt x="13576" y="14452"/>
                  </a:cubicBezTo>
                  <a:cubicBezTo>
                    <a:pt x="14270" y="13983"/>
                    <a:pt x="14865" y="13565"/>
                    <a:pt x="14765" y="13617"/>
                  </a:cubicBezTo>
                  <a:cubicBezTo>
                    <a:pt x="14666" y="13670"/>
                    <a:pt x="13874" y="14191"/>
                    <a:pt x="12487" y="15600"/>
                  </a:cubicBezTo>
                  <a:cubicBezTo>
                    <a:pt x="11099" y="17009"/>
                    <a:pt x="9118" y="19304"/>
                    <a:pt x="7136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6" name="Linie"/>
            <p:cNvSpPr/>
            <p:nvPr/>
          </p:nvSpPr>
          <p:spPr>
            <a:xfrm>
              <a:off x="1835144" y="916636"/>
              <a:ext cx="331761" cy="183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9" h="20840" extrusionOk="0">
                  <a:moveTo>
                    <a:pt x="20670" y="6710"/>
                  </a:moveTo>
                  <a:cubicBezTo>
                    <a:pt x="19127" y="5801"/>
                    <a:pt x="17584" y="4891"/>
                    <a:pt x="16105" y="5346"/>
                  </a:cubicBezTo>
                  <a:cubicBezTo>
                    <a:pt x="14627" y="5801"/>
                    <a:pt x="13212" y="7620"/>
                    <a:pt x="12312" y="9098"/>
                  </a:cubicBezTo>
                  <a:cubicBezTo>
                    <a:pt x="11412" y="10576"/>
                    <a:pt x="11027" y="11713"/>
                    <a:pt x="10834" y="12849"/>
                  </a:cubicBezTo>
                  <a:cubicBezTo>
                    <a:pt x="10641" y="13986"/>
                    <a:pt x="10641" y="15123"/>
                    <a:pt x="11798" y="15464"/>
                  </a:cubicBezTo>
                  <a:cubicBezTo>
                    <a:pt x="12955" y="15805"/>
                    <a:pt x="15270" y="15350"/>
                    <a:pt x="16941" y="13873"/>
                  </a:cubicBezTo>
                  <a:cubicBezTo>
                    <a:pt x="18612" y="12395"/>
                    <a:pt x="19641" y="9894"/>
                    <a:pt x="20027" y="8075"/>
                  </a:cubicBezTo>
                  <a:cubicBezTo>
                    <a:pt x="20412" y="6256"/>
                    <a:pt x="20155" y="5119"/>
                    <a:pt x="18998" y="3641"/>
                  </a:cubicBezTo>
                  <a:cubicBezTo>
                    <a:pt x="17841" y="2163"/>
                    <a:pt x="15784" y="344"/>
                    <a:pt x="13405" y="344"/>
                  </a:cubicBezTo>
                  <a:cubicBezTo>
                    <a:pt x="11027" y="344"/>
                    <a:pt x="8327" y="2163"/>
                    <a:pt x="6655" y="5005"/>
                  </a:cubicBezTo>
                  <a:cubicBezTo>
                    <a:pt x="4984" y="7847"/>
                    <a:pt x="4341" y="11713"/>
                    <a:pt x="4855" y="14782"/>
                  </a:cubicBezTo>
                  <a:cubicBezTo>
                    <a:pt x="5370" y="17851"/>
                    <a:pt x="7041" y="20125"/>
                    <a:pt x="9355" y="20694"/>
                  </a:cubicBezTo>
                  <a:cubicBezTo>
                    <a:pt x="11670" y="21262"/>
                    <a:pt x="14627" y="20125"/>
                    <a:pt x="16748" y="18193"/>
                  </a:cubicBezTo>
                  <a:cubicBezTo>
                    <a:pt x="18870" y="16260"/>
                    <a:pt x="20155" y="13531"/>
                    <a:pt x="20798" y="11485"/>
                  </a:cubicBezTo>
                  <a:cubicBezTo>
                    <a:pt x="21441" y="9439"/>
                    <a:pt x="21441" y="8075"/>
                    <a:pt x="20862" y="6597"/>
                  </a:cubicBezTo>
                  <a:cubicBezTo>
                    <a:pt x="20284" y="5119"/>
                    <a:pt x="19127" y="3527"/>
                    <a:pt x="17520" y="3073"/>
                  </a:cubicBezTo>
                  <a:cubicBezTo>
                    <a:pt x="15912" y="2618"/>
                    <a:pt x="13855" y="3300"/>
                    <a:pt x="12055" y="4891"/>
                  </a:cubicBezTo>
                  <a:cubicBezTo>
                    <a:pt x="10255" y="6483"/>
                    <a:pt x="8712" y="8984"/>
                    <a:pt x="8005" y="10803"/>
                  </a:cubicBezTo>
                  <a:cubicBezTo>
                    <a:pt x="7298" y="12622"/>
                    <a:pt x="7427" y="13759"/>
                    <a:pt x="7877" y="14441"/>
                  </a:cubicBezTo>
                  <a:cubicBezTo>
                    <a:pt x="8327" y="15123"/>
                    <a:pt x="9098" y="15350"/>
                    <a:pt x="10448" y="14668"/>
                  </a:cubicBezTo>
                  <a:cubicBezTo>
                    <a:pt x="11798" y="13986"/>
                    <a:pt x="13727" y="12395"/>
                    <a:pt x="14884" y="11030"/>
                  </a:cubicBezTo>
                  <a:cubicBezTo>
                    <a:pt x="16041" y="9666"/>
                    <a:pt x="16427" y="8529"/>
                    <a:pt x="16684" y="7393"/>
                  </a:cubicBezTo>
                  <a:cubicBezTo>
                    <a:pt x="16941" y="6256"/>
                    <a:pt x="17070" y="5119"/>
                    <a:pt x="16684" y="3755"/>
                  </a:cubicBezTo>
                  <a:cubicBezTo>
                    <a:pt x="16298" y="2390"/>
                    <a:pt x="15398" y="799"/>
                    <a:pt x="13470" y="230"/>
                  </a:cubicBezTo>
                  <a:cubicBezTo>
                    <a:pt x="11541" y="-338"/>
                    <a:pt x="8584" y="117"/>
                    <a:pt x="6141" y="1936"/>
                  </a:cubicBezTo>
                  <a:cubicBezTo>
                    <a:pt x="3698" y="3755"/>
                    <a:pt x="1770" y="6938"/>
                    <a:pt x="805" y="9211"/>
                  </a:cubicBezTo>
                  <a:cubicBezTo>
                    <a:pt x="-159" y="11485"/>
                    <a:pt x="-159" y="12849"/>
                    <a:pt x="291" y="13873"/>
                  </a:cubicBezTo>
                  <a:cubicBezTo>
                    <a:pt x="741" y="14896"/>
                    <a:pt x="1641" y="15578"/>
                    <a:pt x="3377" y="15237"/>
                  </a:cubicBezTo>
                  <a:cubicBezTo>
                    <a:pt x="5112" y="14896"/>
                    <a:pt x="7684" y="13531"/>
                    <a:pt x="9291" y="12281"/>
                  </a:cubicBezTo>
                  <a:cubicBezTo>
                    <a:pt x="10898" y="11030"/>
                    <a:pt x="11541" y="9894"/>
                    <a:pt x="11477" y="10235"/>
                  </a:cubicBezTo>
                  <a:cubicBezTo>
                    <a:pt x="11412" y="10576"/>
                    <a:pt x="10641" y="12395"/>
                    <a:pt x="9870" y="14214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7" name="Linie"/>
            <p:cNvSpPr/>
            <p:nvPr/>
          </p:nvSpPr>
          <p:spPr>
            <a:xfrm>
              <a:off x="606448" y="1889421"/>
              <a:ext cx="154671" cy="673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600" extrusionOk="0">
                  <a:moveTo>
                    <a:pt x="0" y="0"/>
                  </a:moveTo>
                  <a:cubicBezTo>
                    <a:pt x="277" y="1864"/>
                    <a:pt x="554" y="3729"/>
                    <a:pt x="1385" y="5850"/>
                  </a:cubicBezTo>
                  <a:cubicBezTo>
                    <a:pt x="2215" y="7971"/>
                    <a:pt x="3600" y="10350"/>
                    <a:pt x="4846" y="12214"/>
                  </a:cubicBezTo>
                  <a:cubicBezTo>
                    <a:pt x="6092" y="14079"/>
                    <a:pt x="7200" y="15429"/>
                    <a:pt x="7892" y="16296"/>
                  </a:cubicBezTo>
                  <a:cubicBezTo>
                    <a:pt x="8585" y="17164"/>
                    <a:pt x="8862" y="17550"/>
                    <a:pt x="8585" y="17582"/>
                  </a:cubicBezTo>
                  <a:cubicBezTo>
                    <a:pt x="8308" y="17614"/>
                    <a:pt x="7477" y="17293"/>
                    <a:pt x="6923" y="16425"/>
                  </a:cubicBezTo>
                  <a:cubicBezTo>
                    <a:pt x="6369" y="15557"/>
                    <a:pt x="6092" y="14143"/>
                    <a:pt x="5815" y="12857"/>
                  </a:cubicBezTo>
                  <a:cubicBezTo>
                    <a:pt x="5538" y="11571"/>
                    <a:pt x="5262" y="10414"/>
                    <a:pt x="5400" y="9675"/>
                  </a:cubicBezTo>
                  <a:cubicBezTo>
                    <a:pt x="5538" y="8936"/>
                    <a:pt x="6092" y="8614"/>
                    <a:pt x="6508" y="8679"/>
                  </a:cubicBezTo>
                  <a:cubicBezTo>
                    <a:pt x="6923" y="8743"/>
                    <a:pt x="7200" y="9193"/>
                    <a:pt x="8031" y="10511"/>
                  </a:cubicBezTo>
                  <a:cubicBezTo>
                    <a:pt x="8862" y="11829"/>
                    <a:pt x="10246" y="14014"/>
                    <a:pt x="12046" y="15654"/>
                  </a:cubicBezTo>
                  <a:cubicBezTo>
                    <a:pt x="13846" y="17293"/>
                    <a:pt x="16062" y="18386"/>
                    <a:pt x="17862" y="19221"/>
                  </a:cubicBezTo>
                  <a:cubicBezTo>
                    <a:pt x="19662" y="20057"/>
                    <a:pt x="21046" y="20636"/>
                    <a:pt x="21323" y="20796"/>
                  </a:cubicBezTo>
                  <a:cubicBezTo>
                    <a:pt x="21600" y="20957"/>
                    <a:pt x="20769" y="20700"/>
                    <a:pt x="19800" y="20282"/>
                  </a:cubicBezTo>
                  <a:cubicBezTo>
                    <a:pt x="18831" y="19864"/>
                    <a:pt x="17723" y="19286"/>
                    <a:pt x="16892" y="18804"/>
                  </a:cubicBezTo>
                  <a:cubicBezTo>
                    <a:pt x="16062" y="18321"/>
                    <a:pt x="15508" y="17936"/>
                    <a:pt x="15092" y="17968"/>
                  </a:cubicBezTo>
                  <a:cubicBezTo>
                    <a:pt x="14677" y="18000"/>
                    <a:pt x="14400" y="18450"/>
                    <a:pt x="14262" y="19125"/>
                  </a:cubicBezTo>
                  <a:cubicBezTo>
                    <a:pt x="14123" y="19800"/>
                    <a:pt x="14123" y="20700"/>
                    <a:pt x="14123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8" name="Linie"/>
            <p:cNvSpPr/>
            <p:nvPr/>
          </p:nvSpPr>
          <p:spPr>
            <a:xfrm>
              <a:off x="672105" y="768309"/>
              <a:ext cx="534400" cy="412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7" h="21504" extrusionOk="0">
                  <a:moveTo>
                    <a:pt x="11058" y="2665"/>
                  </a:moveTo>
                  <a:cubicBezTo>
                    <a:pt x="11058" y="2143"/>
                    <a:pt x="11058" y="1622"/>
                    <a:pt x="11018" y="1100"/>
                  </a:cubicBezTo>
                  <a:cubicBezTo>
                    <a:pt x="10978" y="578"/>
                    <a:pt x="10898" y="56"/>
                    <a:pt x="10658" y="4"/>
                  </a:cubicBezTo>
                  <a:cubicBezTo>
                    <a:pt x="10418" y="-48"/>
                    <a:pt x="10018" y="369"/>
                    <a:pt x="8978" y="1674"/>
                  </a:cubicBezTo>
                  <a:cubicBezTo>
                    <a:pt x="7938" y="2978"/>
                    <a:pt x="6258" y="5169"/>
                    <a:pt x="4698" y="7935"/>
                  </a:cubicBezTo>
                  <a:cubicBezTo>
                    <a:pt x="3138" y="10700"/>
                    <a:pt x="1698" y="14039"/>
                    <a:pt x="898" y="16230"/>
                  </a:cubicBezTo>
                  <a:cubicBezTo>
                    <a:pt x="98" y="18422"/>
                    <a:pt x="-62" y="19465"/>
                    <a:pt x="18" y="20248"/>
                  </a:cubicBezTo>
                  <a:cubicBezTo>
                    <a:pt x="98" y="21030"/>
                    <a:pt x="418" y="21552"/>
                    <a:pt x="1098" y="21500"/>
                  </a:cubicBezTo>
                  <a:cubicBezTo>
                    <a:pt x="1778" y="21448"/>
                    <a:pt x="2818" y="20822"/>
                    <a:pt x="3658" y="20143"/>
                  </a:cubicBezTo>
                  <a:cubicBezTo>
                    <a:pt x="4498" y="19465"/>
                    <a:pt x="5138" y="18735"/>
                    <a:pt x="5578" y="18161"/>
                  </a:cubicBezTo>
                  <a:cubicBezTo>
                    <a:pt x="6018" y="17587"/>
                    <a:pt x="6258" y="17169"/>
                    <a:pt x="6578" y="17013"/>
                  </a:cubicBezTo>
                  <a:cubicBezTo>
                    <a:pt x="6898" y="16856"/>
                    <a:pt x="7298" y="16961"/>
                    <a:pt x="7818" y="17482"/>
                  </a:cubicBezTo>
                  <a:cubicBezTo>
                    <a:pt x="8338" y="18004"/>
                    <a:pt x="8978" y="18943"/>
                    <a:pt x="10298" y="19517"/>
                  </a:cubicBezTo>
                  <a:cubicBezTo>
                    <a:pt x="11618" y="20091"/>
                    <a:pt x="13618" y="20300"/>
                    <a:pt x="15498" y="19622"/>
                  </a:cubicBezTo>
                  <a:cubicBezTo>
                    <a:pt x="17378" y="18943"/>
                    <a:pt x="19138" y="17378"/>
                    <a:pt x="20178" y="15917"/>
                  </a:cubicBezTo>
                  <a:cubicBezTo>
                    <a:pt x="21218" y="14456"/>
                    <a:pt x="21538" y="13100"/>
                    <a:pt x="21218" y="11795"/>
                  </a:cubicBezTo>
                  <a:cubicBezTo>
                    <a:pt x="20898" y="10491"/>
                    <a:pt x="19938" y="9239"/>
                    <a:pt x="18978" y="8456"/>
                  </a:cubicBezTo>
                  <a:cubicBezTo>
                    <a:pt x="18018" y="7674"/>
                    <a:pt x="17058" y="7361"/>
                    <a:pt x="16418" y="7465"/>
                  </a:cubicBezTo>
                  <a:cubicBezTo>
                    <a:pt x="15778" y="7569"/>
                    <a:pt x="15458" y="8091"/>
                    <a:pt x="15138" y="861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09" name="Linie"/>
            <p:cNvSpPr/>
            <p:nvPr/>
          </p:nvSpPr>
          <p:spPr>
            <a:xfrm>
              <a:off x="1249612" y="681233"/>
              <a:ext cx="36067" cy="9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3527"/>
                    <a:pt x="7200" y="7053"/>
                    <a:pt x="3600" y="9918"/>
                  </a:cubicBezTo>
                  <a:cubicBezTo>
                    <a:pt x="0" y="12784"/>
                    <a:pt x="0" y="14988"/>
                    <a:pt x="0" y="17192"/>
                  </a:cubicBezTo>
                  <a:cubicBezTo>
                    <a:pt x="0" y="19396"/>
                    <a:pt x="0" y="21600"/>
                    <a:pt x="1200" y="21600"/>
                  </a:cubicBezTo>
                  <a:cubicBezTo>
                    <a:pt x="2400" y="21600"/>
                    <a:pt x="4800" y="19396"/>
                    <a:pt x="6000" y="16310"/>
                  </a:cubicBezTo>
                  <a:cubicBezTo>
                    <a:pt x="7200" y="13224"/>
                    <a:pt x="7200" y="9257"/>
                    <a:pt x="6600" y="8816"/>
                  </a:cubicBezTo>
                  <a:cubicBezTo>
                    <a:pt x="6000" y="8376"/>
                    <a:pt x="4800" y="11461"/>
                    <a:pt x="3600" y="1454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0" name="Linie"/>
            <p:cNvSpPr/>
            <p:nvPr/>
          </p:nvSpPr>
          <p:spPr>
            <a:xfrm>
              <a:off x="1162689" y="1529060"/>
              <a:ext cx="59704" cy="1093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2" h="21398" extrusionOk="0">
                  <a:moveTo>
                    <a:pt x="19776" y="347"/>
                  </a:moveTo>
                  <a:cubicBezTo>
                    <a:pt x="20473" y="72"/>
                    <a:pt x="21170" y="-202"/>
                    <a:pt x="20473" y="210"/>
                  </a:cubicBezTo>
                  <a:cubicBezTo>
                    <a:pt x="19776" y="621"/>
                    <a:pt x="17686" y="1719"/>
                    <a:pt x="15596" y="2777"/>
                  </a:cubicBezTo>
                  <a:cubicBezTo>
                    <a:pt x="13506" y="3836"/>
                    <a:pt x="11415" y="4855"/>
                    <a:pt x="8976" y="5894"/>
                  </a:cubicBezTo>
                  <a:cubicBezTo>
                    <a:pt x="6538" y="6933"/>
                    <a:pt x="3751" y="7991"/>
                    <a:pt x="2009" y="9187"/>
                  </a:cubicBezTo>
                  <a:cubicBezTo>
                    <a:pt x="267" y="10382"/>
                    <a:pt x="-430" y="11715"/>
                    <a:pt x="267" y="12734"/>
                  </a:cubicBezTo>
                  <a:cubicBezTo>
                    <a:pt x="964" y="13754"/>
                    <a:pt x="3054" y="14459"/>
                    <a:pt x="4796" y="15106"/>
                  </a:cubicBezTo>
                  <a:cubicBezTo>
                    <a:pt x="6538" y="15753"/>
                    <a:pt x="7931" y="16341"/>
                    <a:pt x="9325" y="16929"/>
                  </a:cubicBezTo>
                  <a:cubicBezTo>
                    <a:pt x="10718" y="17517"/>
                    <a:pt x="12112" y="18105"/>
                    <a:pt x="11415" y="18693"/>
                  </a:cubicBezTo>
                  <a:cubicBezTo>
                    <a:pt x="10718" y="19281"/>
                    <a:pt x="7931" y="19869"/>
                    <a:pt x="5841" y="20320"/>
                  </a:cubicBezTo>
                  <a:cubicBezTo>
                    <a:pt x="3751" y="20771"/>
                    <a:pt x="2357" y="21084"/>
                    <a:pt x="964" y="2139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1" name="Linie"/>
            <p:cNvSpPr/>
            <p:nvPr/>
          </p:nvSpPr>
          <p:spPr>
            <a:xfrm>
              <a:off x="1013184" y="2689260"/>
              <a:ext cx="353692" cy="306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432" extrusionOk="0">
                  <a:moveTo>
                    <a:pt x="122" y="7126"/>
                  </a:moveTo>
                  <a:cubicBezTo>
                    <a:pt x="122" y="5583"/>
                    <a:pt x="122" y="4040"/>
                    <a:pt x="183" y="2707"/>
                  </a:cubicBezTo>
                  <a:cubicBezTo>
                    <a:pt x="244" y="1375"/>
                    <a:pt x="366" y="253"/>
                    <a:pt x="610" y="113"/>
                  </a:cubicBezTo>
                  <a:cubicBezTo>
                    <a:pt x="854" y="-28"/>
                    <a:pt x="1220" y="814"/>
                    <a:pt x="1831" y="3058"/>
                  </a:cubicBezTo>
                  <a:cubicBezTo>
                    <a:pt x="2441" y="5302"/>
                    <a:pt x="3295" y="8949"/>
                    <a:pt x="4210" y="11754"/>
                  </a:cubicBezTo>
                  <a:cubicBezTo>
                    <a:pt x="5125" y="14559"/>
                    <a:pt x="6102" y="16523"/>
                    <a:pt x="6834" y="17715"/>
                  </a:cubicBezTo>
                  <a:cubicBezTo>
                    <a:pt x="7566" y="18907"/>
                    <a:pt x="8054" y="19328"/>
                    <a:pt x="8298" y="19188"/>
                  </a:cubicBezTo>
                  <a:cubicBezTo>
                    <a:pt x="8542" y="19048"/>
                    <a:pt x="8542" y="18346"/>
                    <a:pt x="8725" y="16523"/>
                  </a:cubicBezTo>
                  <a:cubicBezTo>
                    <a:pt x="8908" y="14700"/>
                    <a:pt x="9275" y="11754"/>
                    <a:pt x="10129" y="9159"/>
                  </a:cubicBezTo>
                  <a:cubicBezTo>
                    <a:pt x="10983" y="6564"/>
                    <a:pt x="12325" y="4320"/>
                    <a:pt x="13973" y="2777"/>
                  </a:cubicBezTo>
                  <a:cubicBezTo>
                    <a:pt x="15620" y="1235"/>
                    <a:pt x="17573" y="393"/>
                    <a:pt x="19037" y="113"/>
                  </a:cubicBezTo>
                  <a:cubicBezTo>
                    <a:pt x="20502" y="-168"/>
                    <a:pt x="21478" y="113"/>
                    <a:pt x="21539" y="533"/>
                  </a:cubicBezTo>
                  <a:cubicBezTo>
                    <a:pt x="21600" y="954"/>
                    <a:pt x="20746" y="1515"/>
                    <a:pt x="18915" y="2076"/>
                  </a:cubicBezTo>
                  <a:cubicBezTo>
                    <a:pt x="17085" y="2637"/>
                    <a:pt x="14278" y="3198"/>
                    <a:pt x="11166" y="3268"/>
                  </a:cubicBezTo>
                  <a:cubicBezTo>
                    <a:pt x="8054" y="3338"/>
                    <a:pt x="4637" y="2918"/>
                    <a:pt x="2624" y="2707"/>
                  </a:cubicBezTo>
                  <a:cubicBezTo>
                    <a:pt x="610" y="2497"/>
                    <a:pt x="0" y="2497"/>
                    <a:pt x="0" y="2567"/>
                  </a:cubicBezTo>
                  <a:cubicBezTo>
                    <a:pt x="0" y="2637"/>
                    <a:pt x="610" y="2777"/>
                    <a:pt x="2441" y="2777"/>
                  </a:cubicBezTo>
                  <a:cubicBezTo>
                    <a:pt x="4271" y="2777"/>
                    <a:pt x="7322" y="2637"/>
                    <a:pt x="9519" y="2357"/>
                  </a:cubicBezTo>
                  <a:cubicBezTo>
                    <a:pt x="11715" y="2076"/>
                    <a:pt x="13058" y="1655"/>
                    <a:pt x="14034" y="1375"/>
                  </a:cubicBezTo>
                  <a:cubicBezTo>
                    <a:pt x="15010" y="1094"/>
                    <a:pt x="15620" y="954"/>
                    <a:pt x="16047" y="1235"/>
                  </a:cubicBezTo>
                  <a:cubicBezTo>
                    <a:pt x="16475" y="1515"/>
                    <a:pt x="16719" y="2216"/>
                    <a:pt x="15864" y="4180"/>
                  </a:cubicBezTo>
                  <a:cubicBezTo>
                    <a:pt x="15010" y="6144"/>
                    <a:pt x="13058" y="9370"/>
                    <a:pt x="10922" y="12455"/>
                  </a:cubicBezTo>
                  <a:cubicBezTo>
                    <a:pt x="8786" y="15541"/>
                    <a:pt x="6468" y="18487"/>
                    <a:pt x="4149" y="2143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2" name="Linie"/>
            <p:cNvSpPr/>
            <p:nvPr/>
          </p:nvSpPr>
          <p:spPr>
            <a:xfrm>
              <a:off x="684589" y="3256847"/>
              <a:ext cx="42078" cy="387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7" extrusionOk="0">
                  <a:moveTo>
                    <a:pt x="0" y="3176"/>
                  </a:moveTo>
                  <a:cubicBezTo>
                    <a:pt x="1029" y="2619"/>
                    <a:pt x="2057" y="2062"/>
                    <a:pt x="4114" y="1394"/>
                  </a:cubicBezTo>
                  <a:cubicBezTo>
                    <a:pt x="6171" y="726"/>
                    <a:pt x="9257" y="-53"/>
                    <a:pt x="10286" y="3"/>
                  </a:cubicBezTo>
                  <a:cubicBezTo>
                    <a:pt x="11314" y="58"/>
                    <a:pt x="10286" y="949"/>
                    <a:pt x="8229" y="2898"/>
                  </a:cubicBezTo>
                  <a:cubicBezTo>
                    <a:pt x="6171" y="4846"/>
                    <a:pt x="3086" y="7852"/>
                    <a:pt x="1543" y="9968"/>
                  </a:cubicBezTo>
                  <a:cubicBezTo>
                    <a:pt x="0" y="12083"/>
                    <a:pt x="0" y="13308"/>
                    <a:pt x="514" y="14310"/>
                  </a:cubicBezTo>
                  <a:cubicBezTo>
                    <a:pt x="1029" y="15312"/>
                    <a:pt x="2057" y="16091"/>
                    <a:pt x="3086" y="16147"/>
                  </a:cubicBezTo>
                  <a:cubicBezTo>
                    <a:pt x="4114" y="16203"/>
                    <a:pt x="5143" y="15535"/>
                    <a:pt x="4629" y="13642"/>
                  </a:cubicBezTo>
                  <a:cubicBezTo>
                    <a:pt x="4114" y="11749"/>
                    <a:pt x="2057" y="8632"/>
                    <a:pt x="1029" y="6683"/>
                  </a:cubicBezTo>
                  <a:cubicBezTo>
                    <a:pt x="0" y="4735"/>
                    <a:pt x="0" y="3955"/>
                    <a:pt x="514" y="3287"/>
                  </a:cubicBezTo>
                  <a:cubicBezTo>
                    <a:pt x="1029" y="2619"/>
                    <a:pt x="2057" y="2062"/>
                    <a:pt x="2571" y="2062"/>
                  </a:cubicBezTo>
                  <a:cubicBezTo>
                    <a:pt x="3086" y="2062"/>
                    <a:pt x="3086" y="2619"/>
                    <a:pt x="4114" y="4289"/>
                  </a:cubicBezTo>
                  <a:cubicBezTo>
                    <a:pt x="5143" y="5959"/>
                    <a:pt x="7200" y="8743"/>
                    <a:pt x="9771" y="11304"/>
                  </a:cubicBezTo>
                  <a:cubicBezTo>
                    <a:pt x="12343" y="13865"/>
                    <a:pt x="15429" y="16203"/>
                    <a:pt x="17486" y="17873"/>
                  </a:cubicBezTo>
                  <a:cubicBezTo>
                    <a:pt x="19543" y="19543"/>
                    <a:pt x="20571" y="20545"/>
                    <a:pt x="21086" y="20768"/>
                  </a:cubicBezTo>
                  <a:cubicBezTo>
                    <a:pt x="21600" y="20990"/>
                    <a:pt x="21600" y="20434"/>
                    <a:pt x="21600" y="18374"/>
                  </a:cubicBezTo>
                  <a:cubicBezTo>
                    <a:pt x="21600" y="16314"/>
                    <a:pt x="21600" y="12751"/>
                    <a:pt x="21086" y="10691"/>
                  </a:cubicBezTo>
                  <a:cubicBezTo>
                    <a:pt x="20571" y="8632"/>
                    <a:pt x="19543" y="8075"/>
                    <a:pt x="18000" y="8075"/>
                  </a:cubicBezTo>
                  <a:cubicBezTo>
                    <a:pt x="16457" y="8075"/>
                    <a:pt x="14400" y="8632"/>
                    <a:pt x="12857" y="10135"/>
                  </a:cubicBezTo>
                  <a:cubicBezTo>
                    <a:pt x="11314" y="11638"/>
                    <a:pt x="10286" y="14087"/>
                    <a:pt x="11314" y="16147"/>
                  </a:cubicBezTo>
                  <a:cubicBezTo>
                    <a:pt x="12343" y="18207"/>
                    <a:pt x="15429" y="19877"/>
                    <a:pt x="18514" y="2154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3" name="Linie"/>
            <p:cNvSpPr/>
            <p:nvPr/>
          </p:nvSpPr>
          <p:spPr>
            <a:xfrm>
              <a:off x="975115" y="3282413"/>
              <a:ext cx="382694" cy="542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2" extrusionOk="0">
                  <a:moveTo>
                    <a:pt x="1244" y="1014"/>
                  </a:moveTo>
                  <a:cubicBezTo>
                    <a:pt x="1583" y="696"/>
                    <a:pt x="1923" y="378"/>
                    <a:pt x="2771" y="180"/>
                  </a:cubicBezTo>
                  <a:cubicBezTo>
                    <a:pt x="3619" y="-19"/>
                    <a:pt x="4976" y="-98"/>
                    <a:pt x="6503" y="180"/>
                  </a:cubicBezTo>
                  <a:cubicBezTo>
                    <a:pt x="8029" y="458"/>
                    <a:pt x="9726" y="1093"/>
                    <a:pt x="11026" y="1808"/>
                  </a:cubicBezTo>
                  <a:cubicBezTo>
                    <a:pt x="12327" y="2523"/>
                    <a:pt x="13231" y="3317"/>
                    <a:pt x="13514" y="4111"/>
                  </a:cubicBezTo>
                  <a:cubicBezTo>
                    <a:pt x="13797" y="4905"/>
                    <a:pt x="13458" y="5699"/>
                    <a:pt x="11931" y="7089"/>
                  </a:cubicBezTo>
                  <a:cubicBezTo>
                    <a:pt x="10404" y="8478"/>
                    <a:pt x="7690" y="10464"/>
                    <a:pt x="5541" y="12131"/>
                  </a:cubicBezTo>
                  <a:cubicBezTo>
                    <a:pt x="3393" y="13799"/>
                    <a:pt x="1809" y="15149"/>
                    <a:pt x="961" y="16062"/>
                  </a:cubicBezTo>
                  <a:cubicBezTo>
                    <a:pt x="113" y="16976"/>
                    <a:pt x="0" y="17452"/>
                    <a:pt x="0" y="17889"/>
                  </a:cubicBezTo>
                  <a:cubicBezTo>
                    <a:pt x="0" y="18326"/>
                    <a:pt x="113" y="18723"/>
                    <a:pt x="792" y="19080"/>
                  </a:cubicBezTo>
                  <a:cubicBezTo>
                    <a:pt x="1470" y="19437"/>
                    <a:pt x="2714" y="19755"/>
                    <a:pt x="5032" y="19993"/>
                  </a:cubicBezTo>
                  <a:cubicBezTo>
                    <a:pt x="7351" y="20231"/>
                    <a:pt x="10743" y="20390"/>
                    <a:pt x="13458" y="20351"/>
                  </a:cubicBezTo>
                  <a:cubicBezTo>
                    <a:pt x="16172" y="20311"/>
                    <a:pt x="18207" y="20073"/>
                    <a:pt x="19564" y="19953"/>
                  </a:cubicBezTo>
                  <a:cubicBezTo>
                    <a:pt x="20921" y="19834"/>
                    <a:pt x="21600" y="19834"/>
                    <a:pt x="21600" y="20112"/>
                  </a:cubicBezTo>
                  <a:cubicBezTo>
                    <a:pt x="21600" y="20390"/>
                    <a:pt x="20921" y="20946"/>
                    <a:pt x="20243" y="2150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4" name="Linie"/>
            <p:cNvSpPr/>
            <p:nvPr/>
          </p:nvSpPr>
          <p:spPr>
            <a:xfrm>
              <a:off x="906992" y="3587669"/>
              <a:ext cx="444807" cy="3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7" extrusionOk="0">
                  <a:moveTo>
                    <a:pt x="0" y="20967"/>
                  </a:moveTo>
                  <a:cubicBezTo>
                    <a:pt x="2141" y="16647"/>
                    <a:pt x="4281" y="12327"/>
                    <a:pt x="7297" y="8547"/>
                  </a:cubicBezTo>
                  <a:cubicBezTo>
                    <a:pt x="10314" y="4767"/>
                    <a:pt x="14205" y="1527"/>
                    <a:pt x="16735" y="447"/>
                  </a:cubicBezTo>
                  <a:cubicBezTo>
                    <a:pt x="19265" y="-633"/>
                    <a:pt x="20432" y="447"/>
                    <a:pt x="21600" y="152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5" name="Linie"/>
            <p:cNvSpPr/>
            <p:nvPr/>
          </p:nvSpPr>
          <p:spPr>
            <a:xfrm>
              <a:off x="320635" y="3163729"/>
              <a:ext cx="63411" cy="979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5" h="21600" extrusionOk="0">
                  <a:moveTo>
                    <a:pt x="20715" y="0"/>
                  </a:moveTo>
                  <a:cubicBezTo>
                    <a:pt x="17442" y="1281"/>
                    <a:pt x="14170" y="2562"/>
                    <a:pt x="12206" y="3865"/>
                  </a:cubicBezTo>
                  <a:cubicBezTo>
                    <a:pt x="10242" y="5168"/>
                    <a:pt x="9588" y="6493"/>
                    <a:pt x="8279" y="7973"/>
                  </a:cubicBezTo>
                  <a:cubicBezTo>
                    <a:pt x="6970" y="9453"/>
                    <a:pt x="5006" y="11087"/>
                    <a:pt x="3042" y="12633"/>
                  </a:cubicBezTo>
                  <a:cubicBezTo>
                    <a:pt x="1079" y="14179"/>
                    <a:pt x="-885" y="15637"/>
                    <a:pt x="424" y="17006"/>
                  </a:cubicBezTo>
                  <a:cubicBezTo>
                    <a:pt x="1733" y="18375"/>
                    <a:pt x="6315" y="19656"/>
                    <a:pt x="9260" y="20407"/>
                  </a:cubicBezTo>
                  <a:cubicBezTo>
                    <a:pt x="12206" y="21158"/>
                    <a:pt x="13515" y="21379"/>
                    <a:pt x="14824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6" name="Linie"/>
            <p:cNvSpPr/>
            <p:nvPr/>
          </p:nvSpPr>
          <p:spPr>
            <a:xfrm>
              <a:off x="344701" y="4115453"/>
              <a:ext cx="1596164" cy="8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1279" extrusionOk="0">
                  <a:moveTo>
                    <a:pt x="531" y="8540"/>
                  </a:moveTo>
                  <a:cubicBezTo>
                    <a:pt x="396" y="8037"/>
                    <a:pt x="261" y="7535"/>
                    <a:pt x="152" y="8288"/>
                  </a:cubicBezTo>
                  <a:cubicBezTo>
                    <a:pt x="44" y="9042"/>
                    <a:pt x="-37" y="11051"/>
                    <a:pt x="17" y="12809"/>
                  </a:cubicBezTo>
                  <a:cubicBezTo>
                    <a:pt x="71" y="14567"/>
                    <a:pt x="261" y="16074"/>
                    <a:pt x="816" y="17581"/>
                  </a:cubicBezTo>
                  <a:cubicBezTo>
                    <a:pt x="1371" y="19088"/>
                    <a:pt x="2291" y="20595"/>
                    <a:pt x="3089" y="21098"/>
                  </a:cubicBezTo>
                  <a:cubicBezTo>
                    <a:pt x="3888" y="21600"/>
                    <a:pt x="4565" y="21098"/>
                    <a:pt x="5444" y="19088"/>
                  </a:cubicBezTo>
                  <a:cubicBezTo>
                    <a:pt x="6324" y="17079"/>
                    <a:pt x="7407" y="13563"/>
                    <a:pt x="8462" y="10800"/>
                  </a:cubicBezTo>
                  <a:cubicBezTo>
                    <a:pt x="9518" y="8037"/>
                    <a:pt x="10546" y="6028"/>
                    <a:pt x="11534" y="4521"/>
                  </a:cubicBezTo>
                  <a:cubicBezTo>
                    <a:pt x="12522" y="3014"/>
                    <a:pt x="13470" y="2009"/>
                    <a:pt x="14417" y="1256"/>
                  </a:cubicBezTo>
                  <a:cubicBezTo>
                    <a:pt x="15365" y="502"/>
                    <a:pt x="16312" y="0"/>
                    <a:pt x="17313" y="0"/>
                  </a:cubicBezTo>
                  <a:cubicBezTo>
                    <a:pt x="18315" y="0"/>
                    <a:pt x="19371" y="502"/>
                    <a:pt x="20088" y="2009"/>
                  </a:cubicBezTo>
                  <a:cubicBezTo>
                    <a:pt x="20805" y="3516"/>
                    <a:pt x="21184" y="6028"/>
                    <a:pt x="21563" y="854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7" name="Linie"/>
            <p:cNvSpPr/>
            <p:nvPr/>
          </p:nvSpPr>
          <p:spPr>
            <a:xfrm>
              <a:off x="353991" y="3097609"/>
              <a:ext cx="583057" cy="18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9" y="7200"/>
                    <a:pt x="5938" y="14400"/>
                    <a:pt x="8833" y="18000"/>
                  </a:cubicBezTo>
                  <a:cubicBezTo>
                    <a:pt x="11728" y="21600"/>
                    <a:pt x="14548" y="21600"/>
                    <a:pt x="16664" y="21600"/>
                  </a:cubicBezTo>
                  <a:cubicBezTo>
                    <a:pt x="18779" y="21600"/>
                    <a:pt x="20190" y="21600"/>
                    <a:pt x="2160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8" name="Linie"/>
            <p:cNvSpPr/>
            <p:nvPr/>
          </p:nvSpPr>
          <p:spPr>
            <a:xfrm>
              <a:off x="1297700" y="3041327"/>
              <a:ext cx="745351" cy="26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96" extrusionOk="0">
                  <a:moveTo>
                    <a:pt x="0" y="15567"/>
                  </a:moveTo>
                  <a:cubicBezTo>
                    <a:pt x="2206" y="15567"/>
                    <a:pt x="4413" y="15567"/>
                    <a:pt x="6561" y="13253"/>
                  </a:cubicBezTo>
                  <a:cubicBezTo>
                    <a:pt x="8710" y="10939"/>
                    <a:pt x="10800" y="6310"/>
                    <a:pt x="12861" y="3224"/>
                  </a:cubicBezTo>
                  <a:cubicBezTo>
                    <a:pt x="14923" y="139"/>
                    <a:pt x="16955" y="-1404"/>
                    <a:pt x="18406" y="1682"/>
                  </a:cubicBezTo>
                  <a:cubicBezTo>
                    <a:pt x="19858" y="4768"/>
                    <a:pt x="20729" y="12482"/>
                    <a:pt x="21600" y="20196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19" name="Linie"/>
            <p:cNvSpPr/>
            <p:nvPr/>
          </p:nvSpPr>
          <p:spPr>
            <a:xfrm>
              <a:off x="2049060" y="3247882"/>
              <a:ext cx="78143" cy="841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877" y="411"/>
                    <a:pt x="7754" y="823"/>
                    <a:pt x="10246" y="1826"/>
                  </a:cubicBezTo>
                  <a:cubicBezTo>
                    <a:pt x="12738" y="2829"/>
                    <a:pt x="13846" y="4423"/>
                    <a:pt x="14123" y="6171"/>
                  </a:cubicBezTo>
                  <a:cubicBezTo>
                    <a:pt x="14400" y="7920"/>
                    <a:pt x="13846" y="9823"/>
                    <a:pt x="12738" y="11700"/>
                  </a:cubicBezTo>
                  <a:cubicBezTo>
                    <a:pt x="11631" y="13577"/>
                    <a:pt x="9969" y="15429"/>
                    <a:pt x="9692" y="16843"/>
                  </a:cubicBezTo>
                  <a:cubicBezTo>
                    <a:pt x="9415" y="18257"/>
                    <a:pt x="10523" y="19234"/>
                    <a:pt x="12738" y="19954"/>
                  </a:cubicBezTo>
                  <a:cubicBezTo>
                    <a:pt x="14954" y="20674"/>
                    <a:pt x="18277" y="21137"/>
                    <a:pt x="2160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0" name="Linie"/>
            <p:cNvSpPr/>
            <p:nvPr/>
          </p:nvSpPr>
          <p:spPr>
            <a:xfrm>
              <a:off x="2487855" y="3760811"/>
              <a:ext cx="2151898" cy="13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67" extrusionOk="0">
                  <a:moveTo>
                    <a:pt x="0" y="15428"/>
                  </a:moveTo>
                  <a:cubicBezTo>
                    <a:pt x="523" y="9257"/>
                    <a:pt x="1046" y="3086"/>
                    <a:pt x="1569" y="1543"/>
                  </a:cubicBezTo>
                  <a:cubicBezTo>
                    <a:pt x="2092" y="0"/>
                    <a:pt x="2615" y="3086"/>
                    <a:pt x="3158" y="7714"/>
                  </a:cubicBezTo>
                  <a:cubicBezTo>
                    <a:pt x="3701" y="12343"/>
                    <a:pt x="4264" y="18514"/>
                    <a:pt x="4907" y="20057"/>
                  </a:cubicBezTo>
                  <a:cubicBezTo>
                    <a:pt x="5551" y="21600"/>
                    <a:pt x="6275" y="18514"/>
                    <a:pt x="7049" y="15428"/>
                  </a:cubicBezTo>
                  <a:cubicBezTo>
                    <a:pt x="7823" y="12343"/>
                    <a:pt x="8648" y="9257"/>
                    <a:pt x="9493" y="7714"/>
                  </a:cubicBezTo>
                  <a:cubicBezTo>
                    <a:pt x="10337" y="6171"/>
                    <a:pt x="11202" y="6171"/>
                    <a:pt x="12047" y="6171"/>
                  </a:cubicBezTo>
                  <a:cubicBezTo>
                    <a:pt x="12892" y="6171"/>
                    <a:pt x="13716" y="6171"/>
                    <a:pt x="14571" y="4628"/>
                  </a:cubicBezTo>
                  <a:cubicBezTo>
                    <a:pt x="15426" y="3086"/>
                    <a:pt x="16311" y="0"/>
                    <a:pt x="17145" y="0"/>
                  </a:cubicBezTo>
                  <a:cubicBezTo>
                    <a:pt x="17980" y="0"/>
                    <a:pt x="18764" y="3086"/>
                    <a:pt x="19498" y="6171"/>
                  </a:cubicBezTo>
                  <a:cubicBezTo>
                    <a:pt x="20232" y="9257"/>
                    <a:pt x="20916" y="12343"/>
                    <a:pt x="21600" y="1542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1" name="Linie"/>
            <p:cNvSpPr/>
            <p:nvPr/>
          </p:nvSpPr>
          <p:spPr>
            <a:xfrm>
              <a:off x="4838112" y="3753140"/>
              <a:ext cx="613111" cy="11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82" extrusionOk="0">
                  <a:moveTo>
                    <a:pt x="0" y="20982"/>
                  </a:moveTo>
                  <a:cubicBezTo>
                    <a:pt x="2612" y="13782"/>
                    <a:pt x="5224" y="6582"/>
                    <a:pt x="7941" y="2982"/>
                  </a:cubicBezTo>
                  <a:cubicBezTo>
                    <a:pt x="10659" y="-618"/>
                    <a:pt x="13482" y="-618"/>
                    <a:pt x="15776" y="1182"/>
                  </a:cubicBezTo>
                  <a:cubicBezTo>
                    <a:pt x="18071" y="2982"/>
                    <a:pt x="19835" y="6582"/>
                    <a:pt x="21600" y="1018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2" name="Linie"/>
            <p:cNvSpPr/>
            <p:nvPr/>
          </p:nvSpPr>
          <p:spPr>
            <a:xfrm>
              <a:off x="1200950" y="647172"/>
              <a:ext cx="105572" cy="23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514" extrusionOk="0">
                  <a:moveTo>
                    <a:pt x="16607" y="6146"/>
                  </a:moveTo>
                  <a:cubicBezTo>
                    <a:pt x="15036" y="5093"/>
                    <a:pt x="13465" y="4039"/>
                    <a:pt x="12483" y="4039"/>
                  </a:cubicBezTo>
                  <a:cubicBezTo>
                    <a:pt x="11502" y="4039"/>
                    <a:pt x="11109" y="5093"/>
                    <a:pt x="9145" y="7551"/>
                  </a:cubicBezTo>
                  <a:cubicBezTo>
                    <a:pt x="7182" y="10010"/>
                    <a:pt x="3647" y="13873"/>
                    <a:pt x="1683" y="16771"/>
                  </a:cubicBezTo>
                  <a:cubicBezTo>
                    <a:pt x="-280" y="19668"/>
                    <a:pt x="-673" y="21600"/>
                    <a:pt x="1291" y="19844"/>
                  </a:cubicBezTo>
                  <a:cubicBezTo>
                    <a:pt x="3254" y="18088"/>
                    <a:pt x="7574" y="12644"/>
                    <a:pt x="10323" y="9483"/>
                  </a:cubicBezTo>
                  <a:cubicBezTo>
                    <a:pt x="13072" y="6322"/>
                    <a:pt x="14251" y="5444"/>
                    <a:pt x="15429" y="4654"/>
                  </a:cubicBezTo>
                  <a:cubicBezTo>
                    <a:pt x="16607" y="3863"/>
                    <a:pt x="17785" y="3161"/>
                    <a:pt x="18571" y="3337"/>
                  </a:cubicBezTo>
                  <a:cubicBezTo>
                    <a:pt x="19356" y="3512"/>
                    <a:pt x="19749" y="4566"/>
                    <a:pt x="18767" y="6234"/>
                  </a:cubicBezTo>
                  <a:cubicBezTo>
                    <a:pt x="17785" y="7902"/>
                    <a:pt x="15429" y="10185"/>
                    <a:pt x="14251" y="11854"/>
                  </a:cubicBezTo>
                  <a:cubicBezTo>
                    <a:pt x="13072" y="13522"/>
                    <a:pt x="13072" y="14576"/>
                    <a:pt x="13269" y="14663"/>
                  </a:cubicBezTo>
                  <a:cubicBezTo>
                    <a:pt x="13465" y="14751"/>
                    <a:pt x="13858" y="13873"/>
                    <a:pt x="14643" y="12117"/>
                  </a:cubicBezTo>
                  <a:cubicBezTo>
                    <a:pt x="15429" y="10361"/>
                    <a:pt x="16607" y="7727"/>
                    <a:pt x="17589" y="5971"/>
                  </a:cubicBezTo>
                  <a:cubicBezTo>
                    <a:pt x="18571" y="4215"/>
                    <a:pt x="19356" y="3337"/>
                    <a:pt x="19945" y="2283"/>
                  </a:cubicBezTo>
                  <a:cubicBezTo>
                    <a:pt x="20534" y="1229"/>
                    <a:pt x="20927" y="0"/>
                    <a:pt x="20534" y="0"/>
                  </a:cubicBezTo>
                  <a:cubicBezTo>
                    <a:pt x="20142" y="0"/>
                    <a:pt x="18963" y="1229"/>
                    <a:pt x="18178" y="2283"/>
                  </a:cubicBezTo>
                  <a:cubicBezTo>
                    <a:pt x="17392" y="3337"/>
                    <a:pt x="17000" y="4215"/>
                    <a:pt x="16411" y="5707"/>
                  </a:cubicBezTo>
                  <a:cubicBezTo>
                    <a:pt x="15822" y="7200"/>
                    <a:pt x="15036" y="9307"/>
                    <a:pt x="14643" y="9834"/>
                  </a:cubicBezTo>
                  <a:cubicBezTo>
                    <a:pt x="14251" y="10361"/>
                    <a:pt x="14251" y="9307"/>
                    <a:pt x="14251" y="8254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pic>
          <p:nvPicPr>
            <p:cNvPr id="1723" name="Linie Form" descr="Linie Form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21" y="3068849"/>
              <a:ext cx="269905" cy="1071357"/>
            </a:xfrm>
            <a:prstGeom prst="rect">
              <a:avLst/>
            </a:prstGeom>
            <a:effectLst/>
          </p:spPr>
        </p:pic>
      </p:grpSp>
      <p:grpSp>
        <p:nvGrpSpPr>
          <p:cNvPr id="1805" name="Zeichnung"/>
          <p:cNvGrpSpPr/>
          <p:nvPr/>
        </p:nvGrpSpPr>
        <p:grpSpPr>
          <a:xfrm>
            <a:off x="2129882" y="543339"/>
            <a:ext cx="8591128" cy="5847652"/>
            <a:chOff x="-50800" y="0"/>
            <a:chExt cx="9627414" cy="6348052"/>
          </a:xfrm>
        </p:grpSpPr>
        <p:sp>
          <p:nvSpPr>
            <p:cNvPr id="1726" name="Linie"/>
            <p:cNvSpPr/>
            <p:nvPr/>
          </p:nvSpPr>
          <p:spPr>
            <a:xfrm>
              <a:off x="7080228" y="914950"/>
              <a:ext cx="1741663" cy="1343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487" extrusionOk="0">
                  <a:moveTo>
                    <a:pt x="7129" y="2645"/>
                  </a:moveTo>
                  <a:cubicBezTo>
                    <a:pt x="7401" y="2036"/>
                    <a:pt x="7673" y="1427"/>
                    <a:pt x="7846" y="1043"/>
                  </a:cubicBezTo>
                  <a:cubicBezTo>
                    <a:pt x="8019" y="658"/>
                    <a:pt x="8093" y="498"/>
                    <a:pt x="8131" y="338"/>
                  </a:cubicBezTo>
                  <a:cubicBezTo>
                    <a:pt x="8168" y="177"/>
                    <a:pt x="8168" y="17"/>
                    <a:pt x="8118" y="1"/>
                  </a:cubicBezTo>
                  <a:cubicBezTo>
                    <a:pt x="8069" y="-15"/>
                    <a:pt x="7970" y="113"/>
                    <a:pt x="7623" y="610"/>
                  </a:cubicBezTo>
                  <a:cubicBezTo>
                    <a:pt x="7277" y="1107"/>
                    <a:pt x="6683" y="1972"/>
                    <a:pt x="6102" y="2837"/>
                  </a:cubicBezTo>
                  <a:cubicBezTo>
                    <a:pt x="5520" y="3703"/>
                    <a:pt x="4951" y="4568"/>
                    <a:pt x="4394" y="5497"/>
                  </a:cubicBezTo>
                  <a:cubicBezTo>
                    <a:pt x="3838" y="6427"/>
                    <a:pt x="3293" y="7420"/>
                    <a:pt x="2786" y="8430"/>
                  </a:cubicBezTo>
                  <a:cubicBezTo>
                    <a:pt x="2279" y="9439"/>
                    <a:pt x="1809" y="10465"/>
                    <a:pt x="1388" y="11554"/>
                  </a:cubicBezTo>
                  <a:cubicBezTo>
                    <a:pt x="968" y="12644"/>
                    <a:pt x="597" y="13797"/>
                    <a:pt x="349" y="14919"/>
                  </a:cubicBezTo>
                  <a:cubicBezTo>
                    <a:pt x="102" y="16041"/>
                    <a:pt x="-22" y="17130"/>
                    <a:pt x="3" y="18172"/>
                  </a:cubicBezTo>
                  <a:cubicBezTo>
                    <a:pt x="27" y="19213"/>
                    <a:pt x="201" y="20207"/>
                    <a:pt x="473" y="20800"/>
                  </a:cubicBezTo>
                  <a:cubicBezTo>
                    <a:pt x="745" y="21393"/>
                    <a:pt x="1116" y="21585"/>
                    <a:pt x="1648" y="21441"/>
                  </a:cubicBezTo>
                  <a:cubicBezTo>
                    <a:pt x="2180" y="21297"/>
                    <a:pt x="2873" y="20816"/>
                    <a:pt x="3504" y="20143"/>
                  </a:cubicBezTo>
                  <a:cubicBezTo>
                    <a:pt x="4135" y="19470"/>
                    <a:pt x="4704" y="18605"/>
                    <a:pt x="5124" y="17739"/>
                  </a:cubicBezTo>
                  <a:cubicBezTo>
                    <a:pt x="5545" y="16874"/>
                    <a:pt x="5817" y="16009"/>
                    <a:pt x="5941" y="15480"/>
                  </a:cubicBezTo>
                  <a:cubicBezTo>
                    <a:pt x="6065" y="14951"/>
                    <a:pt x="6040" y="14759"/>
                    <a:pt x="5966" y="14647"/>
                  </a:cubicBezTo>
                  <a:cubicBezTo>
                    <a:pt x="5891" y="14535"/>
                    <a:pt x="5768" y="14503"/>
                    <a:pt x="5669" y="14583"/>
                  </a:cubicBezTo>
                  <a:cubicBezTo>
                    <a:pt x="5570" y="14663"/>
                    <a:pt x="5496" y="14855"/>
                    <a:pt x="5520" y="15304"/>
                  </a:cubicBezTo>
                  <a:cubicBezTo>
                    <a:pt x="5545" y="15752"/>
                    <a:pt x="5669" y="16457"/>
                    <a:pt x="6003" y="17050"/>
                  </a:cubicBezTo>
                  <a:cubicBezTo>
                    <a:pt x="6337" y="17643"/>
                    <a:pt x="6881" y="18124"/>
                    <a:pt x="7574" y="18428"/>
                  </a:cubicBezTo>
                  <a:cubicBezTo>
                    <a:pt x="8267" y="18733"/>
                    <a:pt x="9108" y="18861"/>
                    <a:pt x="9974" y="18781"/>
                  </a:cubicBezTo>
                  <a:cubicBezTo>
                    <a:pt x="10840" y="18701"/>
                    <a:pt x="11731" y="18412"/>
                    <a:pt x="12572" y="18044"/>
                  </a:cubicBezTo>
                  <a:cubicBezTo>
                    <a:pt x="13413" y="17675"/>
                    <a:pt x="14205" y="17227"/>
                    <a:pt x="15046" y="16698"/>
                  </a:cubicBezTo>
                  <a:cubicBezTo>
                    <a:pt x="15887" y="16169"/>
                    <a:pt x="16778" y="15560"/>
                    <a:pt x="17619" y="14919"/>
                  </a:cubicBezTo>
                  <a:cubicBezTo>
                    <a:pt x="18460" y="14278"/>
                    <a:pt x="19252" y="13605"/>
                    <a:pt x="19871" y="12820"/>
                  </a:cubicBezTo>
                  <a:cubicBezTo>
                    <a:pt x="20489" y="12035"/>
                    <a:pt x="20935" y="11138"/>
                    <a:pt x="21207" y="10176"/>
                  </a:cubicBezTo>
                  <a:cubicBezTo>
                    <a:pt x="21479" y="9215"/>
                    <a:pt x="21578" y="8189"/>
                    <a:pt x="21454" y="7356"/>
                  </a:cubicBezTo>
                  <a:cubicBezTo>
                    <a:pt x="21331" y="6523"/>
                    <a:pt x="20984" y="5882"/>
                    <a:pt x="20415" y="5433"/>
                  </a:cubicBezTo>
                  <a:cubicBezTo>
                    <a:pt x="19846" y="4984"/>
                    <a:pt x="19054" y="4728"/>
                    <a:pt x="18139" y="4808"/>
                  </a:cubicBezTo>
                  <a:cubicBezTo>
                    <a:pt x="17223" y="4888"/>
                    <a:pt x="16184" y="5305"/>
                    <a:pt x="15590" y="5561"/>
                  </a:cubicBezTo>
                  <a:cubicBezTo>
                    <a:pt x="14997" y="5818"/>
                    <a:pt x="14848" y="5914"/>
                    <a:pt x="14700" y="601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7" name="Linie"/>
            <p:cNvSpPr/>
            <p:nvPr/>
          </p:nvSpPr>
          <p:spPr>
            <a:xfrm>
              <a:off x="6368896" y="311801"/>
              <a:ext cx="1955838" cy="2090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1" h="21550" extrusionOk="0">
                  <a:moveTo>
                    <a:pt x="21581" y="1478"/>
                  </a:moveTo>
                  <a:cubicBezTo>
                    <a:pt x="21559" y="1272"/>
                    <a:pt x="21537" y="1065"/>
                    <a:pt x="21294" y="838"/>
                  </a:cubicBezTo>
                  <a:cubicBezTo>
                    <a:pt x="21050" y="611"/>
                    <a:pt x="20586" y="363"/>
                    <a:pt x="19934" y="198"/>
                  </a:cubicBezTo>
                  <a:cubicBezTo>
                    <a:pt x="19282" y="33"/>
                    <a:pt x="18442" y="-50"/>
                    <a:pt x="17590" y="33"/>
                  </a:cubicBezTo>
                  <a:cubicBezTo>
                    <a:pt x="16739" y="115"/>
                    <a:pt x="15877" y="363"/>
                    <a:pt x="15114" y="652"/>
                  </a:cubicBezTo>
                  <a:cubicBezTo>
                    <a:pt x="14352" y="941"/>
                    <a:pt x="13688" y="1272"/>
                    <a:pt x="13014" y="1674"/>
                  </a:cubicBezTo>
                  <a:cubicBezTo>
                    <a:pt x="12340" y="2077"/>
                    <a:pt x="11654" y="2552"/>
                    <a:pt x="11068" y="3037"/>
                  </a:cubicBezTo>
                  <a:cubicBezTo>
                    <a:pt x="10483" y="3522"/>
                    <a:pt x="9996" y="4018"/>
                    <a:pt x="9631" y="4555"/>
                  </a:cubicBezTo>
                  <a:cubicBezTo>
                    <a:pt x="9267" y="5092"/>
                    <a:pt x="9023" y="5670"/>
                    <a:pt x="8902" y="6011"/>
                  </a:cubicBezTo>
                  <a:cubicBezTo>
                    <a:pt x="8780" y="6352"/>
                    <a:pt x="8780" y="6455"/>
                    <a:pt x="8858" y="6548"/>
                  </a:cubicBezTo>
                  <a:cubicBezTo>
                    <a:pt x="8935" y="6641"/>
                    <a:pt x="9090" y="6723"/>
                    <a:pt x="9388" y="6723"/>
                  </a:cubicBezTo>
                  <a:cubicBezTo>
                    <a:pt x="9687" y="6723"/>
                    <a:pt x="10129" y="6641"/>
                    <a:pt x="10405" y="6558"/>
                  </a:cubicBezTo>
                  <a:cubicBezTo>
                    <a:pt x="10682" y="6475"/>
                    <a:pt x="10792" y="6393"/>
                    <a:pt x="10880" y="6279"/>
                  </a:cubicBezTo>
                  <a:cubicBezTo>
                    <a:pt x="10969" y="6166"/>
                    <a:pt x="11035" y="6021"/>
                    <a:pt x="11013" y="5928"/>
                  </a:cubicBezTo>
                  <a:cubicBezTo>
                    <a:pt x="10991" y="5835"/>
                    <a:pt x="10880" y="5794"/>
                    <a:pt x="10527" y="5856"/>
                  </a:cubicBezTo>
                  <a:cubicBezTo>
                    <a:pt x="10173" y="5918"/>
                    <a:pt x="9576" y="6083"/>
                    <a:pt x="8891" y="6341"/>
                  </a:cubicBezTo>
                  <a:cubicBezTo>
                    <a:pt x="8205" y="6599"/>
                    <a:pt x="7432" y="6950"/>
                    <a:pt x="6702" y="7353"/>
                  </a:cubicBezTo>
                  <a:cubicBezTo>
                    <a:pt x="5972" y="7756"/>
                    <a:pt x="5287" y="8210"/>
                    <a:pt x="4657" y="8695"/>
                  </a:cubicBezTo>
                  <a:cubicBezTo>
                    <a:pt x="4027" y="9181"/>
                    <a:pt x="3452" y="9697"/>
                    <a:pt x="2910" y="10265"/>
                  </a:cubicBezTo>
                  <a:cubicBezTo>
                    <a:pt x="2369" y="10833"/>
                    <a:pt x="1860" y="11452"/>
                    <a:pt x="1429" y="12103"/>
                  </a:cubicBezTo>
                  <a:cubicBezTo>
                    <a:pt x="998" y="12753"/>
                    <a:pt x="644" y="13435"/>
                    <a:pt x="401" y="14157"/>
                  </a:cubicBezTo>
                  <a:cubicBezTo>
                    <a:pt x="158" y="14880"/>
                    <a:pt x="25" y="15644"/>
                    <a:pt x="3" y="16387"/>
                  </a:cubicBezTo>
                  <a:cubicBezTo>
                    <a:pt x="-19" y="17131"/>
                    <a:pt x="69" y="17854"/>
                    <a:pt x="324" y="18556"/>
                  </a:cubicBezTo>
                  <a:cubicBezTo>
                    <a:pt x="578" y="19258"/>
                    <a:pt x="998" y="19939"/>
                    <a:pt x="1374" y="20435"/>
                  </a:cubicBezTo>
                  <a:cubicBezTo>
                    <a:pt x="1750" y="20930"/>
                    <a:pt x="2081" y="21240"/>
                    <a:pt x="2413" y="2155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8" name="Linie"/>
            <p:cNvSpPr/>
            <p:nvPr/>
          </p:nvSpPr>
          <p:spPr>
            <a:xfrm>
              <a:off x="6492311" y="507652"/>
              <a:ext cx="3084304" cy="2468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7" h="21568" extrusionOk="0">
                  <a:moveTo>
                    <a:pt x="919" y="16975"/>
                  </a:moveTo>
                  <a:cubicBezTo>
                    <a:pt x="639" y="17203"/>
                    <a:pt x="358" y="17431"/>
                    <a:pt x="197" y="17632"/>
                  </a:cubicBezTo>
                  <a:cubicBezTo>
                    <a:pt x="36" y="17833"/>
                    <a:pt x="-6" y="18008"/>
                    <a:pt x="1" y="18192"/>
                  </a:cubicBezTo>
                  <a:cubicBezTo>
                    <a:pt x="8" y="18376"/>
                    <a:pt x="64" y="18568"/>
                    <a:pt x="302" y="18857"/>
                  </a:cubicBezTo>
                  <a:cubicBezTo>
                    <a:pt x="541" y="19146"/>
                    <a:pt x="961" y="19531"/>
                    <a:pt x="1382" y="19837"/>
                  </a:cubicBezTo>
                  <a:cubicBezTo>
                    <a:pt x="1802" y="20144"/>
                    <a:pt x="2223" y="20371"/>
                    <a:pt x="2657" y="20555"/>
                  </a:cubicBezTo>
                  <a:cubicBezTo>
                    <a:pt x="3092" y="20739"/>
                    <a:pt x="3540" y="20879"/>
                    <a:pt x="4010" y="21019"/>
                  </a:cubicBezTo>
                  <a:cubicBezTo>
                    <a:pt x="4479" y="21159"/>
                    <a:pt x="4970" y="21299"/>
                    <a:pt x="5482" y="21395"/>
                  </a:cubicBezTo>
                  <a:cubicBezTo>
                    <a:pt x="5993" y="21491"/>
                    <a:pt x="6526" y="21544"/>
                    <a:pt x="7051" y="21561"/>
                  </a:cubicBezTo>
                  <a:cubicBezTo>
                    <a:pt x="7577" y="21579"/>
                    <a:pt x="8096" y="21561"/>
                    <a:pt x="8614" y="21483"/>
                  </a:cubicBezTo>
                  <a:cubicBezTo>
                    <a:pt x="9133" y="21404"/>
                    <a:pt x="9652" y="21264"/>
                    <a:pt x="10121" y="21098"/>
                  </a:cubicBezTo>
                  <a:cubicBezTo>
                    <a:pt x="10591" y="20931"/>
                    <a:pt x="11011" y="20739"/>
                    <a:pt x="11271" y="20581"/>
                  </a:cubicBezTo>
                  <a:cubicBezTo>
                    <a:pt x="11530" y="20424"/>
                    <a:pt x="11628" y="20301"/>
                    <a:pt x="11698" y="20179"/>
                  </a:cubicBezTo>
                  <a:cubicBezTo>
                    <a:pt x="11768" y="20056"/>
                    <a:pt x="11810" y="19934"/>
                    <a:pt x="11873" y="19872"/>
                  </a:cubicBezTo>
                  <a:cubicBezTo>
                    <a:pt x="11936" y="19811"/>
                    <a:pt x="12020" y="19811"/>
                    <a:pt x="12301" y="19846"/>
                  </a:cubicBezTo>
                  <a:cubicBezTo>
                    <a:pt x="12581" y="19881"/>
                    <a:pt x="13058" y="19951"/>
                    <a:pt x="13576" y="19969"/>
                  </a:cubicBezTo>
                  <a:cubicBezTo>
                    <a:pt x="14095" y="19986"/>
                    <a:pt x="14656" y="19951"/>
                    <a:pt x="15160" y="19846"/>
                  </a:cubicBezTo>
                  <a:cubicBezTo>
                    <a:pt x="15665" y="19741"/>
                    <a:pt x="16113" y="19566"/>
                    <a:pt x="16555" y="19303"/>
                  </a:cubicBezTo>
                  <a:cubicBezTo>
                    <a:pt x="16996" y="19041"/>
                    <a:pt x="17431" y="18691"/>
                    <a:pt x="17788" y="18271"/>
                  </a:cubicBezTo>
                  <a:cubicBezTo>
                    <a:pt x="18146" y="17851"/>
                    <a:pt x="18426" y="17361"/>
                    <a:pt x="18643" y="16809"/>
                  </a:cubicBezTo>
                  <a:cubicBezTo>
                    <a:pt x="18861" y="16258"/>
                    <a:pt x="19015" y="15645"/>
                    <a:pt x="19085" y="15094"/>
                  </a:cubicBezTo>
                  <a:cubicBezTo>
                    <a:pt x="19155" y="14542"/>
                    <a:pt x="19141" y="14052"/>
                    <a:pt x="19071" y="13728"/>
                  </a:cubicBezTo>
                  <a:cubicBezTo>
                    <a:pt x="19001" y="13405"/>
                    <a:pt x="18875" y="13247"/>
                    <a:pt x="18770" y="13160"/>
                  </a:cubicBezTo>
                  <a:cubicBezTo>
                    <a:pt x="18664" y="13072"/>
                    <a:pt x="18580" y="13055"/>
                    <a:pt x="18580" y="13063"/>
                  </a:cubicBezTo>
                  <a:cubicBezTo>
                    <a:pt x="18580" y="13072"/>
                    <a:pt x="18664" y="13107"/>
                    <a:pt x="18896" y="13028"/>
                  </a:cubicBezTo>
                  <a:cubicBezTo>
                    <a:pt x="19127" y="12950"/>
                    <a:pt x="19505" y="12757"/>
                    <a:pt x="19856" y="12521"/>
                  </a:cubicBezTo>
                  <a:cubicBezTo>
                    <a:pt x="20206" y="12284"/>
                    <a:pt x="20529" y="12004"/>
                    <a:pt x="20795" y="11689"/>
                  </a:cubicBezTo>
                  <a:cubicBezTo>
                    <a:pt x="21061" y="11374"/>
                    <a:pt x="21272" y="11024"/>
                    <a:pt x="21405" y="10525"/>
                  </a:cubicBezTo>
                  <a:cubicBezTo>
                    <a:pt x="21538" y="10026"/>
                    <a:pt x="21594" y="9379"/>
                    <a:pt x="21573" y="8775"/>
                  </a:cubicBezTo>
                  <a:cubicBezTo>
                    <a:pt x="21552" y="8171"/>
                    <a:pt x="21454" y="7611"/>
                    <a:pt x="21258" y="7077"/>
                  </a:cubicBezTo>
                  <a:cubicBezTo>
                    <a:pt x="21061" y="6543"/>
                    <a:pt x="20767" y="6035"/>
                    <a:pt x="20445" y="5624"/>
                  </a:cubicBezTo>
                  <a:cubicBezTo>
                    <a:pt x="20122" y="5213"/>
                    <a:pt x="19772" y="4898"/>
                    <a:pt x="19400" y="4679"/>
                  </a:cubicBezTo>
                  <a:cubicBezTo>
                    <a:pt x="19029" y="4460"/>
                    <a:pt x="18636" y="4338"/>
                    <a:pt x="18398" y="4267"/>
                  </a:cubicBezTo>
                  <a:cubicBezTo>
                    <a:pt x="18160" y="4197"/>
                    <a:pt x="18076" y="4180"/>
                    <a:pt x="18181" y="4101"/>
                  </a:cubicBezTo>
                  <a:cubicBezTo>
                    <a:pt x="18286" y="4022"/>
                    <a:pt x="18580" y="3882"/>
                    <a:pt x="18826" y="3699"/>
                  </a:cubicBezTo>
                  <a:cubicBezTo>
                    <a:pt x="19071" y="3515"/>
                    <a:pt x="19267" y="3287"/>
                    <a:pt x="19344" y="3007"/>
                  </a:cubicBezTo>
                  <a:cubicBezTo>
                    <a:pt x="19421" y="2727"/>
                    <a:pt x="19379" y="2395"/>
                    <a:pt x="19211" y="2053"/>
                  </a:cubicBezTo>
                  <a:cubicBezTo>
                    <a:pt x="19043" y="1712"/>
                    <a:pt x="18749" y="1362"/>
                    <a:pt x="18384" y="1064"/>
                  </a:cubicBezTo>
                  <a:cubicBezTo>
                    <a:pt x="18020" y="767"/>
                    <a:pt x="17585" y="522"/>
                    <a:pt x="17095" y="338"/>
                  </a:cubicBezTo>
                  <a:cubicBezTo>
                    <a:pt x="16604" y="154"/>
                    <a:pt x="16057" y="32"/>
                    <a:pt x="15504" y="5"/>
                  </a:cubicBezTo>
                  <a:cubicBezTo>
                    <a:pt x="14950" y="-21"/>
                    <a:pt x="14389" y="49"/>
                    <a:pt x="13948" y="128"/>
                  </a:cubicBezTo>
                  <a:cubicBezTo>
                    <a:pt x="13506" y="207"/>
                    <a:pt x="13184" y="294"/>
                    <a:pt x="12861" y="38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29" name="Linie"/>
            <p:cNvSpPr/>
            <p:nvPr/>
          </p:nvSpPr>
          <p:spPr>
            <a:xfrm>
              <a:off x="1610573" y="1585496"/>
              <a:ext cx="5279702" cy="83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536" extrusionOk="0">
                  <a:moveTo>
                    <a:pt x="0" y="15365"/>
                  </a:moveTo>
                  <a:cubicBezTo>
                    <a:pt x="229" y="13822"/>
                    <a:pt x="459" y="12279"/>
                    <a:pt x="668" y="10993"/>
                  </a:cubicBezTo>
                  <a:cubicBezTo>
                    <a:pt x="877" y="9707"/>
                    <a:pt x="1065" y="8679"/>
                    <a:pt x="1282" y="7393"/>
                  </a:cubicBezTo>
                  <a:cubicBezTo>
                    <a:pt x="1500" y="6107"/>
                    <a:pt x="1745" y="4565"/>
                    <a:pt x="1999" y="3536"/>
                  </a:cubicBezTo>
                  <a:cubicBezTo>
                    <a:pt x="2253" y="2507"/>
                    <a:pt x="2516" y="1993"/>
                    <a:pt x="2794" y="1479"/>
                  </a:cubicBezTo>
                  <a:cubicBezTo>
                    <a:pt x="3073" y="965"/>
                    <a:pt x="3368" y="450"/>
                    <a:pt x="3692" y="193"/>
                  </a:cubicBezTo>
                  <a:cubicBezTo>
                    <a:pt x="4015" y="-64"/>
                    <a:pt x="4368" y="-64"/>
                    <a:pt x="4687" y="193"/>
                  </a:cubicBezTo>
                  <a:cubicBezTo>
                    <a:pt x="5007" y="450"/>
                    <a:pt x="5293" y="965"/>
                    <a:pt x="5588" y="1222"/>
                  </a:cubicBezTo>
                  <a:cubicBezTo>
                    <a:pt x="5883" y="1479"/>
                    <a:pt x="6187" y="1479"/>
                    <a:pt x="6478" y="1736"/>
                  </a:cubicBezTo>
                  <a:cubicBezTo>
                    <a:pt x="6768" y="1993"/>
                    <a:pt x="7047" y="2507"/>
                    <a:pt x="7338" y="2765"/>
                  </a:cubicBezTo>
                  <a:cubicBezTo>
                    <a:pt x="7629" y="3022"/>
                    <a:pt x="7932" y="3022"/>
                    <a:pt x="8223" y="3279"/>
                  </a:cubicBezTo>
                  <a:cubicBezTo>
                    <a:pt x="8514" y="3536"/>
                    <a:pt x="8792" y="4050"/>
                    <a:pt x="9087" y="4565"/>
                  </a:cubicBezTo>
                  <a:cubicBezTo>
                    <a:pt x="9382" y="5079"/>
                    <a:pt x="9694" y="5593"/>
                    <a:pt x="9985" y="5850"/>
                  </a:cubicBezTo>
                  <a:cubicBezTo>
                    <a:pt x="10276" y="6107"/>
                    <a:pt x="10546" y="6107"/>
                    <a:pt x="10837" y="6622"/>
                  </a:cubicBezTo>
                  <a:cubicBezTo>
                    <a:pt x="11128" y="7136"/>
                    <a:pt x="11439" y="8165"/>
                    <a:pt x="11751" y="8422"/>
                  </a:cubicBezTo>
                  <a:cubicBezTo>
                    <a:pt x="12062" y="8679"/>
                    <a:pt x="12373" y="8165"/>
                    <a:pt x="12681" y="7907"/>
                  </a:cubicBezTo>
                  <a:cubicBezTo>
                    <a:pt x="12988" y="7650"/>
                    <a:pt x="13291" y="7650"/>
                    <a:pt x="13607" y="7393"/>
                  </a:cubicBezTo>
                  <a:cubicBezTo>
                    <a:pt x="13922" y="7136"/>
                    <a:pt x="14250" y="6622"/>
                    <a:pt x="14561" y="6107"/>
                  </a:cubicBezTo>
                  <a:cubicBezTo>
                    <a:pt x="14873" y="5593"/>
                    <a:pt x="15168" y="5079"/>
                    <a:pt x="15483" y="4822"/>
                  </a:cubicBezTo>
                  <a:cubicBezTo>
                    <a:pt x="15798" y="4565"/>
                    <a:pt x="16134" y="4565"/>
                    <a:pt x="16438" y="4822"/>
                  </a:cubicBezTo>
                  <a:cubicBezTo>
                    <a:pt x="16741" y="5079"/>
                    <a:pt x="17011" y="5593"/>
                    <a:pt x="17323" y="5850"/>
                  </a:cubicBezTo>
                  <a:cubicBezTo>
                    <a:pt x="17634" y="6107"/>
                    <a:pt x="17986" y="6107"/>
                    <a:pt x="18306" y="6365"/>
                  </a:cubicBezTo>
                  <a:cubicBezTo>
                    <a:pt x="18625" y="6622"/>
                    <a:pt x="18912" y="7136"/>
                    <a:pt x="19228" y="7393"/>
                  </a:cubicBezTo>
                  <a:cubicBezTo>
                    <a:pt x="19543" y="7650"/>
                    <a:pt x="19887" y="7650"/>
                    <a:pt x="20207" y="7650"/>
                  </a:cubicBezTo>
                  <a:cubicBezTo>
                    <a:pt x="20527" y="7650"/>
                    <a:pt x="20822" y="7650"/>
                    <a:pt x="21026" y="8165"/>
                  </a:cubicBezTo>
                  <a:cubicBezTo>
                    <a:pt x="21231" y="8679"/>
                    <a:pt x="21346" y="9707"/>
                    <a:pt x="21428" y="10736"/>
                  </a:cubicBezTo>
                  <a:cubicBezTo>
                    <a:pt x="21510" y="11765"/>
                    <a:pt x="21559" y="12793"/>
                    <a:pt x="21580" y="14593"/>
                  </a:cubicBezTo>
                  <a:cubicBezTo>
                    <a:pt x="21600" y="16393"/>
                    <a:pt x="21592" y="18965"/>
                    <a:pt x="21584" y="21536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0" name="Linie"/>
            <p:cNvSpPr/>
            <p:nvPr/>
          </p:nvSpPr>
          <p:spPr>
            <a:xfrm>
              <a:off x="1431615" y="1525582"/>
              <a:ext cx="300408" cy="28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7" h="21567" extrusionOk="0">
                  <a:moveTo>
                    <a:pt x="7104" y="21567"/>
                  </a:moveTo>
                  <a:cubicBezTo>
                    <a:pt x="7669" y="21117"/>
                    <a:pt x="8233" y="20667"/>
                    <a:pt x="8869" y="20592"/>
                  </a:cubicBezTo>
                  <a:cubicBezTo>
                    <a:pt x="9504" y="20517"/>
                    <a:pt x="10210" y="20817"/>
                    <a:pt x="10351" y="20667"/>
                  </a:cubicBezTo>
                  <a:cubicBezTo>
                    <a:pt x="10492" y="20517"/>
                    <a:pt x="10069" y="19917"/>
                    <a:pt x="8657" y="18192"/>
                  </a:cubicBezTo>
                  <a:cubicBezTo>
                    <a:pt x="7245" y="16467"/>
                    <a:pt x="4845" y="13617"/>
                    <a:pt x="3222" y="11217"/>
                  </a:cubicBezTo>
                  <a:cubicBezTo>
                    <a:pt x="1598" y="8817"/>
                    <a:pt x="751" y="6867"/>
                    <a:pt x="328" y="5442"/>
                  </a:cubicBezTo>
                  <a:cubicBezTo>
                    <a:pt x="-96" y="4017"/>
                    <a:pt x="-96" y="3117"/>
                    <a:pt x="257" y="2517"/>
                  </a:cubicBezTo>
                  <a:cubicBezTo>
                    <a:pt x="610" y="1917"/>
                    <a:pt x="1316" y="1617"/>
                    <a:pt x="3151" y="1317"/>
                  </a:cubicBezTo>
                  <a:cubicBezTo>
                    <a:pt x="4986" y="1017"/>
                    <a:pt x="7951" y="717"/>
                    <a:pt x="10422" y="492"/>
                  </a:cubicBezTo>
                  <a:cubicBezTo>
                    <a:pt x="12892" y="267"/>
                    <a:pt x="14869" y="117"/>
                    <a:pt x="16704" y="42"/>
                  </a:cubicBezTo>
                  <a:cubicBezTo>
                    <a:pt x="18539" y="-33"/>
                    <a:pt x="20233" y="-33"/>
                    <a:pt x="20869" y="267"/>
                  </a:cubicBezTo>
                  <a:cubicBezTo>
                    <a:pt x="21504" y="567"/>
                    <a:pt x="21080" y="1167"/>
                    <a:pt x="20022" y="2817"/>
                  </a:cubicBezTo>
                  <a:cubicBezTo>
                    <a:pt x="18963" y="4467"/>
                    <a:pt x="17269" y="7167"/>
                    <a:pt x="16139" y="9717"/>
                  </a:cubicBezTo>
                  <a:cubicBezTo>
                    <a:pt x="15010" y="12267"/>
                    <a:pt x="14445" y="14667"/>
                    <a:pt x="14304" y="16242"/>
                  </a:cubicBezTo>
                  <a:cubicBezTo>
                    <a:pt x="14163" y="17817"/>
                    <a:pt x="14445" y="18567"/>
                    <a:pt x="14939" y="18867"/>
                  </a:cubicBezTo>
                  <a:cubicBezTo>
                    <a:pt x="15433" y="19167"/>
                    <a:pt x="16139" y="19017"/>
                    <a:pt x="16633" y="18567"/>
                  </a:cubicBezTo>
                  <a:cubicBezTo>
                    <a:pt x="17128" y="18117"/>
                    <a:pt x="17410" y="17367"/>
                    <a:pt x="17339" y="16242"/>
                  </a:cubicBezTo>
                  <a:cubicBezTo>
                    <a:pt x="17269" y="15117"/>
                    <a:pt x="16845" y="13617"/>
                    <a:pt x="15928" y="12492"/>
                  </a:cubicBezTo>
                  <a:cubicBezTo>
                    <a:pt x="15010" y="11367"/>
                    <a:pt x="13598" y="10617"/>
                    <a:pt x="12539" y="10242"/>
                  </a:cubicBezTo>
                  <a:cubicBezTo>
                    <a:pt x="11480" y="9867"/>
                    <a:pt x="10775" y="9867"/>
                    <a:pt x="10069" y="9942"/>
                  </a:cubicBezTo>
                  <a:cubicBezTo>
                    <a:pt x="9363" y="10017"/>
                    <a:pt x="8657" y="10167"/>
                    <a:pt x="8092" y="10542"/>
                  </a:cubicBezTo>
                  <a:cubicBezTo>
                    <a:pt x="7528" y="10917"/>
                    <a:pt x="7104" y="11517"/>
                    <a:pt x="6892" y="12192"/>
                  </a:cubicBezTo>
                  <a:cubicBezTo>
                    <a:pt x="6680" y="12867"/>
                    <a:pt x="6680" y="13617"/>
                    <a:pt x="7104" y="14142"/>
                  </a:cubicBezTo>
                  <a:cubicBezTo>
                    <a:pt x="7528" y="14667"/>
                    <a:pt x="8375" y="14967"/>
                    <a:pt x="9645" y="14967"/>
                  </a:cubicBezTo>
                  <a:cubicBezTo>
                    <a:pt x="10916" y="14967"/>
                    <a:pt x="12610" y="14667"/>
                    <a:pt x="13951" y="14292"/>
                  </a:cubicBezTo>
                  <a:cubicBezTo>
                    <a:pt x="15292" y="13917"/>
                    <a:pt x="16280" y="13467"/>
                    <a:pt x="16775" y="12867"/>
                  </a:cubicBezTo>
                  <a:cubicBezTo>
                    <a:pt x="17269" y="12267"/>
                    <a:pt x="17269" y="11517"/>
                    <a:pt x="16916" y="10992"/>
                  </a:cubicBezTo>
                  <a:cubicBezTo>
                    <a:pt x="16563" y="10467"/>
                    <a:pt x="15857" y="10167"/>
                    <a:pt x="14657" y="10542"/>
                  </a:cubicBezTo>
                  <a:cubicBezTo>
                    <a:pt x="13457" y="10917"/>
                    <a:pt x="11763" y="11967"/>
                    <a:pt x="10069" y="1301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1" name="Linie"/>
            <p:cNvSpPr/>
            <p:nvPr/>
          </p:nvSpPr>
          <p:spPr>
            <a:xfrm>
              <a:off x="7182665" y="4620743"/>
              <a:ext cx="306556" cy="41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0" y="18514"/>
                  </a:moveTo>
                  <a:cubicBezTo>
                    <a:pt x="4235" y="19543"/>
                    <a:pt x="8471" y="20571"/>
                    <a:pt x="11718" y="21086"/>
                  </a:cubicBezTo>
                  <a:cubicBezTo>
                    <a:pt x="14965" y="21600"/>
                    <a:pt x="17224" y="21600"/>
                    <a:pt x="18706" y="20571"/>
                  </a:cubicBezTo>
                  <a:cubicBezTo>
                    <a:pt x="20188" y="19543"/>
                    <a:pt x="20894" y="17486"/>
                    <a:pt x="21247" y="13886"/>
                  </a:cubicBezTo>
                  <a:cubicBezTo>
                    <a:pt x="21600" y="10286"/>
                    <a:pt x="21600" y="5143"/>
                    <a:pt x="21600" y="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2" name="Linie"/>
            <p:cNvSpPr/>
            <p:nvPr/>
          </p:nvSpPr>
          <p:spPr>
            <a:xfrm>
              <a:off x="7429110" y="3810884"/>
              <a:ext cx="54099" cy="707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1" extrusionOk="0">
                  <a:moveTo>
                    <a:pt x="21600" y="21551"/>
                  </a:moveTo>
                  <a:cubicBezTo>
                    <a:pt x="20800" y="19720"/>
                    <a:pt x="20000" y="17890"/>
                    <a:pt x="19200" y="16059"/>
                  </a:cubicBezTo>
                  <a:cubicBezTo>
                    <a:pt x="18400" y="14229"/>
                    <a:pt x="17600" y="12398"/>
                    <a:pt x="16400" y="10568"/>
                  </a:cubicBezTo>
                  <a:cubicBezTo>
                    <a:pt x="15200" y="8737"/>
                    <a:pt x="13600" y="6907"/>
                    <a:pt x="11600" y="5473"/>
                  </a:cubicBezTo>
                  <a:cubicBezTo>
                    <a:pt x="9600" y="4039"/>
                    <a:pt x="7200" y="3002"/>
                    <a:pt x="6000" y="2270"/>
                  </a:cubicBezTo>
                  <a:cubicBezTo>
                    <a:pt x="4800" y="1537"/>
                    <a:pt x="4800" y="1110"/>
                    <a:pt x="4800" y="744"/>
                  </a:cubicBezTo>
                  <a:cubicBezTo>
                    <a:pt x="4800" y="378"/>
                    <a:pt x="4800" y="73"/>
                    <a:pt x="4000" y="12"/>
                  </a:cubicBezTo>
                  <a:cubicBezTo>
                    <a:pt x="3200" y="-49"/>
                    <a:pt x="1600" y="134"/>
                    <a:pt x="0" y="31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3" name="Linie"/>
            <p:cNvSpPr/>
            <p:nvPr/>
          </p:nvSpPr>
          <p:spPr>
            <a:xfrm>
              <a:off x="7273961" y="3622936"/>
              <a:ext cx="271542" cy="288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3" h="21600" extrusionOk="0">
                  <a:moveTo>
                    <a:pt x="13529" y="0"/>
                  </a:moveTo>
                  <a:cubicBezTo>
                    <a:pt x="11494" y="3450"/>
                    <a:pt x="9459" y="6900"/>
                    <a:pt x="7972" y="9375"/>
                  </a:cubicBezTo>
                  <a:cubicBezTo>
                    <a:pt x="6485" y="11850"/>
                    <a:pt x="5546" y="13350"/>
                    <a:pt x="4842" y="14400"/>
                  </a:cubicBezTo>
                  <a:cubicBezTo>
                    <a:pt x="4138" y="15450"/>
                    <a:pt x="3668" y="16050"/>
                    <a:pt x="2885" y="16650"/>
                  </a:cubicBezTo>
                  <a:cubicBezTo>
                    <a:pt x="2103" y="17250"/>
                    <a:pt x="1007" y="17850"/>
                    <a:pt x="459" y="17550"/>
                  </a:cubicBezTo>
                  <a:cubicBezTo>
                    <a:pt x="-89" y="17250"/>
                    <a:pt x="-89" y="16050"/>
                    <a:pt x="929" y="14025"/>
                  </a:cubicBezTo>
                  <a:cubicBezTo>
                    <a:pt x="1946" y="12000"/>
                    <a:pt x="3981" y="9150"/>
                    <a:pt x="5468" y="7050"/>
                  </a:cubicBezTo>
                  <a:cubicBezTo>
                    <a:pt x="6955" y="4950"/>
                    <a:pt x="7894" y="3600"/>
                    <a:pt x="8755" y="2550"/>
                  </a:cubicBezTo>
                  <a:cubicBezTo>
                    <a:pt x="9616" y="1500"/>
                    <a:pt x="10398" y="750"/>
                    <a:pt x="11025" y="675"/>
                  </a:cubicBezTo>
                  <a:cubicBezTo>
                    <a:pt x="11651" y="600"/>
                    <a:pt x="12120" y="1200"/>
                    <a:pt x="12825" y="2925"/>
                  </a:cubicBezTo>
                  <a:cubicBezTo>
                    <a:pt x="13529" y="4650"/>
                    <a:pt x="14468" y="7500"/>
                    <a:pt x="15642" y="9900"/>
                  </a:cubicBezTo>
                  <a:cubicBezTo>
                    <a:pt x="16816" y="12300"/>
                    <a:pt x="18225" y="14250"/>
                    <a:pt x="19164" y="15600"/>
                  </a:cubicBezTo>
                  <a:cubicBezTo>
                    <a:pt x="20103" y="16950"/>
                    <a:pt x="20572" y="17700"/>
                    <a:pt x="20885" y="18450"/>
                  </a:cubicBezTo>
                  <a:cubicBezTo>
                    <a:pt x="21198" y="19200"/>
                    <a:pt x="21355" y="19950"/>
                    <a:pt x="21042" y="20400"/>
                  </a:cubicBezTo>
                  <a:cubicBezTo>
                    <a:pt x="20729" y="20850"/>
                    <a:pt x="19946" y="21000"/>
                    <a:pt x="17755" y="21075"/>
                  </a:cubicBezTo>
                  <a:cubicBezTo>
                    <a:pt x="15564" y="21150"/>
                    <a:pt x="11964" y="21150"/>
                    <a:pt x="8990" y="21075"/>
                  </a:cubicBezTo>
                  <a:cubicBezTo>
                    <a:pt x="6016" y="21000"/>
                    <a:pt x="3668" y="20850"/>
                    <a:pt x="2103" y="20850"/>
                  </a:cubicBezTo>
                  <a:cubicBezTo>
                    <a:pt x="538" y="20850"/>
                    <a:pt x="-245" y="21000"/>
                    <a:pt x="68" y="21075"/>
                  </a:cubicBezTo>
                  <a:cubicBezTo>
                    <a:pt x="381" y="21150"/>
                    <a:pt x="1790" y="21150"/>
                    <a:pt x="2885" y="21225"/>
                  </a:cubicBezTo>
                  <a:cubicBezTo>
                    <a:pt x="3981" y="21300"/>
                    <a:pt x="4764" y="21450"/>
                    <a:pt x="5546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4" name="Linie"/>
            <p:cNvSpPr/>
            <p:nvPr/>
          </p:nvSpPr>
          <p:spPr>
            <a:xfrm>
              <a:off x="4754768" y="908247"/>
              <a:ext cx="402229" cy="1536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541" extrusionOk="0">
                  <a:moveTo>
                    <a:pt x="21466" y="727"/>
                  </a:moveTo>
                  <a:cubicBezTo>
                    <a:pt x="21359" y="447"/>
                    <a:pt x="21252" y="166"/>
                    <a:pt x="20878" y="53"/>
                  </a:cubicBezTo>
                  <a:cubicBezTo>
                    <a:pt x="20504" y="-59"/>
                    <a:pt x="19862" y="-3"/>
                    <a:pt x="18793" y="320"/>
                  </a:cubicBezTo>
                  <a:cubicBezTo>
                    <a:pt x="17723" y="643"/>
                    <a:pt x="16226" y="1233"/>
                    <a:pt x="14676" y="1921"/>
                  </a:cubicBezTo>
                  <a:cubicBezTo>
                    <a:pt x="13125" y="2609"/>
                    <a:pt x="11521" y="3396"/>
                    <a:pt x="9971" y="4196"/>
                  </a:cubicBezTo>
                  <a:cubicBezTo>
                    <a:pt x="8420" y="4997"/>
                    <a:pt x="6923" y="5811"/>
                    <a:pt x="5533" y="6710"/>
                  </a:cubicBezTo>
                  <a:cubicBezTo>
                    <a:pt x="4143" y="7609"/>
                    <a:pt x="2860" y="8592"/>
                    <a:pt x="1898" y="9533"/>
                  </a:cubicBezTo>
                  <a:cubicBezTo>
                    <a:pt x="935" y="10474"/>
                    <a:pt x="294" y="11373"/>
                    <a:pt x="80" y="12314"/>
                  </a:cubicBezTo>
                  <a:cubicBezTo>
                    <a:pt x="-134" y="13255"/>
                    <a:pt x="80" y="14238"/>
                    <a:pt x="721" y="15151"/>
                  </a:cubicBezTo>
                  <a:cubicBezTo>
                    <a:pt x="1363" y="16064"/>
                    <a:pt x="2432" y="16906"/>
                    <a:pt x="3983" y="17707"/>
                  </a:cubicBezTo>
                  <a:cubicBezTo>
                    <a:pt x="5533" y="18507"/>
                    <a:pt x="7565" y="19266"/>
                    <a:pt x="9276" y="19800"/>
                  </a:cubicBezTo>
                  <a:cubicBezTo>
                    <a:pt x="10987" y="20333"/>
                    <a:pt x="12377" y="20642"/>
                    <a:pt x="13339" y="20839"/>
                  </a:cubicBezTo>
                  <a:cubicBezTo>
                    <a:pt x="14302" y="21035"/>
                    <a:pt x="14836" y="21120"/>
                    <a:pt x="14836" y="21218"/>
                  </a:cubicBezTo>
                  <a:cubicBezTo>
                    <a:pt x="14836" y="21316"/>
                    <a:pt x="14302" y="21429"/>
                    <a:pt x="13767" y="21541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5" name="Linie"/>
            <p:cNvSpPr/>
            <p:nvPr/>
          </p:nvSpPr>
          <p:spPr>
            <a:xfrm>
              <a:off x="5048800" y="1128418"/>
              <a:ext cx="372630" cy="1785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2" h="21600" extrusionOk="0">
                  <a:moveTo>
                    <a:pt x="11782" y="0"/>
                  </a:moveTo>
                  <a:cubicBezTo>
                    <a:pt x="13745" y="533"/>
                    <a:pt x="15709" y="1067"/>
                    <a:pt x="17268" y="1697"/>
                  </a:cubicBezTo>
                  <a:cubicBezTo>
                    <a:pt x="18828" y="2327"/>
                    <a:pt x="19983" y="3055"/>
                    <a:pt x="20676" y="3891"/>
                  </a:cubicBezTo>
                  <a:cubicBezTo>
                    <a:pt x="21369" y="4727"/>
                    <a:pt x="21600" y="5673"/>
                    <a:pt x="21427" y="6618"/>
                  </a:cubicBezTo>
                  <a:cubicBezTo>
                    <a:pt x="21253" y="7564"/>
                    <a:pt x="20676" y="8509"/>
                    <a:pt x="19983" y="9479"/>
                  </a:cubicBezTo>
                  <a:cubicBezTo>
                    <a:pt x="19290" y="10448"/>
                    <a:pt x="18481" y="11442"/>
                    <a:pt x="17557" y="12352"/>
                  </a:cubicBezTo>
                  <a:cubicBezTo>
                    <a:pt x="16633" y="13261"/>
                    <a:pt x="15594" y="14085"/>
                    <a:pt x="14554" y="14897"/>
                  </a:cubicBezTo>
                  <a:cubicBezTo>
                    <a:pt x="13514" y="15709"/>
                    <a:pt x="12475" y="16509"/>
                    <a:pt x="11147" y="17297"/>
                  </a:cubicBezTo>
                  <a:cubicBezTo>
                    <a:pt x="9818" y="18085"/>
                    <a:pt x="8201" y="18861"/>
                    <a:pt x="6699" y="19491"/>
                  </a:cubicBezTo>
                  <a:cubicBezTo>
                    <a:pt x="5198" y="20121"/>
                    <a:pt x="3812" y="20606"/>
                    <a:pt x="2714" y="20933"/>
                  </a:cubicBezTo>
                  <a:cubicBezTo>
                    <a:pt x="1617" y="21261"/>
                    <a:pt x="809" y="2143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6" name="Linie"/>
            <p:cNvSpPr/>
            <p:nvPr/>
          </p:nvSpPr>
          <p:spPr>
            <a:xfrm>
              <a:off x="3246632" y="968935"/>
              <a:ext cx="335512" cy="1539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0" h="21578" extrusionOk="0">
                  <a:moveTo>
                    <a:pt x="21530" y="551"/>
                  </a:moveTo>
                  <a:cubicBezTo>
                    <a:pt x="21401" y="410"/>
                    <a:pt x="21273" y="270"/>
                    <a:pt x="20887" y="172"/>
                  </a:cubicBezTo>
                  <a:cubicBezTo>
                    <a:pt x="20501" y="73"/>
                    <a:pt x="19859" y="17"/>
                    <a:pt x="19216" y="3"/>
                  </a:cubicBezTo>
                  <a:cubicBezTo>
                    <a:pt x="18573" y="-11"/>
                    <a:pt x="17930" y="17"/>
                    <a:pt x="16387" y="382"/>
                  </a:cubicBezTo>
                  <a:cubicBezTo>
                    <a:pt x="14844" y="747"/>
                    <a:pt x="12401" y="1450"/>
                    <a:pt x="10151" y="2306"/>
                  </a:cubicBezTo>
                  <a:cubicBezTo>
                    <a:pt x="7901" y="3163"/>
                    <a:pt x="5844" y="4174"/>
                    <a:pt x="4366" y="5171"/>
                  </a:cubicBezTo>
                  <a:cubicBezTo>
                    <a:pt x="2887" y="6168"/>
                    <a:pt x="1987" y="7152"/>
                    <a:pt x="1344" y="8121"/>
                  </a:cubicBezTo>
                  <a:cubicBezTo>
                    <a:pt x="701" y="9090"/>
                    <a:pt x="316" y="10045"/>
                    <a:pt x="123" y="11098"/>
                  </a:cubicBezTo>
                  <a:cubicBezTo>
                    <a:pt x="-70" y="12151"/>
                    <a:pt x="-70" y="13303"/>
                    <a:pt x="380" y="14314"/>
                  </a:cubicBezTo>
                  <a:cubicBezTo>
                    <a:pt x="830" y="15325"/>
                    <a:pt x="1730" y="16196"/>
                    <a:pt x="3144" y="17109"/>
                  </a:cubicBezTo>
                  <a:cubicBezTo>
                    <a:pt x="4559" y="18022"/>
                    <a:pt x="6487" y="18977"/>
                    <a:pt x="8416" y="19707"/>
                  </a:cubicBezTo>
                  <a:cubicBezTo>
                    <a:pt x="10344" y="20437"/>
                    <a:pt x="12273" y="20943"/>
                    <a:pt x="13559" y="21224"/>
                  </a:cubicBezTo>
                  <a:cubicBezTo>
                    <a:pt x="14844" y="21505"/>
                    <a:pt x="15487" y="21561"/>
                    <a:pt x="16194" y="21575"/>
                  </a:cubicBezTo>
                  <a:cubicBezTo>
                    <a:pt x="16901" y="21589"/>
                    <a:pt x="17673" y="21561"/>
                    <a:pt x="17737" y="21547"/>
                  </a:cubicBezTo>
                  <a:cubicBezTo>
                    <a:pt x="17801" y="21533"/>
                    <a:pt x="17159" y="21533"/>
                    <a:pt x="16516" y="2153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7" name="Linie"/>
            <p:cNvSpPr/>
            <p:nvPr/>
          </p:nvSpPr>
          <p:spPr>
            <a:xfrm>
              <a:off x="3516024" y="1032244"/>
              <a:ext cx="428709" cy="1767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600" extrusionOk="0">
                  <a:moveTo>
                    <a:pt x="9343" y="0"/>
                  </a:moveTo>
                  <a:cubicBezTo>
                    <a:pt x="9846" y="539"/>
                    <a:pt x="10348" y="1078"/>
                    <a:pt x="11202" y="1616"/>
                  </a:cubicBezTo>
                  <a:cubicBezTo>
                    <a:pt x="12056" y="2155"/>
                    <a:pt x="13261" y="2694"/>
                    <a:pt x="14316" y="3282"/>
                  </a:cubicBezTo>
                  <a:cubicBezTo>
                    <a:pt x="15371" y="3869"/>
                    <a:pt x="16275" y="4506"/>
                    <a:pt x="17230" y="5253"/>
                  </a:cubicBezTo>
                  <a:cubicBezTo>
                    <a:pt x="18184" y="6000"/>
                    <a:pt x="19189" y="6857"/>
                    <a:pt x="19942" y="7690"/>
                  </a:cubicBezTo>
                  <a:cubicBezTo>
                    <a:pt x="20696" y="8522"/>
                    <a:pt x="21198" y="9331"/>
                    <a:pt x="21399" y="10237"/>
                  </a:cubicBezTo>
                  <a:cubicBezTo>
                    <a:pt x="21600" y="11143"/>
                    <a:pt x="21500" y="12147"/>
                    <a:pt x="20997" y="13065"/>
                  </a:cubicBezTo>
                  <a:cubicBezTo>
                    <a:pt x="20495" y="13984"/>
                    <a:pt x="19591" y="14816"/>
                    <a:pt x="18385" y="15612"/>
                  </a:cubicBezTo>
                  <a:cubicBezTo>
                    <a:pt x="17180" y="16408"/>
                    <a:pt x="15673" y="17167"/>
                    <a:pt x="13864" y="17902"/>
                  </a:cubicBezTo>
                  <a:cubicBezTo>
                    <a:pt x="12056" y="18637"/>
                    <a:pt x="9946" y="19347"/>
                    <a:pt x="8037" y="19873"/>
                  </a:cubicBezTo>
                  <a:cubicBezTo>
                    <a:pt x="6128" y="20400"/>
                    <a:pt x="4420" y="20743"/>
                    <a:pt x="3114" y="21000"/>
                  </a:cubicBezTo>
                  <a:cubicBezTo>
                    <a:pt x="1808" y="21257"/>
                    <a:pt x="904" y="21429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8" name="Linie"/>
            <p:cNvSpPr/>
            <p:nvPr/>
          </p:nvSpPr>
          <p:spPr>
            <a:xfrm>
              <a:off x="3330901" y="3327333"/>
              <a:ext cx="196283" cy="1249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556" extrusionOk="0">
                  <a:moveTo>
                    <a:pt x="20813" y="1366"/>
                  </a:moveTo>
                  <a:cubicBezTo>
                    <a:pt x="18413" y="2472"/>
                    <a:pt x="16013" y="3578"/>
                    <a:pt x="14159" y="4805"/>
                  </a:cubicBezTo>
                  <a:cubicBezTo>
                    <a:pt x="12304" y="6032"/>
                    <a:pt x="10995" y="7380"/>
                    <a:pt x="10013" y="8693"/>
                  </a:cubicBezTo>
                  <a:cubicBezTo>
                    <a:pt x="9032" y="10006"/>
                    <a:pt x="8377" y="11285"/>
                    <a:pt x="7613" y="12564"/>
                  </a:cubicBezTo>
                  <a:cubicBezTo>
                    <a:pt x="6850" y="13843"/>
                    <a:pt x="5977" y="15121"/>
                    <a:pt x="5323" y="16314"/>
                  </a:cubicBezTo>
                  <a:cubicBezTo>
                    <a:pt x="4668" y="17506"/>
                    <a:pt x="4232" y="18612"/>
                    <a:pt x="4013" y="19407"/>
                  </a:cubicBezTo>
                  <a:cubicBezTo>
                    <a:pt x="3795" y="20202"/>
                    <a:pt x="3795" y="20685"/>
                    <a:pt x="3577" y="21014"/>
                  </a:cubicBezTo>
                  <a:cubicBezTo>
                    <a:pt x="3359" y="21342"/>
                    <a:pt x="2923" y="21515"/>
                    <a:pt x="2268" y="21549"/>
                  </a:cubicBezTo>
                  <a:cubicBezTo>
                    <a:pt x="1613" y="21584"/>
                    <a:pt x="741" y="21480"/>
                    <a:pt x="304" y="21083"/>
                  </a:cubicBezTo>
                  <a:cubicBezTo>
                    <a:pt x="-132" y="20685"/>
                    <a:pt x="-132" y="19994"/>
                    <a:pt x="523" y="19096"/>
                  </a:cubicBezTo>
                  <a:cubicBezTo>
                    <a:pt x="1177" y="18197"/>
                    <a:pt x="2486" y="17091"/>
                    <a:pt x="3795" y="15882"/>
                  </a:cubicBezTo>
                  <a:cubicBezTo>
                    <a:pt x="5104" y="14672"/>
                    <a:pt x="6413" y="13359"/>
                    <a:pt x="7832" y="12045"/>
                  </a:cubicBezTo>
                  <a:cubicBezTo>
                    <a:pt x="9250" y="10732"/>
                    <a:pt x="10777" y="9419"/>
                    <a:pt x="12195" y="8123"/>
                  </a:cubicBezTo>
                  <a:cubicBezTo>
                    <a:pt x="13613" y="6827"/>
                    <a:pt x="14923" y="5548"/>
                    <a:pt x="16013" y="4373"/>
                  </a:cubicBezTo>
                  <a:cubicBezTo>
                    <a:pt x="17104" y="3198"/>
                    <a:pt x="17977" y="2127"/>
                    <a:pt x="18413" y="1487"/>
                  </a:cubicBezTo>
                  <a:cubicBezTo>
                    <a:pt x="18850" y="848"/>
                    <a:pt x="18850" y="641"/>
                    <a:pt x="19286" y="433"/>
                  </a:cubicBezTo>
                  <a:cubicBezTo>
                    <a:pt x="19723" y="226"/>
                    <a:pt x="20595" y="19"/>
                    <a:pt x="21032" y="1"/>
                  </a:cubicBezTo>
                  <a:cubicBezTo>
                    <a:pt x="21468" y="-16"/>
                    <a:pt x="21468" y="157"/>
                    <a:pt x="21141" y="692"/>
                  </a:cubicBezTo>
                  <a:cubicBezTo>
                    <a:pt x="20813" y="1228"/>
                    <a:pt x="20159" y="2127"/>
                    <a:pt x="19286" y="3146"/>
                  </a:cubicBezTo>
                  <a:cubicBezTo>
                    <a:pt x="18413" y="4166"/>
                    <a:pt x="17323" y="5306"/>
                    <a:pt x="16559" y="6205"/>
                  </a:cubicBezTo>
                  <a:cubicBezTo>
                    <a:pt x="15795" y="7103"/>
                    <a:pt x="15359" y="7760"/>
                    <a:pt x="14923" y="841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39" name="Linie"/>
            <p:cNvSpPr/>
            <p:nvPr/>
          </p:nvSpPr>
          <p:spPr>
            <a:xfrm>
              <a:off x="3275589" y="3160098"/>
              <a:ext cx="444416" cy="408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600" extrusionOk="0">
                  <a:moveTo>
                    <a:pt x="11333" y="0"/>
                  </a:moveTo>
                  <a:cubicBezTo>
                    <a:pt x="10364" y="741"/>
                    <a:pt x="9396" y="1482"/>
                    <a:pt x="8039" y="3547"/>
                  </a:cubicBezTo>
                  <a:cubicBezTo>
                    <a:pt x="6683" y="5612"/>
                    <a:pt x="4940" y="9000"/>
                    <a:pt x="3584" y="12018"/>
                  </a:cubicBezTo>
                  <a:cubicBezTo>
                    <a:pt x="2228" y="15035"/>
                    <a:pt x="1259" y="17682"/>
                    <a:pt x="775" y="19324"/>
                  </a:cubicBezTo>
                  <a:cubicBezTo>
                    <a:pt x="291" y="20965"/>
                    <a:pt x="291" y="21600"/>
                    <a:pt x="387" y="21600"/>
                  </a:cubicBezTo>
                  <a:cubicBezTo>
                    <a:pt x="484" y="21600"/>
                    <a:pt x="678" y="20965"/>
                    <a:pt x="1598" y="19006"/>
                  </a:cubicBezTo>
                  <a:cubicBezTo>
                    <a:pt x="2518" y="17047"/>
                    <a:pt x="4165" y="13765"/>
                    <a:pt x="5812" y="10800"/>
                  </a:cubicBezTo>
                  <a:cubicBezTo>
                    <a:pt x="7458" y="7835"/>
                    <a:pt x="9105" y="5188"/>
                    <a:pt x="10170" y="3653"/>
                  </a:cubicBezTo>
                  <a:cubicBezTo>
                    <a:pt x="11236" y="2118"/>
                    <a:pt x="11720" y="1694"/>
                    <a:pt x="12253" y="1482"/>
                  </a:cubicBezTo>
                  <a:cubicBezTo>
                    <a:pt x="12786" y="1271"/>
                    <a:pt x="13367" y="1271"/>
                    <a:pt x="14045" y="1641"/>
                  </a:cubicBezTo>
                  <a:cubicBezTo>
                    <a:pt x="14723" y="2012"/>
                    <a:pt x="15498" y="2753"/>
                    <a:pt x="16515" y="4182"/>
                  </a:cubicBezTo>
                  <a:cubicBezTo>
                    <a:pt x="17532" y="5612"/>
                    <a:pt x="18791" y="7729"/>
                    <a:pt x="19614" y="9106"/>
                  </a:cubicBezTo>
                  <a:cubicBezTo>
                    <a:pt x="20438" y="10482"/>
                    <a:pt x="20825" y="11118"/>
                    <a:pt x="21116" y="11700"/>
                  </a:cubicBezTo>
                  <a:cubicBezTo>
                    <a:pt x="21406" y="12282"/>
                    <a:pt x="21600" y="12812"/>
                    <a:pt x="21406" y="13235"/>
                  </a:cubicBezTo>
                  <a:cubicBezTo>
                    <a:pt x="21213" y="13659"/>
                    <a:pt x="20631" y="13976"/>
                    <a:pt x="19130" y="14294"/>
                  </a:cubicBezTo>
                  <a:cubicBezTo>
                    <a:pt x="17629" y="14612"/>
                    <a:pt x="15207" y="14929"/>
                    <a:pt x="12592" y="15353"/>
                  </a:cubicBezTo>
                  <a:cubicBezTo>
                    <a:pt x="9977" y="15776"/>
                    <a:pt x="7168" y="16306"/>
                    <a:pt x="5521" y="16571"/>
                  </a:cubicBezTo>
                  <a:cubicBezTo>
                    <a:pt x="3874" y="16835"/>
                    <a:pt x="3390" y="16835"/>
                    <a:pt x="2857" y="16941"/>
                  </a:cubicBezTo>
                  <a:cubicBezTo>
                    <a:pt x="2325" y="17047"/>
                    <a:pt x="1744" y="17259"/>
                    <a:pt x="1162" y="17524"/>
                  </a:cubicBezTo>
                  <a:cubicBezTo>
                    <a:pt x="581" y="17788"/>
                    <a:pt x="0" y="18106"/>
                    <a:pt x="0" y="18371"/>
                  </a:cubicBezTo>
                  <a:cubicBezTo>
                    <a:pt x="0" y="18635"/>
                    <a:pt x="581" y="18847"/>
                    <a:pt x="2422" y="18953"/>
                  </a:cubicBezTo>
                  <a:cubicBezTo>
                    <a:pt x="4262" y="19059"/>
                    <a:pt x="7361" y="19059"/>
                    <a:pt x="9541" y="19271"/>
                  </a:cubicBezTo>
                  <a:cubicBezTo>
                    <a:pt x="11720" y="19482"/>
                    <a:pt x="12979" y="19906"/>
                    <a:pt x="14239" y="20329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40" name="Linie"/>
            <p:cNvSpPr/>
            <p:nvPr/>
          </p:nvSpPr>
          <p:spPr>
            <a:xfrm>
              <a:off x="4724212" y="3372094"/>
              <a:ext cx="270491" cy="1037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5" extrusionOk="0">
                  <a:moveTo>
                    <a:pt x="21600" y="839"/>
                  </a:moveTo>
                  <a:cubicBezTo>
                    <a:pt x="21120" y="632"/>
                    <a:pt x="20640" y="424"/>
                    <a:pt x="20080" y="258"/>
                  </a:cubicBezTo>
                  <a:cubicBezTo>
                    <a:pt x="19520" y="92"/>
                    <a:pt x="18880" y="-33"/>
                    <a:pt x="18320" y="9"/>
                  </a:cubicBezTo>
                  <a:cubicBezTo>
                    <a:pt x="17760" y="50"/>
                    <a:pt x="17280" y="258"/>
                    <a:pt x="16240" y="1068"/>
                  </a:cubicBezTo>
                  <a:cubicBezTo>
                    <a:pt x="15200" y="1878"/>
                    <a:pt x="13600" y="3290"/>
                    <a:pt x="12320" y="4848"/>
                  </a:cubicBezTo>
                  <a:cubicBezTo>
                    <a:pt x="11040" y="6405"/>
                    <a:pt x="10080" y="8109"/>
                    <a:pt x="9360" y="9687"/>
                  </a:cubicBezTo>
                  <a:cubicBezTo>
                    <a:pt x="8640" y="11265"/>
                    <a:pt x="8160" y="12719"/>
                    <a:pt x="7840" y="14152"/>
                  </a:cubicBezTo>
                  <a:cubicBezTo>
                    <a:pt x="7520" y="15585"/>
                    <a:pt x="7360" y="16998"/>
                    <a:pt x="7120" y="18099"/>
                  </a:cubicBezTo>
                  <a:cubicBezTo>
                    <a:pt x="6880" y="19199"/>
                    <a:pt x="6560" y="19989"/>
                    <a:pt x="6320" y="20549"/>
                  </a:cubicBezTo>
                  <a:cubicBezTo>
                    <a:pt x="6080" y="21110"/>
                    <a:pt x="5920" y="21442"/>
                    <a:pt x="5600" y="21505"/>
                  </a:cubicBezTo>
                  <a:cubicBezTo>
                    <a:pt x="5280" y="21567"/>
                    <a:pt x="4800" y="21359"/>
                    <a:pt x="4480" y="20529"/>
                  </a:cubicBezTo>
                  <a:cubicBezTo>
                    <a:pt x="4160" y="19698"/>
                    <a:pt x="4000" y="18244"/>
                    <a:pt x="4000" y="16728"/>
                  </a:cubicBezTo>
                  <a:cubicBezTo>
                    <a:pt x="4000" y="15212"/>
                    <a:pt x="4160" y="13633"/>
                    <a:pt x="4160" y="12449"/>
                  </a:cubicBezTo>
                  <a:cubicBezTo>
                    <a:pt x="4160" y="11265"/>
                    <a:pt x="4000" y="10476"/>
                    <a:pt x="3600" y="10019"/>
                  </a:cubicBezTo>
                  <a:cubicBezTo>
                    <a:pt x="3200" y="9562"/>
                    <a:pt x="2560" y="9438"/>
                    <a:pt x="1920" y="9438"/>
                  </a:cubicBezTo>
                  <a:cubicBezTo>
                    <a:pt x="1280" y="9438"/>
                    <a:pt x="640" y="9562"/>
                    <a:pt x="0" y="968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41" name="Linie"/>
            <p:cNvSpPr/>
            <p:nvPr/>
          </p:nvSpPr>
          <p:spPr>
            <a:xfrm>
              <a:off x="4699099" y="3149693"/>
              <a:ext cx="342801" cy="377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08" extrusionOk="0">
                  <a:moveTo>
                    <a:pt x="4588" y="8822"/>
                  </a:moveTo>
                  <a:cubicBezTo>
                    <a:pt x="3960" y="8937"/>
                    <a:pt x="3332" y="9051"/>
                    <a:pt x="2704" y="9279"/>
                  </a:cubicBezTo>
                  <a:cubicBezTo>
                    <a:pt x="2076" y="9508"/>
                    <a:pt x="1448" y="9851"/>
                    <a:pt x="1071" y="10365"/>
                  </a:cubicBezTo>
                  <a:cubicBezTo>
                    <a:pt x="694" y="10879"/>
                    <a:pt x="569" y="11565"/>
                    <a:pt x="946" y="11965"/>
                  </a:cubicBezTo>
                  <a:cubicBezTo>
                    <a:pt x="1322" y="12365"/>
                    <a:pt x="2201" y="12479"/>
                    <a:pt x="3708" y="11794"/>
                  </a:cubicBezTo>
                  <a:cubicBezTo>
                    <a:pt x="5215" y="11108"/>
                    <a:pt x="7350" y="9622"/>
                    <a:pt x="9548" y="7965"/>
                  </a:cubicBezTo>
                  <a:cubicBezTo>
                    <a:pt x="11746" y="6308"/>
                    <a:pt x="14006" y="4479"/>
                    <a:pt x="15576" y="3222"/>
                  </a:cubicBezTo>
                  <a:cubicBezTo>
                    <a:pt x="17146" y="1965"/>
                    <a:pt x="18025" y="1279"/>
                    <a:pt x="18715" y="765"/>
                  </a:cubicBezTo>
                  <a:cubicBezTo>
                    <a:pt x="19406" y="251"/>
                    <a:pt x="19908" y="-92"/>
                    <a:pt x="20411" y="22"/>
                  </a:cubicBezTo>
                  <a:cubicBezTo>
                    <a:pt x="20913" y="137"/>
                    <a:pt x="21415" y="708"/>
                    <a:pt x="21478" y="2365"/>
                  </a:cubicBezTo>
                  <a:cubicBezTo>
                    <a:pt x="21541" y="4022"/>
                    <a:pt x="21164" y="6765"/>
                    <a:pt x="20976" y="9737"/>
                  </a:cubicBezTo>
                  <a:cubicBezTo>
                    <a:pt x="20788" y="12708"/>
                    <a:pt x="20788" y="15908"/>
                    <a:pt x="20850" y="17794"/>
                  </a:cubicBezTo>
                  <a:cubicBezTo>
                    <a:pt x="20913" y="19679"/>
                    <a:pt x="21039" y="20251"/>
                    <a:pt x="20725" y="20537"/>
                  </a:cubicBezTo>
                  <a:cubicBezTo>
                    <a:pt x="20411" y="20822"/>
                    <a:pt x="19657" y="20822"/>
                    <a:pt x="17648" y="20651"/>
                  </a:cubicBezTo>
                  <a:cubicBezTo>
                    <a:pt x="15639" y="20479"/>
                    <a:pt x="12374" y="20137"/>
                    <a:pt x="9422" y="19908"/>
                  </a:cubicBezTo>
                  <a:cubicBezTo>
                    <a:pt x="6471" y="19679"/>
                    <a:pt x="3834" y="19565"/>
                    <a:pt x="2201" y="19508"/>
                  </a:cubicBezTo>
                  <a:cubicBezTo>
                    <a:pt x="569" y="19451"/>
                    <a:pt x="-59" y="19451"/>
                    <a:pt x="4" y="19622"/>
                  </a:cubicBezTo>
                  <a:cubicBezTo>
                    <a:pt x="67" y="19794"/>
                    <a:pt x="820" y="20137"/>
                    <a:pt x="1699" y="20479"/>
                  </a:cubicBezTo>
                  <a:cubicBezTo>
                    <a:pt x="2578" y="20822"/>
                    <a:pt x="3583" y="21165"/>
                    <a:pt x="4588" y="2150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pic>
          <p:nvPicPr>
            <p:cNvPr id="1742" name="Linie Form" descr="Linie Form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5419" y="3579789"/>
              <a:ext cx="781902" cy="1288470"/>
            </a:xfrm>
            <a:prstGeom prst="rect">
              <a:avLst/>
            </a:prstGeom>
            <a:effectLst/>
          </p:spPr>
        </p:pic>
        <p:pic>
          <p:nvPicPr>
            <p:cNvPr id="1744" name="Linie Form" descr="Linie Form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91" y="4714204"/>
              <a:ext cx="2337400" cy="460251"/>
            </a:xfrm>
            <a:prstGeom prst="rect">
              <a:avLst/>
            </a:prstGeom>
            <a:effectLst/>
          </p:spPr>
        </p:pic>
        <p:pic>
          <p:nvPicPr>
            <p:cNvPr id="1746" name="Linie Form" descr="Linie Form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57" y="3818582"/>
              <a:ext cx="1772628" cy="1177550"/>
            </a:xfrm>
            <a:prstGeom prst="rect">
              <a:avLst/>
            </a:prstGeom>
            <a:effectLst/>
          </p:spPr>
        </p:pic>
        <p:pic>
          <p:nvPicPr>
            <p:cNvPr id="1748" name="Linie Form" descr="Linie Form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75061" y="3376701"/>
              <a:ext cx="206619" cy="940201"/>
            </a:xfrm>
            <a:prstGeom prst="rect">
              <a:avLst/>
            </a:prstGeom>
            <a:effectLst/>
          </p:spPr>
        </p:pic>
        <p:pic>
          <p:nvPicPr>
            <p:cNvPr id="1750" name="Linie Form" descr="Linie Form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56940" y="2972669"/>
              <a:ext cx="520085" cy="690014"/>
            </a:xfrm>
            <a:prstGeom prst="rect">
              <a:avLst/>
            </a:prstGeom>
            <a:effectLst/>
          </p:spPr>
        </p:pic>
        <p:pic>
          <p:nvPicPr>
            <p:cNvPr id="1752" name="Linie Form" descr="Linie Form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14890" y="1080538"/>
              <a:ext cx="388000" cy="1605174"/>
            </a:xfrm>
            <a:prstGeom prst="rect">
              <a:avLst/>
            </a:prstGeom>
            <a:effectLst/>
          </p:spPr>
        </p:pic>
        <p:pic>
          <p:nvPicPr>
            <p:cNvPr id="1754" name="Linie Form" descr="Linie Form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52071" y="1131716"/>
              <a:ext cx="347595" cy="1580279"/>
            </a:xfrm>
            <a:prstGeom prst="rect">
              <a:avLst/>
            </a:prstGeom>
            <a:effectLst/>
          </p:spPr>
        </p:pic>
        <p:pic>
          <p:nvPicPr>
            <p:cNvPr id="1756" name="Linie Form" descr="Linie Form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02336" y="5417478"/>
              <a:ext cx="576030" cy="542694"/>
            </a:xfrm>
            <a:prstGeom prst="rect">
              <a:avLst/>
            </a:prstGeom>
            <a:effectLst/>
          </p:spPr>
        </p:pic>
        <p:pic>
          <p:nvPicPr>
            <p:cNvPr id="1758" name="Linie Form" descr="Linie Form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26445" y="5639881"/>
              <a:ext cx="456243" cy="275916"/>
            </a:xfrm>
            <a:prstGeom prst="rect">
              <a:avLst/>
            </a:prstGeom>
            <a:effectLst/>
          </p:spPr>
        </p:pic>
        <p:pic>
          <p:nvPicPr>
            <p:cNvPr id="1760" name="Linie Form" descr="Linie Form"/>
            <p:cNvPicPr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95294" y="5371242"/>
              <a:ext cx="540396" cy="670784"/>
            </a:xfrm>
            <a:prstGeom prst="rect">
              <a:avLst/>
            </a:prstGeom>
            <a:effectLst/>
          </p:spPr>
        </p:pic>
        <p:pic>
          <p:nvPicPr>
            <p:cNvPr id="1762" name="Linie Form" descr="Linie Form"/>
            <p:cNvPicPr>
              <a:picLocks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217153" y="5708750"/>
              <a:ext cx="636570" cy="122895"/>
            </a:xfrm>
            <a:prstGeom prst="rect">
              <a:avLst/>
            </a:prstGeom>
            <a:effectLst/>
          </p:spPr>
        </p:pic>
        <p:pic>
          <p:nvPicPr>
            <p:cNvPr id="1764" name="Linie Form" descr="Linie Form"/>
            <p:cNvPicPr>
              <a:picLocks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443373" y="4826688"/>
              <a:ext cx="1191703" cy="950859"/>
            </a:xfrm>
            <a:prstGeom prst="rect">
              <a:avLst/>
            </a:prstGeom>
            <a:effectLst/>
          </p:spPr>
        </p:pic>
        <p:pic>
          <p:nvPicPr>
            <p:cNvPr id="1766" name="Linie Form" descr="Linie Form"/>
            <p:cNvPicPr>
              <a:picLocks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-50801" y="3964461"/>
              <a:ext cx="251530" cy="1013638"/>
            </a:xfrm>
            <a:prstGeom prst="rect">
              <a:avLst/>
            </a:prstGeom>
            <a:effectLst/>
          </p:spPr>
        </p:pic>
        <p:pic>
          <p:nvPicPr>
            <p:cNvPr id="1768" name="Linie Form" descr="Linie Form"/>
            <p:cNvPicPr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-49995" y="4036636"/>
              <a:ext cx="262746" cy="1217964"/>
            </a:xfrm>
            <a:prstGeom prst="rect">
              <a:avLst/>
            </a:prstGeom>
            <a:effectLst/>
          </p:spPr>
        </p:pic>
        <p:pic>
          <p:nvPicPr>
            <p:cNvPr id="1770" name="Linie Form" descr="Linie Form"/>
            <p:cNvPicPr>
              <a:picLocks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9128" y="5177042"/>
              <a:ext cx="1225636" cy="119231"/>
            </a:xfrm>
            <a:prstGeom prst="rect">
              <a:avLst/>
            </a:prstGeom>
            <a:effectLst/>
          </p:spPr>
        </p:pic>
        <p:pic>
          <p:nvPicPr>
            <p:cNvPr id="1772" name="Linie Form" descr="Linie Form"/>
            <p:cNvPicPr>
              <a:picLocks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661959" y="5002727"/>
              <a:ext cx="576461" cy="167720"/>
            </a:xfrm>
            <a:prstGeom prst="rect">
              <a:avLst/>
            </a:prstGeom>
            <a:effectLst/>
          </p:spPr>
        </p:pic>
        <p:pic>
          <p:nvPicPr>
            <p:cNvPr id="1774" name="Linie Form" descr="Linie Form"/>
            <p:cNvPicPr>
              <a:picLocks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226982" y="3884702"/>
              <a:ext cx="173731" cy="1177549"/>
            </a:xfrm>
            <a:prstGeom prst="rect">
              <a:avLst/>
            </a:prstGeom>
            <a:effectLst/>
          </p:spPr>
        </p:pic>
        <p:pic>
          <p:nvPicPr>
            <p:cNvPr id="1776" name="Linie Linie" descr="Linie Linie"/>
            <p:cNvPicPr>
              <a:picLocks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194214" y="3890713"/>
              <a:ext cx="203201" cy="101601"/>
            </a:xfrm>
            <a:prstGeom prst="rect">
              <a:avLst/>
            </a:prstGeom>
            <a:effectLst/>
          </p:spPr>
        </p:pic>
        <p:pic>
          <p:nvPicPr>
            <p:cNvPr id="1778" name="Linie Linie" descr="Linie Linie"/>
            <p:cNvPicPr>
              <a:picLocks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4339" y="3962843"/>
              <a:ext cx="203201" cy="101601"/>
            </a:xfrm>
            <a:prstGeom prst="rect">
              <a:avLst/>
            </a:prstGeom>
            <a:effectLst/>
          </p:spPr>
        </p:pic>
        <p:pic>
          <p:nvPicPr>
            <p:cNvPr id="1780" name="Linie Form" descr="Linie Form"/>
            <p:cNvPicPr>
              <a:picLocks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389276" y="3500005"/>
              <a:ext cx="2643454" cy="1243669"/>
            </a:xfrm>
            <a:prstGeom prst="rect">
              <a:avLst/>
            </a:prstGeom>
            <a:effectLst/>
          </p:spPr>
        </p:pic>
        <p:pic>
          <p:nvPicPr>
            <p:cNvPr id="1782" name="Linie Form" descr="Linie Form"/>
            <p:cNvPicPr>
              <a:picLocks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615307" y="3118905"/>
              <a:ext cx="524946" cy="530538"/>
            </a:xfrm>
            <a:prstGeom prst="rect">
              <a:avLst/>
            </a:prstGeom>
            <a:effectLst/>
          </p:spPr>
        </p:pic>
        <p:sp>
          <p:nvSpPr>
            <p:cNvPr id="1784" name="Linie"/>
            <p:cNvSpPr/>
            <p:nvPr/>
          </p:nvSpPr>
          <p:spPr>
            <a:xfrm>
              <a:off x="4701383" y="4990331"/>
              <a:ext cx="371779" cy="308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6" h="21470" extrusionOk="0">
                  <a:moveTo>
                    <a:pt x="7474" y="3559"/>
                  </a:moveTo>
                  <a:cubicBezTo>
                    <a:pt x="7588" y="2862"/>
                    <a:pt x="7702" y="2166"/>
                    <a:pt x="7931" y="1469"/>
                  </a:cubicBezTo>
                  <a:cubicBezTo>
                    <a:pt x="8160" y="772"/>
                    <a:pt x="8502" y="75"/>
                    <a:pt x="8445" y="6"/>
                  </a:cubicBezTo>
                  <a:cubicBezTo>
                    <a:pt x="8388" y="-64"/>
                    <a:pt x="7931" y="493"/>
                    <a:pt x="6674" y="2584"/>
                  </a:cubicBezTo>
                  <a:cubicBezTo>
                    <a:pt x="5417" y="4674"/>
                    <a:pt x="3360" y="8297"/>
                    <a:pt x="2102" y="10875"/>
                  </a:cubicBezTo>
                  <a:cubicBezTo>
                    <a:pt x="845" y="13453"/>
                    <a:pt x="388" y="14986"/>
                    <a:pt x="160" y="16101"/>
                  </a:cubicBezTo>
                  <a:cubicBezTo>
                    <a:pt x="-69" y="17216"/>
                    <a:pt x="-69" y="17913"/>
                    <a:pt x="274" y="18261"/>
                  </a:cubicBezTo>
                  <a:cubicBezTo>
                    <a:pt x="617" y="18610"/>
                    <a:pt x="1302" y="18610"/>
                    <a:pt x="1931" y="18470"/>
                  </a:cubicBezTo>
                  <a:cubicBezTo>
                    <a:pt x="2560" y="18331"/>
                    <a:pt x="3131" y="18052"/>
                    <a:pt x="3702" y="17913"/>
                  </a:cubicBezTo>
                  <a:cubicBezTo>
                    <a:pt x="4274" y="17773"/>
                    <a:pt x="4845" y="17773"/>
                    <a:pt x="5245" y="18122"/>
                  </a:cubicBezTo>
                  <a:cubicBezTo>
                    <a:pt x="5645" y="18470"/>
                    <a:pt x="5874" y="19167"/>
                    <a:pt x="6502" y="19933"/>
                  </a:cubicBezTo>
                  <a:cubicBezTo>
                    <a:pt x="7131" y="20700"/>
                    <a:pt x="8160" y="21536"/>
                    <a:pt x="9760" y="21466"/>
                  </a:cubicBezTo>
                  <a:cubicBezTo>
                    <a:pt x="11360" y="21397"/>
                    <a:pt x="13531" y="20421"/>
                    <a:pt x="15645" y="18191"/>
                  </a:cubicBezTo>
                  <a:cubicBezTo>
                    <a:pt x="17760" y="15962"/>
                    <a:pt x="19817" y="12478"/>
                    <a:pt x="20674" y="9691"/>
                  </a:cubicBezTo>
                  <a:cubicBezTo>
                    <a:pt x="21531" y="6904"/>
                    <a:pt x="21188" y="4813"/>
                    <a:pt x="20788" y="3559"/>
                  </a:cubicBezTo>
                  <a:cubicBezTo>
                    <a:pt x="20388" y="2305"/>
                    <a:pt x="19931" y="1887"/>
                    <a:pt x="19360" y="1608"/>
                  </a:cubicBezTo>
                  <a:cubicBezTo>
                    <a:pt x="18788" y="1330"/>
                    <a:pt x="18102" y="1190"/>
                    <a:pt x="17588" y="1957"/>
                  </a:cubicBezTo>
                  <a:cubicBezTo>
                    <a:pt x="17074" y="2723"/>
                    <a:pt x="16731" y="4395"/>
                    <a:pt x="16388" y="606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5" name="Linie"/>
            <p:cNvSpPr/>
            <p:nvPr/>
          </p:nvSpPr>
          <p:spPr>
            <a:xfrm>
              <a:off x="5090876" y="5091236"/>
              <a:ext cx="288524" cy="162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13" extrusionOk="0">
                  <a:moveTo>
                    <a:pt x="0" y="12278"/>
                  </a:moveTo>
                  <a:cubicBezTo>
                    <a:pt x="1500" y="12017"/>
                    <a:pt x="3000" y="11757"/>
                    <a:pt x="4875" y="10326"/>
                  </a:cubicBezTo>
                  <a:cubicBezTo>
                    <a:pt x="6750" y="8894"/>
                    <a:pt x="9000" y="6292"/>
                    <a:pt x="10200" y="4340"/>
                  </a:cubicBezTo>
                  <a:cubicBezTo>
                    <a:pt x="11400" y="2388"/>
                    <a:pt x="11550" y="1087"/>
                    <a:pt x="11250" y="437"/>
                  </a:cubicBezTo>
                  <a:cubicBezTo>
                    <a:pt x="10950" y="-214"/>
                    <a:pt x="10200" y="-214"/>
                    <a:pt x="8925" y="957"/>
                  </a:cubicBezTo>
                  <a:cubicBezTo>
                    <a:pt x="7650" y="2128"/>
                    <a:pt x="5850" y="4470"/>
                    <a:pt x="4950" y="6682"/>
                  </a:cubicBezTo>
                  <a:cubicBezTo>
                    <a:pt x="4050" y="8894"/>
                    <a:pt x="4050" y="10976"/>
                    <a:pt x="5175" y="13319"/>
                  </a:cubicBezTo>
                  <a:cubicBezTo>
                    <a:pt x="6300" y="15661"/>
                    <a:pt x="8550" y="18263"/>
                    <a:pt x="10875" y="19694"/>
                  </a:cubicBezTo>
                  <a:cubicBezTo>
                    <a:pt x="13200" y="21126"/>
                    <a:pt x="15600" y="21386"/>
                    <a:pt x="17400" y="20866"/>
                  </a:cubicBezTo>
                  <a:cubicBezTo>
                    <a:pt x="19200" y="20345"/>
                    <a:pt x="20400" y="19044"/>
                    <a:pt x="21000" y="17743"/>
                  </a:cubicBezTo>
                  <a:cubicBezTo>
                    <a:pt x="21600" y="16441"/>
                    <a:pt x="21600" y="15140"/>
                    <a:pt x="21375" y="13839"/>
                  </a:cubicBezTo>
                  <a:cubicBezTo>
                    <a:pt x="21150" y="12538"/>
                    <a:pt x="20700" y="11237"/>
                    <a:pt x="20700" y="10066"/>
                  </a:cubicBezTo>
                  <a:cubicBezTo>
                    <a:pt x="20700" y="8894"/>
                    <a:pt x="21150" y="7853"/>
                    <a:pt x="21600" y="681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6" name="Linie"/>
            <p:cNvSpPr/>
            <p:nvPr/>
          </p:nvSpPr>
          <p:spPr>
            <a:xfrm>
              <a:off x="5475573" y="4988563"/>
              <a:ext cx="396719" cy="237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75" extrusionOk="0">
                  <a:moveTo>
                    <a:pt x="0" y="6323"/>
                  </a:moveTo>
                  <a:cubicBezTo>
                    <a:pt x="0" y="5430"/>
                    <a:pt x="0" y="4538"/>
                    <a:pt x="109" y="3288"/>
                  </a:cubicBezTo>
                  <a:cubicBezTo>
                    <a:pt x="218" y="2039"/>
                    <a:pt x="436" y="432"/>
                    <a:pt x="545" y="75"/>
                  </a:cubicBezTo>
                  <a:cubicBezTo>
                    <a:pt x="655" y="-282"/>
                    <a:pt x="655" y="611"/>
                    <a:pt x="709" y="3110"/>
                  </a:cubicBezTo>
                  <a:cubicBezTo>
                    <a:pt x="764" y="5609"/>
                    <a:pt x="873" y="9715"/>
                    <a:pt x="1255" y="12660"/>
                  </a:cubicBezTo>
                  <a:cubicBezTo>
                    <a:pt x="1636" y="15606"/>
                    <a:pt x="2291" y="17391"/>
                    <a:pt x="2945" y="18730"/>
                  </a:cubicBezTo>
                  <a:cubicBezTo>
                    <a:pt x="3600" y="20068"/>
                    <a:pt x="4255" y="20961"/>
                    <a:pt x="4309" y="21139"/>
                  </a:cubicBezTo>
                  <a:cubicBezTo>
                    <a:pt x="4364" y="21318"/>
                    <a:pt x="3818" y="20782"/>
                    <a:pt x="3382" y="20158"/>
                  </a:cubicBezTo>
                  <a:cubicBezTo>
                    <a:pt x="2945" y="19533"/>
                    <a:pt x="2618" y="18819"/>
                    <a:pt x="2236" y="18105"/>
                  </a:cubicBezTo>
                  <a:cubicBezTo>
                    <a:pt x="1855" y="17391"/>
                    <a:pt x="1418" y="16677"/>
                    <a:pt x="1636" y="16052"/>
                  </a:cubicBezTo>
                  <a:cubicBezTo>
                    <a:pt x="1855" y="15427"/>
                    <a:pt x="2727" y="14892"/>
                    <a:pt x="4527" y="14177"/>
                  </a:cubicBezTo>
                  <a:cubicBezTo>
                    <a:pt x="6327" y="13463"/>
                    <a:pt x="9055" y="12571"/>
                    <a:pt x="10745" y="11857"/>
                  </a:cubicBezTo>
                  <a:cubicBezTo>
                    <a:pt x="12436" y="11143"/>
                    <a:pt x="13091" y="10607"/>
                    <a:pt x="13691" y="10072"/>
                  </a:cubicBezTo>
                  <a:cubicBezTo>
                    <a:pt x="14291" y="9536"/>
                    <a:pt x="14836" y="9001"/>
                    <a:pt x="14945" y="8376"/>
                  </a:cubicBezTo>
                  <a:cubicBezTo>
                    <a:pt x="15055" y="7751"/>
                    <a:pt x="14727" y="7037"/>
                    <a:pt x="13855" y="7037"/>
                  </a:cubicBezTo>
                  <a:cubicBezTo>
                    <a:pt x="12982" y="7037"/>
                    <a:pt x="11564" y="7751"/>
                    <a:pt x="10200" y="9179"/>
                  </a:cubicBezTo>
                  <a:cubicBezTo>
                    <a:pt x="8836" y="10607"/>
                    <a:pt x="7527" y="12749"/>
                    <a:pt x="6873" y="14356"/>
                  </a:cubicBezTo>
                  <a:cubicBezTo>
                    <a:pt x="6218" y="15963"/>
                    <a:pt x="6218" y="17034"/>
                    <a:pt x="6436" y="17837"/>
                  </a:cubicBezTo>
                  <a:cubicBezTo>
                    <a:pt x="6655" y="18640"/>
                    <a:pt x="7091" y="19176"/>
                    <a:pt x="9055" y="19622"/>
                  </a:cubicBezTo>
                  <a:cubicBezTo>
                    <a:pt x="11018" y="20068"/>
                    <a:pt x="14509" y="20425"/>
                    <a:pt x="16855" y="20604"/>
                  </a:cubicBezTo>
                  <a:cubicBezTo>
                    <a:pt x="19200" y="20782"/>
                    <a:pt x="20400" y="20782"/>
                    <a:pt x="21600" y="2078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7" name="Linie"/>
            <p:cNvSpPr/>
            <p:nvPr/>
          </p:nvSpPr>
          <p:spPr>
            <a:xfrm>
              <a:off x="4665811" y="5401838"/>
              <a:ext cx="1158394" cy="569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1" h="21401" extrusionOk="0">
                  <a:moveTo>
                    <a:pt x="1979" y="8140"/>
                  </a:moveTo>
                  <a:cubicBezTo>
                    <a:pt x="2314" y="6785"/>
                    <a:pt x="2650" y="5430"/>
                    <a:pt x="2836" y="4527"/>
                  </a:cubicBezTo>
                  <a:cubicBezTo>
                    <a:pt x="3022" y="3624"/>
                    <a:pt x="3059" y="3172"/>
                    <a:pt x="3041" y="2759"/>
                  </a:cubicBezTo>
                  <a:cubicBezTo>
                    <a:pt x="3022" y="2345"/>
                    <a:pt x="2948" y="1968"/>
                    <a:pt x="2575" y="2156"/>
                  </a:cubicBezTo>
                  <a:cubicBezTo>
                    <a:pt x="2203" y="2345"/>
                    <a:pt x="1532" y="3097"/>
                    <a:pt x="1011" y="4113"/>
                  </a:cubicBezTo>
                  <a:cubicBezTo>
                    <a:pt x="490" y="5129"/>
                    <a:pt x="117" y="6409"/>
                    <a:pt x="24" y="7350"/>
                  </a:cubicBezTo>
                  <a:cubicBezTo>
                    <a:pt x="-69" y="8290"/>
                    <a:pt x="117" y="8892"/>
                    <a:pt x="415" y="9231"/>
                  </a:cubicBezTo>
                  <a:cubicBezTo>
                    <a:pt x="713" y="9570"/>
                    <a:pt x="1123" y="9645"/>
                    <a:pt x="1477" y="9683"/>
                  </a:cubicBezTo>
                  <a:cubicBezTo>
                    <a:pt x="1830" y="9720"/>
                    <a:pt x="2128" y="9720"/>
                    <a:pt x="2296" y="9908"/>
                  </a:cubicBezTo>
                  <a:cubicBezTo>
                    <a:pt x="2463" y="10097"/>
                    <a:pt x="2501" y="10473"/>
                    <a:pt x="2482" y="11037"/>
                  </a:cubicBezTo>
                  <a:cubicBezTo>
                    <a:pt x="2463" y="11602"/>
                    <a:pt x="2389" y="12354"/>
                    <a:pt x="2426" y="13069"/>
                  </a:cubicBezTo>
                  <a:cubicBezTo>
                    <a:pt x="2463" y="13784"/>
                    <a:pt x="2612" y="14462"/>
                    <a:pt x="3097" y="15402"/>
                  </a:cubicBezTo>
                  <a:cubicBezTo>
                    <a:pt x="3581" y="16343"/>
                    <a:pt x="4400" y="17547"/>
                    <a:pt x="4903" y="18338"/>
                  </a:cubicBezTo>
                  <a:cubicBezTo>
                    <a:pt x="5405" y="19128"/>
                    <a:pt x="5592" y="19504"/>
                    <a:pt x="5703" y="19881"/>
                  </a:cubicBezTo>
                  <a:cubicBezTo>
                    <a:pt x="5815" y="20257"/>
                    <a:pt x="5852" y="20633"/>
                    <a:pt x="5554" y="20934"/>
                  </a:cubicBezTo>
                  <a:cubicBezTo>
                    <a:pt x="5257" y="21235"/>
                    <a:pt x="4623" y="21461"/>
                    <a:pt x="3916" y="21386"/>
                  </a:cubicBezTo>
                  <a:cubicBezTo>
                    <a:pt x="3208" y="21310"/>
                    <a:pt x="2426" y="20934"/>
                    <a:pt x="1812" y="20294"/>
                  </a:cubicBezTo>
                  <a:cubicBezTo>
                    <a:pt x="1197" y="19655"/>
                    <a:pt x="750" y="18752"/>
                    <a:pt x="545" y="18112"/>
                  </a:cubicBezTo>
                  <a:cubicBezTo>
                    <a:pt x="341" y="17472"/>
                    <a:pt x="378" y="17096"/>
                    <a:pt x="788" y="16268"/>
                  </a:cubicBezTo>
                  <a:cubicBezTo>
                    <a:pt x="1197" y="15440"/>
                    <a:pt x="1979" y="14161"/>
                    <a:pt x="2929" y="12655"/>
                  </a:cubicBezTo>
                  <a:cubicBezTo>
                    <a:pt x="3879" y="11150"/>
                    <a:pt x="4996" y="9419"/>
                    <a:pt x="5871" y="7876"/>
                  </a:cubicBezTo>
                  <a:cubicBezTo>
                    <a:pt x="6746" y="6333"/>
                    <a:pt x="7379" y="4979"/>
                    <a:pt x="7808" y="3925"/>
                  </a:cubicBezTo>
                  <a:cubicBezTo>
                    <a:pt x="8236" y="2871"/>
                    <a:pt x="8459" y="2119"/>
                    <a:pt x="8571" y="1517"/>
                  </a:cubicBezTo>
                  <a:cubicBezTo>
                    <a:pt x="8683" y="915"/>
                    <a:pt x="8683" y="463"/>
                    <a:pt x="8552" y="200"/>
                  </a:cubicBezTo>
                  <a:cubicBezTo>
                    <a:pt x="8422" y="-64"/>
                    <a:pt x="8161" y="-139"/>
                    <a:pt x="7621" y="425"/>
                  </a:cubicBezTo>
                  <a:cubicBezTo>
                    <a:pt x="7081" y="990"/>
                    <a:pt x="6262" y="2194"/>
                    <a:pt x="5648" y="3737"/>
                  </a:cubicBezTo>
                  <a:cubicBezTo>
                    <a:pt x="5033" y="5280"/>
                    <a:pt x="4623" y="7161"/>
                    <a:pt x="4530" y="8667"/>
                  </a:cubicBezTo>
                  <a:cubicBezTo>
                    <a:pt x="4437" y="10172"/>
                    <a:pt x="4661" y="11301"/>
                    <a:pt x="5182" y="12053"/>
                  </a:cubicBezTo>
                  <a:cubicBezTo>
                    <a:pt x="5703" y="12806"/>
                    <a:pt x="6523" y="13182"/>
                    <a:pt x="7268" y="12994"/>
                  </a:cubicBezTo>
                  <a:cubicBezTo>
                    <a:pt x="8012" y="12806"/>
                    <a:pt x="8683" y="12053"/>
                    <a:pt x="9074" y="11451"/>
                  </a:cubicBezTo>
                  <a:cubicBezTo>
                    <a:pt x="9465" y="10849"/>
                    <a:pt x="9577" y="10398"/>
                    <a:pt x="9632" y="9946"/>
                  </a:cubicBezTo>
                  <a:cubicBezTo>
                    <a:pt x="9688" y="9494"/>
                    <a:pt x="9688" y="9043"/>
                    <a:pt x="9558" y="8554"/>
                  </a:cubicBezTo>
                  <a:cubicBezTo>
                    <a:pt x="9428" y="8064"/>
                    <a:pt x="9167" y="7538"/>
                    <a:pt x="8757" y="7613"/>
                  </a:cubicBezTo>
                  <a:cubicBezTo>
                    <a:pt x="8348" y="7688"/>
                    <a:pt x="7789" y="8366"/>
                    <a:pt x="7454" y="8892"/>
                  </a:cubicBezTo>
                  <a:cubicBezTo>
                    <a:pt x="7119" y="9419"/>
                    <a:pt x="7007" y="9795"/>
                    <a:pt x="6970" y="10172"/>
                  </a:cubicBezTo>
                  <a:cubicBezTo>
                    <a:pt x="6932" y="10548"/>
                    <a:pt x="6970" y="10924"/>
                    <a:pt x="7100" y="11188"/>
                  </a:cubicBezTo>
                  <a:cubicBezTo>
                    <a:pt x="7230" y="11451"/>
                    <a:pt x="7454" y="11602"/>
                    <a:pt x="7957" y="11527"/>
                  </a:cubicBezTo>
                  <a:cubicBezTo>
                    <a:pt x="8459" y="11451"/>
                    <a:pt x="9241" y="11150"/>
                    <a:pt x="9707" y="10849"/>
                  </a:cubicBezTo>
                  <a:cubicBezTo>
                    <a:pt x="10172" y="10548"/>
                    <a:pt x="10321" y="10247"/>
                    <a:pt x="10433" y="9908"/>
                  </a:cubicBezTo>
                  <a:cubicBezTo>
                    <a:pt x="10545" y="9570"/>
                    <a:pt x="10619" y="9193"/>
                    <a:pt x="10563" y="9118"/>
                  </a:cubicBezTo>
                  <a:cubicBezTo>
                    <a:pt x="10508" y="9043"/>
                    <a:pt x="10321" y="9269"/>
                    <a:pt x="10191" y="9570"/>
                  </a:cubicBezTo>
                  <a:cubicBezTo>
                    <a:pt x="10061" y="9871"/>
                    <a:pt x="9986" y="10247"/>
                    <a:pt x="10023" y="10586"/>
                  </a:cubicBezTo>
                  <a:cubicBezTo>
                    <a:pt x="10061" y="10924"/>
                    <a:pt x="10210" y="11225"/>
                    <a:pt x="10489" y="11301"/>
                  </a:cubicBezTo>
                  <a:cubicBezTo>
                    <a:pt x="10768" y="11376"/>
                    <a:pt x="11178" y="11225"/>
                    <a:pt x="11550" y="10887"/>
                  </a:cubicBezTo>
                  <a:cubicBezTo>
                    <a:pt x="11923" y="10548"/>
                    <a:pt x="12258" y="10021"/>
                    <a:pt x="12481" y="9607"/>
                  </a:cubicBezTo>
                  <a:cubicBezTo>
                    <a:pt x="12705" y="9193"/>
                    <a:pt x="12817" y="8892"/>
                    <a:pt x="12798" y="8892"/>
                  </a:cubicBezTo>
                  <a:cubicBezTo>
                    <a:pt x="12779" y="8892"/>
                    <a:pt x="12630" y="9193"/>
                    <a:pt x="12556" y="9532"/>
                  </a:cubicBezTo>
                  <a:cubicBezTo>
                    <a:pt x="12481" y="9871"/>
                    <a:pt x="12481" y="10247"/>
                    <a:pt x="12574" y="10435"/>
                  </a:cubicBezTo>
                  <a:cubicBezTo>
                    <a:pt x="12668" y="10623"/>
                    <a:pt x="12854" y="10623"/>
                    <a:pt x="13170" y="10473"/>
                  </a:cubicBezTo>
                  <a:cubicBezTo>
                    <a:pt x="13487" y="10322"/>
                    <a:pt x="13934" y="10021"/>
                    <a:pt x="14343" y="9494"/>
                  </a:cubicBezTo>
                  <a:cubicBezTo>
                    <a:pt x="14753" y="8968"/>
                    <a:pt x="15125" y="8215"/>
                    <a:pt x="15368" y="7613"/>
                  </a:cubicBezTo>
                  <a:cubicBezTo>
                    <a:pt x="15610" y="7011"/>
                    <a:pt x="15721" y="6559"/>
                    <a:pt x="15777" y="6145"/>
                  </a:cubicBezTo>
                  <a:cubicBezTo>
                    <a:pt x="15833" y="5731"/>
                    <a:pt x="15833" y="5355"/>
                    <a:pt x="15759" y="5054"/>
                  </a:cubicBezTo>
                  <a:cubicBezTo>
                    <a:pt x="15684" y="4753"/>
                    <a:pt x="15535" y="4527"/>
                    <a:pt x="15405" y="4565"/>
                  </a:cubicBezTo>
                  <a:cubicBezTo>
                    <a:pt x="15274" y="4602"/>
                    <a:pt x="15163" y="4904"/>
                    <a:pt x="15070" y="5242"/>
                  </a:cubicBezTo>
                  <a:cubicBezTo>
                    <a:pt x="14977" y="5581"/>
                    <a:pt x="14902" y="5957"/>
                    <a:pt x="14865" y="6333"/>
                  </a:cubicBezTo>
                  <a:cubicBezTo>
                    <a:pt x="14828" y="6710"/>
                    <a:pt x="14828" y="7086"/>
                    <a:pt x="15107" y="7726"/>
                  </a:cubicBezTo>
                  <a:cubicBezTo>
                    <a:pt x="15386" y="8366"/>
                    <a:pt x="15945" y="9269"/>
                    <a:pt x="16317" y="9908"/>
                  </a:cubicBezTo>
                  <a:cubicBezTo>
                    <a:pt x="16690" y="10548"/>
                    <a:pt x="16876" y="10924"/>
                    <a:pt x="16988" y="11301"/>
                  </a:cubicBezTo>
                  <a:cubicBezTo>
                    <a:pt x="17099" y="11677"/>
                    <a:pt x="17137" y="12053"/>
                    <a:pt x="17025" y="12354"/>
                  </a:cubicBezTo>
                  <a:cubicBezTo>
                    <a:pt x="16913" y="12655"/>
                    <a:pt x="16652" y="12881"/>
                    <a:pt x="16299" y="12994"/>
                  </a:cubicBezTo>
                  <a:cubicBezTo>
                    <a:pt x="15945" y="13107"/>
                    <a:pt x="15498" y="13107"/>
                    <a:pt x="15163" y="12994"/>
                  </a:cubicBezTo>
                  <a:cubicBezTo>
                    <a:pt x="14828" y="12881"/>
                    <a:pt x="14604" y="12655"/>
                    <a:pt x="14437" y="12354"/>
                  </a:cubicBezTo>
                  <a:cubicBezTo>
                    <a:pt x="14269" y="12053"/>
                    <a:pt x="14157" y="11677"/>
                    <a:pt x="14213" y="11376"/>
                  </a:cubicBezTo>
                  <a:cubicBezTo>
                    <a:pt x="14269" y="11075"/>
                    <a:pt x="14492" y="10849"/>
                    <a:pt x="15070" y="10398"/>
                  </a:cubicBezTo>
                  <a:cubicBezTo>
                    <a:pt x="15647" y="9946"/>
                    <a:pt x="16578" y="9269"/>
                    <a:pt x="17137" y="8892"/>
                  </a:cubicBezTo>
                  <a:cubicBezTo>
                    <a:pt x="17695" y="8516"/>
                    <a:pt x="17881" y="8441"/>
                    <a:pt x="18068" y="8290"/>
                  </a:cubicBezTo>
                  <a:cubicBezTo>
                    <a:pt x="18254" y="8140"/>
                    <a:pt x="18440" y="7914"/>
                    <a:pt x="18608" y="7688"/>
                  </a:cubicBezTo>
                  <a:cubicBezTo>
                    <a:pt x="18775" y="7462"/>
                    <a:pt x="18924" y="7237"/>
                    <a:pt x="18887" y="7161"/>
                  </a:cubicBezTo>
                  <a:cubicBezTo>
                    <a:pt x="18850" y="7086"/>
                    <a:pt x="18626" y="7161"/>
                    <a:pt x="18347" y="7425"/>
                  </a:cubicBezTo>
                  <a:cubicBezTo>
                    <a:pt x="18068" y="7688"/>
                    <a:pt x="17732" y="8140"/>
                    <a:pt x="17490" y="8629"/>
                  </a:cubicBezTo>
                  <a:cubicBezTo>
                    <a:pt x="17248" y="9118"/>
                    <a:pt x="17099" y="9645"/>
                    <a:pt x="17081" y="10059"/>
                  </a:cubicBezTo>
                  <a:cubicBezTo>
                    <a:pt x="17062" y="10473"/>
                    <a:pt x="17174" y="10774"/>
                    <a:pt x="17565" y="10962"/>
                  </a:cubicBezTo>
                  <a:cubicBezTo>
                    <a:pt x="17956" y="11150"/>
                    <a:pt x="18626" y="11225"/>
                    <a:pt x="19334" y="11188"/>
                  </a:cubicBezTo>
                  <a:cubicBezTo>
                    <a:pt x="20041" y="11150"/>
                    <a:pt x="20786" y="11000"/>
                    <a:pt x="21531" y="10849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8" name="Linie"/>
            <p:cNvSpPr/>
            <p:nvPr/>
          </p:nvSpPr>
          <p:spPr>
            <a:xfrm>
              <a:off x="5752074" y="5551053"/>
              <a:ext cx="166302" cy="187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2" extrusionOk="0">
                  <a:moveTo>
                    <a:pt x="21080" y="7660"/>
                  </a:moveTo>
                  <a:cubicBezTo>
                    <a:pt x="21340" y="6523"/>
                    <a:pt x="21600" y="5386"/>
                    <a:pt x="21600" y="4022"/>
                  </a:cubicBezTo>
                  <a:cubicBezTo>
                    <a:pt x="21600" y="2658"/>
                    <a:pt x="21340" y="1066"/>
                    <a:pt x="19908" y="384"/>
                  </a:cubicBezTo>
                  <a:cubicBezTo>
                    <a:pt x="18477" y="-298"/>
                    <a:pt x="15875" y="-71"/>
                    <a:pt x="14183" y="1066"/>
                  </a:cubicBezTo>
                  <a:cubicBezTo>
                    <a:pt x="12492" y="2203"/>
                    <a:pt x="11711" y="4249"/>
                    <a:pt x="12101" y="6864"/>
                  </a:cubicBezTo>
                  <a:cubicBezTo>
                    <a:pt x="12492" y="9479"/>
                    <a:pt x="14053" y="12662"/>
                    <a:pt x="15354" y="14595"/>
                  </a:cubicBezTo>
                  <a:cubicBezTo>
                    <a:pt x="16655" y="16527"/>
                    <a:pt x="17696" y="17209"/>
                    <a:pt x="18737" y="18005"/>
                  </a:cubicBezTo>
                  <a:cubicBezTo>
                    <a:pt x="19778" y="18801"/>
                    <a:pt x="20819" y="19710"/>
                    <a:pt x="20559" y="20165"/>
                  </a:cubicBezTo>
                  <a:cubicBezTo>
                    <a:pt x="20299" y="20620"/>
                    <a:pt x="18737" y="20620"/>
                    <a:pt x="15094" y="20734"/>
                  </a:cubicBezTo>
                  <a:cubicBezTo>
                    <a:pt x="11451" y="20847"/>
                    <a:pt x="5725" y="21075"/>
                    <a:pt x="0" y="21302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89" name="Linie"/>
            <p:cNvSpPr/>
            <p:nvPr/>
          </p:nvSpPr>
          <p:spPr>
            <a:xfrm>
              <a:off x="5944179" y="5490067"/>
              <a:ext cx="937943" cy="297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407" extrusionOk="0">
                  <a:moveTo>
                    <a:pt x="3460" y="10962"/>
                  </a:moveTo>
                  <a:cubicBezTo>
                    <a:pt x="3598" y="9378"/>
                    <a:pt x="3737" y="7794"/>
                    <a:pt x="3806" y="6426"/>
                  </a:cubicBezTo>
                  <a:cubicBezTo>
                    <a:pt x="3875" y="5058"/>
                    <a:pt x="3875" y="3906"/>
                    <a:pt x="3644" y="3330"/>
                  </a:cubicBezTo>
                  <a:cubicBezTo>
                    <a:pt x="3414" y="2754"/>
                    <a:pt x="2954" y="2754"/>
                    <a:pt x="2585" y="3474"/>
                  </a:cubicBezTo>
                  <a:cubicBezTo>
                    <a:pt x="2217" y="4194"/>
                    <a:pt x="1940" y="5634"/>
                    <a:pt x="1963" y="7434"/>
                  </a:cubicBezTo>
                  <a:cubicBezTo>
                    <a:pt x="1986" y="9234"/>
                    <a:pt x="2309" y="11394"/>
                    <a:pt x="2654" y="12978"/>
                  </a:cubicBezTo>
                  <a:cubicBezTo>
                    <a:pt x="3000" y="14562"/>
                    <a:pt x="3368" y="15570"/>
                    <a:pt x="3644" y="16362"/>
                  </a:cubicBezTo>
                  <a:cubicBezTo>
                    <a:pt x="3921" y="17154"/>
                    <a:pt x="4105" y="17730"/>
                    <a:pt x="4082" y="18090"/>
                  </a:cubicBezTo>
                  <a:cubicBezTo>
                    <a:pt x="4059" y="18450"/>
                    <a:pt x="3829" y="18594"/>
                    <a:pt x="3230" y="18522"/>
                  </a:cubicBezTo>
                  <a:cubicBezTo>
                    <a:pt x="2631" y="18450"/>
                    <a:pt x="1664" y="18162"/>
                    <a:pt x="1019" y="17802"/>
                  </a:cubicBezTo>
                  <a:cubicBezTo>
                    <a:pt x="374" y="17442"/>
                    <a:pt x="52" y="17010"/>
                    <a:pt x="6" y="16866"/>
                  </a:cubicBezTo>
                  <a:cubicBezTo>
                    <a:pt x="-40" y="16722"/>
                    <a:pt x="190" y="16866"/>
                    <a:pt x="996" y="16938"/>
                  </a:cubicBezTo>
                  <a:cubicBezTo>
                    <a:pt x="1802" y="17010"/>
                    <a:pt x="3184" y="17010"/>
                    <a:pt x="4404" y="16218"/>
                  </a:cubicBezTo>
                  <a:cubicBezTo>
                    <a:pt x="5625" y="15426"/>
                    <a:pt x="6684" y="13842"/>
                    <a:pt x="7306" y="12762"/>
                  </a:cubicBezTo>
                  <a:cubicBezTo>
                    <a:pt x="7928" y="11682"/>
                    <a:pt x="8112" y="11106"/>
                    <a:pt x="8227" y="10314"/>
                  </a:cubicBezTo>
                  <a:cubicBezTo>
                    <a:pt x="8342" y="9522"/>
                    <a:pt x="8388" y="8514"/>
                    <a:pt x="7951" y="8226"/>
                  </a:cubicBezTo>
                  <a:cubicBezTo>
                    <a:pt x="7513" y="7938"/>
                    <a:pt x="6592" y="8370"/>
                    <a:pt x="5970" y="9234"/>
                  </a:cubicBezTo>
                  <a:cubicBezTo>
                    <a:pt x="5348" y="10098"/>
                    <a:pt x="5026" y="11394"/>
                    <a:pt x="4865" y="12402"/>
                  </a:cubicBezTo>
                  <a:cubicBezTo>
                    <a:pt x="4704" y="13410"/>
                    <a:pt x="4704" y="14130"/>
                    <a:pt x="4842" y="14490"/>
                  </a:cubicBezTo>
                  <a:cubicBezTo>
                    <a:pt x="4980" y="14850"/>
                    <a:pt x="5256" y="14850"/>
                    <a:pt x="5786" y="14706"/>
                  </a:cubicBezTo>
                  <a:cubicBezTo>
                    <a:pt x="6316" y="14562"/>
                    <a:pt x="7099" y="14274"/>
                    <a:pt x="7651" y="13914"/>
                  </a:cubicBezTo>
                  <a:cubicBezTo>
                    <a:pt x="8204" y="13554"/>
                    <a:pt x="8526" y="13122"/>
                    <a:pt x="8688" y="12546"/>
                  </a:cubicBezTo>
                  <a:cubicBezTo>
                    <a:pt x="8849" y="11970"/>
                    <a:pt x="8849" y="11250"/>
                    <a:pt x="8595" y="9522"/>
                  </a:cubicBezTo>
                  <a:cubicBezTo>
                    <a:pt x="8342" y="7794"/>
                    <a:pt x="7835" y="5058"/>
                    <a:pt x="7467" y="3258"/>
                  </a:cubicBezTo>
                  <a:cubicBezTo>
                    <a:pt x="7099" y="1458"/>
                    <a:pt x="6868" y="594"/>
                    <a:pt x="6868" y="234"/>
                  </a:cubicBezTo>
                  <a:cubicBezTo>
                    <a:pt x="6868" y="-126"/>
                    <a:pt x="7099" y="18"/>
                    <a:pt x="7444" y="90"/>
                  </a:cubicBezTo>
                  <a:cubicBezTo>
                    <a:pt x="7789" y="162"/>
                    <a:pt x="8250" y="162"/>
                    <a:pt x="8595" y="90"/>
                  </a:cubicBezTo>
                  <a:cubicBezTo>
                    <a:pt x="8941" y="18"/>
                    <a:pt x="9171" y="-126"/>
                    <a:pt x="9286" y="234"/>
                  </a:cubicBezTo>
                  <a:cubicBezTo>
                    <a:pt x="9401" y="594"/>
                    <a:pt x="9401" y="1458"/>
                    <a:pt x="9378" y="2610"/>
                  </a:cubicBezTo>
                  <a:cubicBezTo>
                    <a:pt x="9355" y="3762"/>
                    <a:pt x="9309" y="5202"/>
                    <a:pt x="9355" y="6210"/>
                  </a:cubicBezTo>
                  <a:cubicBezTo>
                    <a:pt x="9401" y="7218"/>
                    <a:pt x="9540" y="7794"/>
                    <a:pt x="9724" y="8154"/>
                  </a:cubicBezTo>
                  <a:cubicBezTo>
                    <a:pt x="9908" y="8514"/>
                    <a:pt x="10138" y="8658"/>
                    <a:pt x="10484" y="8514"/>
                  </a:cubicBezTo>
                  <a:cubicBezTo>
                    <a:pt x="10829" y="8370"/>
                    <a:pt x="11290" y="7938"/>
                    <a:pt x="11635" y="7578"/>
                  </a:cubicBezTo>
                  <a:cubicBezTo>
                    <a:pt x="11980" y="7218"/>
                    <a:pt x="12211" y="6930"/>
                    <a:pt x="12487" y="6714"/>
                  </a:cubicBezTo>
                  <a:cubicBezTo>
                    <a:pt x="12763" y="6498"/>
                    <a:pt x="13086" y="6354"/>
                    <a:pt x="13270" y="6642"/>
                  </a:cubicBezTo>
                  <a:cubicBezTo>
                    <a:pt x="13454" y="6930"/>
                    <a:pt x="13500" y="7650"/>
                    <a:pt x="13431" y="8730"/>
                  </a:cubicBezTo>
                  <a:cubicBezTo>
                    <a:pt x="13362" y="9810"/>
                    <a:pt x="13178" y="11250"/>
                    <a:pt x="12856" y="12762"/>
                  </a:cubicBezTo>
                  <a:cubicBezTo>
                    <a:pt x="12533" y="14274"/>
                    <a:pt x="12073" y="15858"/>
                    <a:pt x="11773" y="17010"/>
                  </a:cubicBezTo>
                  <a:cubicBezTo>
                    <a:pt x="11474" y="18162"/>
                    <a:pt x="11336" y="18882"/>
                    <a:pt x="11244" y="19674"/>
                  </a:cubicBezTo>
                  <a:cubicBezTo>
                    <a:pt x="11151" y="20466"/>
                    <a:pt x="11105" y="21330"/>
                    <a:pt x="11059" y="21402"/>
                  </a:cubicBezTo>
                  <a:cubicBezTo>
                    <a:pt x="11013" y="21474"/>
                    <a:pt x="10967" y="20754"/>
                    <a:pt x="10921" y="19962"/>
                  </a:cubicBezTo>
                  <a:cubicBezTo>
                    <a:pt x="10875" y="19170"/>
                    <a:pt x="10829" y="18306"/>
                    <a:pt x="10921" y="17802"/>
                  </a:cubicBezTo>
                  <a:cubicBezTo>
                    <a:pt x="11013" y="17298"/>
                    <a:pt x="11244" y="17154"/>
                    <a:pt x="12073" y="16434"/>
                  </a:cubicBezTo>
                  <a:cubicBezTo>
                    <a:pt x="12902" y="15714"/>
                    <a:pt x="14329" y="14418"/>
                    <a:pt x="15458" y="13122"/>
                  </a:cubicBezTo>
                  <a:cubicBezTo>
                    <a:pt x="16586" y="11826"/>
                    <a:pt x="17415" y="10530"/>
                    <a:pt x="17876" y="9522"/>
                  </a:cubicBezTo>
                  <a:cubicBezTo>
                    <a:pt x="18336" y="8514"/>
                    <a:pt x="18428" y="7794"/>
                    <a:pt x="18359" y="7362"/>
                  </a:cubicBezTo>
                  <a:cubicBezTo>
                    <a:pt x="18290" y="6930"/>
                    <a:pt x="18060" y="6786"/>
                    <a:pt x="17576" y="7362"/>
                  </a:cubicBezTo>
                  <a:cubicBezTo>
                    <a:pt x="17093" y="7938"/>
                    <a:pt x="16356" y="9234"/>
                    <a:pt x="15918" y="10170"/>
                  </a:cubicBezTo>
                  <a:cubicBezTo>
                    <a:pt x="15481" y="11106"/>
                    <a:pt x="15343" y="11682"/>
                    <a:pt x="15273" y="12618"/>
                  </a:cubicBezTo>
                  <a:cubicBezTo>
                    <a:pt x="15204" y="13554"/>
                    <a:pt x="15204" y="14850"/>
                    <a:pt x="15343" y="15714"/>
                  </a:cubicBezTo>
                  <a:cubicBezTo>
                    <a:pt x="15481" y="16578"/>
                    <a:pt x="15757" y="17010"/>
                    <a:pt x="16517" y="17442"/>
                  </a:cubicBezTo>
                  <a:cubicBezTo>
                    <a:pt x="17277" y="17874"/>
                    <a:pt x="18520" y="18306"/>
                    <a:pt x="19441" y="18594"/>
                  </a:cubicBezTo>
                  <a:cubicBezTo>
                    <a:pt x="20363" y="18882"/>
                    <a:pt x="20961" y="19026"/>
                    <a:pt x="21560" y="1917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0" name="Linie"/>
            <p:cNvSpPr/>
            <p:nvPr/>
          </p:nvSpPr>
          <p:spPr>
            <a:xfrm>
              <a:off x="4649761" y="5945047"/>
              <a:ext cx="1531400" cy="403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402" extrusionOk="0">
                  <a:moveTo>
                    <a:pt x="2229" y="8837"/>
                  </a:moveTo>
                  <a:cubicBezTo>
                    <a:pt x="2426" y="7241"/>
                    <a:pt x="2623" y="5645"/>
                    <a:pt x="2722" y="4528"/>
                  </a:cubicBezTo>
                  <a:cubicBezTo>
                    <a:pt x="2820" y="3410"/>
                    <a:pt x="2820" y="2772"/>
                    <a:pt x="2736" y="2346"/>
                  </a:cubicBezTo>
                  <a:cubicBezTo>
                    <a:pt x="2652" y="1921"/>
                    <a:pt x="2483" y="1708"/>
                    <a:pt x="2074" y="2506"/>
                  </a:cubicBezTo>
                  <a:cubicBezTo>
                    <a:pt x="1666" y="3304"/>
                    <a:pt x="1018" y="5113"/>
                    <a:pt x="638" y="6336"/>
                  </a:cubicBezTo>
                  <a:cubicBezTo>
                    <a:pt x="258" y="7560"/>
                    <a:pt x="145" y="8199"/>
                    <a:pt x="75" y="8837"/>
                  </a:cubicBezTo>
                  <a:cubicBezTo>
                    <a:pt x="4" y="9475"/>
                    <a:pt x="-24" y="10114"/>
                    <a:pt x="117" y="10593"/>
                  </a:cubicBezTo>
                  <a:cubicBezTo>
                    <a:pt x="258" y="11071"/>
                    <a:pt x="568" y="11391"/>
                    <a:pt x="849" y="11710"/>
                  </a:cubicBezTo>
                  <a:cubicBezTo>
                    <a:pt x="1131" y="12029"/>
                    <a:pt x="1384" y="12348"/>
                    <a:pt x="1511" y="12880"/>
                  </a:cubicBezTo>
                  <a:cubicBezTo>
                    <a:pt x="1638" y="13412"/>
                    <a:pt x="1638" y="14157"/>
                    <a:pt x="1779" y="15008"/>
                  </a:cubicBezTo>
                  <a:cubicBezTo>
                    <a:pt x="1919" y="15860"/>
                    <a:pt x="2201" y="16817"/>
                    <a:pt x="2440" y="17509"/>
                  </a:cubicBezTo>
                  <a:cubicBezTo>
                    <a:pt x="2680" y="18200"/>
                    <a:pt x="2877" y="18626"/>
                    <a:pt x="3032" y="19052"/>
                  </a:cubicBezTo>
                  <a:cubicBezTo>
                    <a:pt x="3187" y="19477"/>
                    <a:pt x="3299" y="19903"/>
                    <a:pt x="3257" y="20275"/>
                  </a:cubicBezTo>
                  <a:cubicBezTo>
                    <a:pt x="3215" y="20648"/>
                    <a:pt x="3018" y="20967"/>
                    <a:pt x="2623" y="21180"/>
                  </a:cubicBezTo>
                  <a:cubicBezTo>
                    <a:pt x="2229" y="21393"/>
                    <a:pt x="1638" y="21499"/>
                    <a:pt x="1187" y="21286"/>
                  </a:cubicBezTo>
                  <a:cubicBezTo>
                    <a:pt x="737" y="21073"/>
                    <a:pt x="427" y="20541"/>
                    <a:pt x="230" y="19956"/>
                  </a:cubicBezTo>
                  <a:cubicBezTo>
                    <a:pt x="32" y="19371"/>
                    <a:pt x="-52" y="18732"/>
                    <a:pt x="32" y="18200"/>
                  </a:cubicBezTo>
                  <a:cubicBezTo>
                    <a:pt x="117" y="17668"/>
                    <a:pt x="370" y="17243"/>
                    <a:pt x="920" y="16445"/>
                  </a:cubicBezTo>
                  <a:cubicBezTo>
                    <a:pt x="1469" y="15647"/>
                    <a:pt x="2314" y="14476"/>
                    <a:pt x="3032" y="13306"/>
                  </a:cubicBezTo>
                  <a:cubicBezTo>
                    <a:pt x="3750" y="12135"/>
                    <a:pt x="4341" y="10965"/>
                    <a:pt x="4679" y="10114"/>
                  </a:cubicBezTo>
                  <a:cubicBezTo>
                    <a:pt x="5017" y="9263"/>
                    <a:pt x="5102" y="8731"/>
                    <a:pt x="5073" y="8411"/>
                  </a:cubicBezTo>
                  <a:cubicBezTo>
                    <a:pt x="5045" y="8092"/>
                    <a:pt x="4904" y="7986"/>
                    <a:pt x="4693" y="8145"/>
                  </a:cubicBezTo>
                  <a:cubicBezTo>
                    <a:pt x="4482" y="8305"/>
                    <a:pt x="4200" y="8731"/>
                    <a:pt x="4031" y="9209"/>
                  </a:cubicBezTo>
                  <a:cubicBezTo>
                    <a:pt x="3862" y="9688"/>
                    <a:pt x="3806" y="10220"/>
                    <a:pt x="3820" y="10699"/>
                  </a:cubicBezTo>
                  <a:cubicBezTo>
                    <a:pt x="3834" y="11178"/>
                    <a:pt x="3919" y="11603"/>
                    <a:pt x="4285" y="11816"/>
                  </a:cubicBezTo>
                  <a:cubicBezTo>
                    <a:pt x="4651" y="12029"/>
                    <a:pt x="5299" y="12029"/>
                    <a:pt x="5989" y="11231"/>
                  </a:cubicBezTo>
                  <a:cubicBezTo>
                    <a:pt x="6679" y="10433"/>
                    <a:pt x="7411" y="8837"/>
                    <a:pt x="7890" y="7560"/>
                  </a:cubicBezTo>
                  <a:cubicBezTo>
                    <a:pt x="8368" y="6283"/>
                    <a:pt x="8594" y="5326"/>
                    <a:pt x="8706" y="4528"/>
                  </a:cubicBezTo>
                  <a:cubicBezTo>
                    <a:pt x="8819" y="3730"/>
                    <a:pt x="8819" y="3091"/>
                    <a:pt x="8763" y="2612"/>
                  </a:cubicBezTo>
                  <a:cubicBezTo>
                    <a:pt x="8706" y="2133"/>
                    <a:pt x="8594" y="1814"/>
                    <a:pt x="8467" y="1655"/>
                  </a:cubicBezTo>
                  <a:cubicBezTo>
                    <a:pt x="8340" y="1495"/>
                    <a:pt x="8199" y="1495"/>
                    <a:pt x="7988" y="1921"/>
                  </a:cubicBezTo>
                  <a:cubicBezTo>
                    <a:pt x="7777" y="2346"/>
                    <a:pt x="7495" y="3198"/>
                    <a:pt x="7355" y="4474"/>
                  </a:cubicBezTo>
                  <a:cubicBezTo>
                    <a:pt x="7214" y="5751"/>
                    <a:pt x="7214" y="7454"/>
                    <a:pt x="7411" y="9209"/>
                  </a:cubicBezTo>
                  <a:cubicBezTo>
                    <a:pt x="7608" y="10965"/>
                    <a:pt x="8002" y="12774"/>
                    <a:pt x="8256" y="13944"/>
                  </a:cubicBezTo>
                  <a:cubicBezTo>
                    <a:pt x="8509" y="15115"/>
                    <a:pt x="8622" y="15647"/>
                    <a:pt x="8706" y="16179"/>
                  </a:cubicBezTo>
                  <a:cubicBezTo>
                    <a:pt x="8791" y="16711"/>
                    <a:pt x="8847" y="17243"/>
                    <a:pt x="8777" y="17562"/>
                  </a:cubicBezTo>
                  <a:cubicBezTo>
                    <a:pt x="8706" y="17881"/>
                    <a:pt x="8509" y="17988"/>
                    <a:pt x="8256" y="17934"/>
                  </a:cubicBezTo>
                  <a:cubicBezTo>
                    <a:pt x="8002" y="17881"/>
                    <a:pt x="7692" y="17668"/>
                    <a:pt x="7467" y="17456"/>
                  </a:cubicBezTo>
                  <a:cubicBezTo>
                    <a:pt x="7242" y="17243"/>
                    <a:pt x="7101" y="17030"/>
                    <a:pt x="6960" y="16551"/>
                  </a:cubicBezTo>
                  <a:cubicBezTo>
                    <a:pt x="6819" y="16072"/>
                    <a:pt x="6679" y="15328"/>
                    <a:pt x="6707" y="14742"/>
                  </a:cubicBezTo>
                  <a:cubicBezTo>
                    <a:pt x="6735" y="14157"/>
                    <a:pt x="6932" y="13732"/>
                    <a:pt x="7312" y="13199"/>
                  </a:cubicBezTo>
                  <a:cubicBezTo>
                    <a:pt x="7692" y="12667"/>
                    <a:pt x="8256" y="12029"/>
                    <a:pt x="8608" y="11550"/>
                  </a:cubicBezTo>
                  <a:cubicBezTo>
                    <a:pt x="8960" y="11071"/>
                    <a:pt x="9101" y="10752"/>
                    <a:pt x="9241" y="10486"/>
                  </a:cubicBezTo>
                  <a:cubicBezTo>
                    <a:pt x="9382" y="10220"/>
                    <a:pt x="9523" y="10007"/>
                    <a:pt x="9650" y="10061"/>
                  </a:cubicBezTo>
                  <a:cubicBezTo>
                    <a:pt x="9776" y="10114"/>
                    <a:pt x="9889" y="10433"/>
                    <a:pt x="10086" y="10752"/>
                  </a:cubicBezTo>
                  <a:cubicBezTo>
                    <a:pt x="10283" y="11071"/>
                    <a:pt x="10565" y="11391"/>
                    <a:pt x="10776" y="11497"/>
                  </a:cubicBezTo>
                  <a:cubicBezTo>
                    <a:pt x="10987" y="11603"/>
                    <a:pt x="11128" y="11497"/>
                    <a:pt x="11227" y="11178"/>
                  </a:cubicBezTo>
                  <a:cubicBezTo>
                    <a:pt x="11325" y="10859"/>
                    <a:pt x="11382" y="10327"/>
                    <a:pt x="11353" y="9422"/>
                  </a:cubicBezTo>
                  <a:cubicBezTo>
                    <a:pt x="11325" y="8518"/>
                    <a:pt x="11213" y="7241"/>
                    <a:pt x="11114" y="6390"/>
                  </a:cubicBezTo>
                  <a:cubicBezTo>
                    <a:pt x="11016" y="5538"/>
                    <a:pt x="10931" y="5113"/>
                    <a:pt x="10847" y="4634"/>
                  </a:cubicBezTo>
                  <a:cubicBezTo>
                    <a:pt x="10762" y="4155"/>
                    <a:pt x="10678" y="3623"/>
                    <a:pt x="10720" y="3304"/>
                  </a:cubicBezTo>
                  <a:cubicBezTo>
                    <a:pt x="10762" y="2985"/>
                    <a:pt x="10931" y="2878"/>
                    <a:pt x="11086" y="2878"/>
                  </a:cubicBezTo>
                  <a:cubicBezTo>
                    <a:pt x="11241" y="2878"/>
                    <a:pt x="11382" y="2985"/>
                    <a:pt x="11537" y="3038"/>
                  </a:cubicBezTo>
                  <a:cubicBezTo>
                    <a:pt x="11691" y="3091"/>
                    <a:pt x="11860" y="3091"/>
                    <a:pt x="11917" y="3357"/>
                  </a:cubicBezTo>
                  <a:cubicBezTo>
                    <a:pt x="11973" y="3623"/>
                    <a:pt x="11917" y="4155"/>
                    <a:pt x="11874" y="4953"/>
                  </a:cubicBezTo>
                  <a:cubicBezTo>
                    <a:pt x="11832" y="5751"/>
                    <a:pt x="11804" y="6815"/>
                    <a:pt x="11804" y="7613"/>
                  </a:cubicBezTo>
                  <a:cubicBezTo>
                    <a:pt x="11804" y="8411"/>
                    <a:pt x="11832" y="8943"/>
                    <a:pt x="11903" y="9369"/>
                  </a:cubicBezTo>
                  <a:cubicBezTo>
                    <a:pt x="11973" y="9795"/>
                    <a:pt x="12086" y="10114"/>
                    <a:pt x="12325" y="10380"/>
                  </a:cubicBezTo>
                  <a:cubicBezTo>
                    <a:pt x="12564" y="10646"/>
                    <a:pt x="12931" y="10859"/>
                    <a:pt x="13170" y="10805"/>
                  </a:cubicBezTo>
                  <a:cubicBezTo>
                    <a:pt x="13409" y="10752"/>
                    <a:pt x="13522" y="10433"/>
                    <a:pt x="13649" y="10167"/>
                  </a:cubicBezTo>
                  <a:cubicBezTo>
                    <a:pt x="13775" y="9901"/>
                    <a:pt x="13916" y="9688"/>
                    <a:pt x="14198" y="9688"/>
                  </a:cubicBezTo>
                  <a:cubicBezTo>
                    <a:pt x="14479" y="9688"/>
                    <a:pt x="14902" y="9901"/>
                    <a:pt x="15268" y="9741"/>
                  </a:cubicBezTo>
                  <a:cubicBezTo>
                    <a:pt x="15634" y="9582"/>
                    <a:pt x="15944" y="9050"/>
                    <a:pt x="16225" y="8305"/>
                  </a:cubicBezTo>
                  <a:cubicBezTo>
                    <a:pt x="16507" y="7560"/>
                    <a:pt x="16761" y="6602"/>
                    <a:pt x="16958" y="5485"/>
                  </a:cubicBezTo>
                  <a:cubicBezTo>
                    <a:pt x="17155" y="4368"/>
                    <a:pt x="17296" y="3091"/>
                    <a:pt x="17366" y="2133"/>
                  </a:cubicBezTo>
                  <a:cubicBezTo>
                    <a:pt x="17436" y="1176"/>
                    <a:pt x="17436" y="537"/>
                    <a:pt x="17366" y="218"/>
                  </a:cubicBezTo>
                  <a:cubicBezTo>
                    <a:pt x="17296" y="-101"/>
                    <a:pt x="17155" y="-101"/>
                    <a:pt x="16915" y="431"/>
                  </a:cubicBezTo>
                  <a:cubicBezTo>
                    <a:pt x="16676" y="963"/>
                    <a:pt x="16338" y="2027"/>
                    <a:pt x="16141" y="3357"/>
                  </a:cubicBezTo>
                  <a:cubicBezTo>
                    <a:pt x="15944" y="4687"/>
                    <a:pt x="15888" y="6283"/>
                    <a:pt x="15930" y="7294"/>
                  </a:cubicBezTo>
                  <a:cubicBezTo>
                    <a:pt x="15972" y="8305"/>
                    <a:pt x="16113" y="8731"/>
                    <a:pt x="16521" y="9209"/>
                  </a:cubicBezTo>
                  <a:cubicBezTo>
                    <a:pt x="16929" y="9688"/>
                    <a:pt x="17605" y="10220"/>
                    <a:pt x="18084" y="10380"/>
                  </a:cubicBezTo>
                  <a:cubicBezTo>
                    <a:pt x="18563" y="10539"/>
                    <a:pt x="18844" y="10327"/>
                    <a:pt x="19056" y="10114"/>
                  </a:cubicBezTo>
                  <a:cubicBezTo>
                    <a:pt x="19267" y="9901"/>
                    <a:pt x="19408" y="9688"/>
                    <a:pt x="19506" y="9316"/>
                  </a:cubicBezTo>
                  <a:cubicBezTo>
                    <a:pt x="19605" y="8943"/>
                    <a:pt x="19661" y="8411"/>
                    <a:pt x="19619" y="7879"/>
                  </a:cubicBezTo>
                  <a:cubicBezTo>
                    <a:pt x="19577" y="7347"/>
                    <a:pt x="19436" y="6815"/>
                    <a:pt x="19253" y="6496"/>
                  </a:cubicBezTo>
                  <a:cubicBezTo>
                    <a:pt x="19070" y="6177"/>
                    <a:pt x="18844" y="6070"/>
                    <a:pt x="18661" y="6177"/>
                  </a:cubicBezTo>
                  <a:cubicBezTo>
                    <a:pt x="18478" y="6283"/>
                    <a:pt x="18338" y="6602"/>
                    <a:pt x="18225" y="6975"/>
                  </a:cubicBezTo>
                  <a:cubicBezTo>
                    <a:pt x="18112" y="7347"/>
                    <a:pt x="18028" y="7773"/>
                    <a:pt x="18000" y="8252"/>
                  </a:cubicBezTo>
                  <a:cubicBezTo>
                    <a:pt x="17971" y="8731"/>
                    <a:pt x="18000" y="9263"/>
                    <a:pt x="18155" y="9848"/>
                  </a:cubicBezTo>
                  <a:cubicBezTo>
                    <a:pt x="18309" y="10433"/>
                    <a:pt x="18591" y="11071"/>
                    <a:pt x="19112" y="11603"/>
                  </a:cubicBezTo>
                  <a:cubicBezTo>
                    <a:pt x="19633" y="12135"/>
                    <a:pt x="20393" y="12561"/>
                    <a:pt x="20844" y="12721"/>
                  </a:cubicBezTo>
                  <a:cubicBezTo>
                    <a:pt x="21295" y="12880"/>
                    <a:pt x="21435" y="12774"/>
                    <a:pt x="21492" y="12827"/>
                  </a:cubicBezTo>
                  <a:cubicBezTo>
                    <a:pt x="21548" y="12880"/>
                    <a:pt x="21520" y="13093"/>
                    <a:pt x="21492" y="13306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1" name="Linie"/>
            <p:cNvSpPr/>
            <p:nvPr/>
          </p:nvSpPr>
          <p:spPr>
            <a:xfrm>
              <a:off x="6449337" y="6221249"/>
              <a:ext cx="24106" cy="106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90" h="21278" extrusionOk="0">
                  <a:moveTo>
                    <a:pt x="0" y="2078"/>
                  </a:moveTo>
                  <a:cubicBezTo>
                    <a:pt x="8308" y="878"/>
                    <a:pt x="16615" y="-322"/>
                    <a:pt x="19108" y="78"/>
                  </a:cubicBezTo>
                  <a:cubicBezTo>
                    <a:pt x="21600" y="478"/>
                    <a:pt x="18277" y="2478"/>
                    <a:pt x="15785" y="6278"/>
                  </a:cubicBezTo>
                  <a:cubicBezTo>
                    <a:pt x="13292" y="10078"/>
                    <a:pt x="11631" y="15678"/>
                    <a:pt x="9969" y="2127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2" name="Linie"/>
            <p:cNvSpPr/>
            <p:nvPr/>
          </p:nvSpPr>
          <p:spPr>
            <a:xfrm>
              <a:off x="6654394" y="5933876"/>
              <a:ext cx="1772525" cy="409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521" extrusionOk="0">
                  <a:moveTo>
                    <a:pt x="2335" y="4912"/>
                  </a:moveTo>
                  <a:cubicBezTo>
                    <a:pt x="2359" y="4385"/>
                    <a:pt x="2384" y="3859"/>
                    <a:pt x="2396" y="3332"/>
                  </a:cubicBezTo>
                  <a:cubicBezTo>
                    <a:pt x="2408" y="2805"/>
                    <a:pt x="2408" y="2278"/>
                    <a:pt x="2250" y="1962"/>
                  </a:cubicBezTo>
                  <a:cubicBezTo>
                    <a:pt x="2091" y="1646"/>
                    <a:pt x="1774" y="1540"/>
                    <a:pt x="1456" y="1909"/>
                  </a:cubicBezTo>
                  <a:cubicBezTo>
                    <a:pt x="1139" y="2278"/>
                    <a:pt x="822" y="3121"/>
                    <a:pt x="639" y="3806"/>
                  </a:cubicBezTo>
                  <a:cubicBezTo>
                    <a:pt x="456" y="4491"/>
                    <a:pt x="407" y="5018"/>
                    <a:pt x="419" y="5492"/>
                  </a:cubicBezTo>
                  <a:cubicBezTo>
                    <a:pt x="431" y="5966"/>
                    <a:pt x="505" y="6387"/>
                    <a:pt x="541" y="6861"/>
                  </a:cubicBezTo>
                  <a:cubicBezTo>
                    <a:pt x="578" y="7336"/>
                    <a:pt x="578" y="7862"/>
                    <a:pt x="505" y="8600"/>
                  </a:cubicBezTo>
                  <a:cubicBezTo>
                    <a:pt x="431" y="9338"/>
                    <a:pt x="285" y="10286"/>
                    <a:pt x="187" y="11023"/>
                  </a:cubicBezTo>
                  <a:cubicBezTo>
                    <a:pt x="90" y="11761"/>
                    <a:pt x="41" y="12288"/>
                    <a:pt x="16" y="12815"/>
                  </a:cubicBezTo>
                  <a:cubicBezTo>
                    <a:pt x="-8" y="13341"/>
                    <a:pt x="-8" y="13868"/>
                    <a:pt x="41" y="14290"/>
                  </a:cubicBezTo>
                  <a:cubicBezTo>
                    <a:pt x="90" y="14711"/>
                    <a:pt x="187" y="15027"/>
                    <a:pt x="370" y="15133"/>
                  </a:cubicBezTo>
                  <a:cubicBezTo>
                    <a:pt x="553" y="15238"/>
                    <a:pt x="822" y="15133"/>
                    <a:pt x="1151" y="14553"/>
                  </a:cubicBezTo>
                  <a:cubicBezTo>
                    <a:pt x="1481" y="13974"/>
                    <a:pt x="1871" y="12920"/>
                    <a:pt x="2189" y="12288"/>
                  </a:cubicBezTo>
                  <a:cubicBezTo>
                    <a:pt x="2506" y="11656"/>
                    <a:pt x="2750" y="11445"/>
                    <a:pt x="3043" y="11392"/>
                  </a:cubicBezTo>
                  <a:cubicBezTo>
                    <a:pt x="3336" y="11340"/>
                    <a:pt x="3677" y="11445"/>
                    <a:pt x="4105" y="10813"/>
                  </a:cubicBezTo>
                  <a:cubicBezTo>
                    <a:pt x="4532" y="10180"/>
                    <a:pt x="5044" y="8811"/>
                    <a:pt x="5447" y="7441"/>
                  </a:cubicBezTo>
                  <a:cubicBezTo>
                    <a:pt x="5850" y="6071"/>
                    <a:pt x="6143" y="4701"/>
                    <a:pt x="6313" y="3753"/>
                  </a:cubicBezTo>
                  <a:cubicBezTo>
                    <a:pt x="6484" y="2805"/>
                    <a:pt x="6533" y="2278"/>
                    <a:pt x="6533" y="1751"/>
                  </a:cubicBezTo>
                  <a:cubicBezTo>
                    <a:pt x="6533" y="1224"/>
                    <a:pt x="6484" y="698"/>
                    <a:pt x="6399" y="381"/>
                  </a:cubicBezTo>
                  <a:cubicBezTo>
                    <a:pt x="6313" y="65"/>
                    <a:pt x="6191" y="-40"/>
                    <a:pt x="6069" y="13"/>
                  </a:cubicBezTo>
                  <a:cubicBezTo>
                    <a:pt x="5947" y="65"/>
                    <a:pt x="5825" y="276"/>
                    <a:pt x="5715" y="1382"/>
                  </a:cubicBezTo>
                  <a:cubicBezTo>
                    <a:pt x="5606" y="2489"/>
                    <a:pt x="5508" y="4491"/>
                    <a:pt x="5569" y="6598"/>
                  </a:cubicBezTo>
                  <a:cubicBezTo>
                    <a:pt x="5630" y="8705"/>
                    <a:pt x="5850" y="10918"/>
                    <a:pt x="5996" y="12288"/>
                  </a:cubicBezTo>
                  <a:cubicBezTo>
                    <a:pt x="6143" y="13658"/>
                    <a:pt x="6216" y="14184"/>
                    <a:pt x="6289" y="14922"/>
                  </a:cubicBezTo>
                  <a:cubicBezTo>
                    <a:pt x="6362" y="15660"/>
                    <a:pt x="6435" y="16608"/>
                    <a:pt x="6399" y="17187"/>
                  </a:cubicBezTo>
                  <a:cubicBezTo>
                    <a:pt x="6362" y="17767"/>
                    <a:pt x="6216" y="17978"/>
                    <a:pt x="5959" y="18030"/>
                  </a:cubicBezTo>
                  <a:cubicBezTo>
                    <a:pt x="5703" y="18083"/>
                    <a:pt x="5337" y="17978"/>
                    <a:pt x="5093" y="17661"/>
                  </a:cubicBezTo>
                  <a:cubicBezTo>
                    <a:pt x="4849" y="17345"/>
                    <a:pt x="4727" y="16819"/>
                    <a:pt x="4715" y="16292"/>
                  </a:cubicBezTo>
                  <a:cubicBezTo>
                    <a:pt x="4703" y="15765"/>
                    <a:pt x="4800" y="15238"/>
                    <a:pt x="5105" y="14764"/>
                  </a:cubicBezTo>
                  <a:cubicBezTo>
                    <a:pt x="5410" y="14290"/>
                    <a:pt x="5923" y="13868"/>
                    <a:pt x="6423" y="13183"/>
                  </a:cubicBezTo>
                  <a:cubicBezTo>
                    <a:pt x="6924" y="12499"/>
                    <a:pt x="7412" y="11550"/>
                    <a:pt x="7705" y="10918"/>
                  </a:cubicBezTo>
                  <a:cubicBezTo>
                    <a:pt x="7997" y="10286"/>
                    <a:pt x="8095" y="9970"/>
                    <a:pt x="8144" y="9548"/>
                  </a:cubicBezTo>
                  <a:cubicBezTo>
                    <a:pt x="8193" y="9127"/>
                    <a:pt x="8193" y="8600"/>
                    <a:pt x="8132" y="8337"/>
                  </a:cubicBezTo>
                  <a:cubicBezTo>
                    <a:pt x="8071" y="8073"/>
                    <a:pt x="7949" y="8073"/>
                    <a:pt x="7766" y="8284"/>
                  </a:cubicBezTo>
                  <a:cubicBezTo>
                    <a:pt x="7583" y="8495"/>
                    <a:pt x="7338" y="8916"/>
                    <a:pt x="7168" y="9338"/>
                  </a:cubicBezTo>
                  <a:cubicBezTo>
                    <a:pt x="6997" y="9759"/>
                    <a:pt x="6899" y="10180"/>
                    <a:pt x="6887" y="10602"/>
                  </a:cubicBezTo>
                  <a:cubicBezTo>
                    <a:pt x="6875" y="11023"/>
                    <a:pt x="6948" y="11445"/>
                    <a:pt x="7131" y="11656"/>
                  </a:cubicBezTo>
                  <a:cubicBezTo>
                    <a:pt x="7314" y="11866"/>
                    <a:pt x="7607" y="11866"/>
                    <a:pt x="7875" y="11656"/>
                  </a:cubicBezTo>
                  <a:cubicBezTo>
                    <a:pt x="8144" y="11445"/>
                    <a:pt x="8388" y="11023"/>
                    <a:pt x="8559" y="10497"/>
                  </a:cubicBezTo>
                  <a:cubicBezTo>
                    <a:pt x="8730" y="9970"/>
                    <a:pt x="8827" y="9338"/>
                    <a:pt x="8815" y="9127"/>
                  </a:cubicBezTo>
                  <a:cubicBezTo>
                    <a:pt x="8803" y="8916"/>
                    <a:pt x="8681" y="9127"/>
                    <a:pt x="8583" y="9496"/>
                  </a:cubicBezTo>
                  <a:cubicBezTo>
                    <a:pt x="8486" y="9864"/>
                    <a:pt x="8412" y="10391"/>
                    <a:pt x="8412" y="10918"/>
                  </a:cubicBezTo>
                  <a:cubicBezTo>
                    <a:pt x="8412" y="11445"/>
                    <a:pt x="8486" y="11972"/>
                    <a:pt x="8742" y="12077"/>
                  </a:cubicBezTo>
                  <a:cubicBezTo>
                    <a:pt x="8998" y="12182"/>
                    <a:pt x="9437" y="11866"/>
                    <a:pt x="9865" y="11129"/>
                  </a:cubicBezTo>
                  <a:cubicBezTo>
                    <a:pt x="10292" y="10391"/>
                    <a:pt x="10707" y="9232"/>
                    <a:pt x="10975" y="8073"/>
                  </a:cubicBezTo>
                  <a:cubicBezTo>
                    <a:pt x="11244" y="6914"/>
                    <a:pt x="11366" y="5755"/>
                    <a:pt x="11414" y="4860"/>
                  </a:cubicBezTo>
                  <a:cubicBezTo>
                    <a:pt x="11463" y="3964"/>
                    <a:pt x="11439" y="3332"/>
                    <a:pt x="11353" y="3016"/>
                  </a:cubicBezTo>
                  <a:cubicBezTo>
                    <a:pt x="11268" y="2700"/>
                    <a:pt x="11121" y="2700"/>
                    <a:pt x="10999" y="2858"/>
                  </a:cubicBezTo>
                  <a:cubicBezTo>
                    <a:pt x="10877" y="3016"/>
                    <a:pt x="10780" y="3332"/>
                    <a:pt x="10682" y="3753"/>
                  </a:cubicBezTo>
                  <a:cubicBezTo>
                    <a:pt x="10585" y="4175"/>
                    <a:pt x="10487" y="4701"/>
                    <a:pt x="10438" y="5228"/>
                  </a:cubicBezTo>
                  <a:cubicBezTo>
                    <a:pt x="10389" y="5755"/>
                    <a:pt x="10389" y="6282"/>
                    <a:pt x="10487" y="6967"/>
                  </a:cubicBezTo>
                  <a:cubicBezTo>
                    <a:pt x="10585" y="7652"/>
                    <a:pt x="10780" y="8495"/>
                    <a:pt x="11060" y="9180"/>
                  </a:cubicBezTo>
                  <a:cubicBezTo>
                    <a:pt x="11341" y="9864"/>
                    <a:pt x="11707" y="10391"/>
                    <a:pt x="11976" y="10760"/>
                  </a:cubicBezTo>
                  <a:cubicBezTo>
                    <a:pt x="12244" y="11129"/>
                    <a:pt x="12415" y="11340"/>
                    <a:pt x="12549" y="11287"/>
                  </a:cubicBezTo>
                  <a:cubicBezTo>
                    <a:pt x="12684" y="11234"/>
                    <a:pt x="12781" y="10918"/>
                    <a:pt x="12830" y="10497"/>
                  </a:cubicBezTo>
                  <a:cubicBezTo>
                    <a:pt x="12879" y="10075"/>
                    <a:pt x="12879" y="9548"/>
                    <a:pt x="12952" y="9338"/>
                  </a:cubicBezTo>
                  <a:cubicBezTo>
                    <a:pt x="13025" y="9127"/>
                    <a:pt x="13172" y="9232"/>
                    <a:pt x="13306" y="9285"/>
                  </a:cubicBezTo>
                  <a:cubicBezTo>
                    <a:pt x="13440" y="9338"/>
                    <a:pt x="13562" y="9338"/>
                    <a:pt x="13684" y="9232"/>
                  </a:cubicBezTo>
                  <a:cubicBezTo>
                    <a:pt x="13806" y="9127"/>
                    <a:pt x="13928" y="8916"/>
                    <a:pt x="13965" y="9127"/>
                  </a:cubicBezTo>
                  <a:cubicBezTo>
                    <a:pt x="14001" y="9338"/>
                    <a:pt x="13953" y="9970"/>
                    <a:pt x="13989" y="10391"/>
                  </a:cubicBezTo>
                  <a:cubicBezTo>
                    <a:pt x="14026" y="10813"/>
                    <a:pt x="14148" y="11023"/>
                    <a:pt x="14404" y="11181"/>
                  </a:cubicBezTo>
                  <a:cubicBezTo>
                    <a:pt x="14660" y="11340"/>
                    <a:pt x="15051" y="11445"/>
                    <a:pt x="15319" y="11498"/>
                  </a:cubicBezTo>
                  <a:cubicBezTo>
                    <a:pt x="15588" y="11550"/>
                    <a:pt x="15734" y="11550"/>
                    <a:pt x="15869" y="11340"/>
                  </a:cubicBezTo>
                  <a:cubicBezTo>
                    <a:pt x="16003" y="11129"/>
                    <a:pt x="16125" y="10707"/>
                    <a:pt x="16125" y="10549"/>
                  </a:cubicBezTo>
                  <a:cubicBezTo>
                    <a:pt x="16125" y="10391"/>
                    <a:pt x="16003" y="10497"/>
                    <a:pt x="15893" y="10707"/>
                  </a:cubicBezTo>
                  <a:cubicBezTo>
                    <a:pt x="15783" y="10918"/>
                    <a:pt x="15686" y="11234"/>
                    <a:pt x="15625" y="11656"/>
                  </a:cubicBezTo>
                  <a:cubicBezTo>
                    <a:pt x="15564" y="12077"/>
                    <a:pt x="15539" y="12604"/>
                    <a:pt x="15527" y="13183"/>
                  </a:cubicBezTo>
                  <a:cubicBezTo>
                    <a:pt x="15515" y="13763"/>
                    <a:pt x="15515" y="14395"/>
                    <a:pt x="15588" y="15133"/>
                  </a:cubicBezTo>
                  <a:cubicBezTo>
                    <a:pt x="15661" y="15870"/>
                    <a:pt x="15808" y="16713"/>
                    <a:pt x="15978" y="17503"/>
                  </a:cubicBezTo>
                  <a:cubicBezTo>
                    <a:pt x="16149" y="18294"/>
                    <a:pt x="16345" y="19031"/>
                    <a:pt x="16479" y="19611"/>
                  </a:cubicBezTo>
                  <a:cubicBezTo>
                    <a:pt x="16613" y="20190"/>
                    <a:pt x="16686" y="20612"/>
                    <a:pt x="16662" y="20928"/>
                  </a:cubicBezTo>
                  <a:cubicBezTo>
                    <a:pt x="16637" y="21244"/>
                    <a:pt x="16515" y="21455"/>
                    <a:pt x="16247" y="21507"/>
                  </a:cubicBezTo>
                  <a:cubicBezTo>
                    <a:pt x="15978" y="21560"/>
                    <a:pt x="15564" y="21455"/>
                    <a:pt x="15307" y="21244"/>
                  </a:cubicBezTo>
                  <a:cubicBezTo>
                    <a:pt x="15051" y="21033"/>
                    <a:pt x="14953" y="20717"/>
                    <a:pt x="14856" y="20348"/>
                  </a:cubicBezTo>
                  <a:cubicBezTo>
                    <a:pt x="14758" y="19980"/>
                    <a:pt x="14660" y="19558"/>
                    <a:pt x="14624" y="19084"/>
                  </a:cubicBezTo>
                  <a:cubicBezTo>
                    <a:pt x="14587" y="18610"/>
                    <a:pt x="14612" y="18083"/>
                    <a:pt x="14831" y="17503"/>
                  </a:cubicBezTo>
                  <a:cubicBezTo>
                    <a:pt x="15051" y="16924"/>
                    <a:pt x="15466" y="16292"/>
                    <a:pt x="16027" y="15343"/>
                  </a:cubicBezTo>
                  <a:cubicBezTo>
                    <a:pt x="16589" y="14395"/>
                    <a:pt x="17296" y="13131"/>
                    <a:pt x="17699" y="12235"/>
                  </a:cubicBezTo>
                  <a:cubicBezTo>
                    <a:pt x="18102" y="11340"/>
                    <a:pt x="18199" y="10813"/>
                    <a:pt x="18248" y="10286"/>
                  </a:cubicBezTo>
                  <a:cubicBezTo>
                    <a:pt x="18297" y="9759"/>
                    <a:pt x="18297" y="9232"/>
                    <a:pt x="18248" y="8811"/>
                  </a:cubicBezTo>
                  <a:cubicBezTo>
                    <a:pt x="18199" y="8389"/>
                    <a:pt x="18102" y="8073"/>
                    <a:pt x="17992" y="7915"/>
                  </a:cubicBezTo>
                  <a:cubicBezTo>
                    <a:pt x="17882" y="7757"/>
                    <a:pt x="17760" y="7757"/>
                    <a:pt x="17638" y="7862"/>
                  </a:cubicBezTo>
                  <a:cubicBezTo>
                    <a:pt x="17516" y="7968"/>
                    <a:pt x="17394" y="8179"/>
                    <a:pt x="17296" y="8547"/>
                  </a:cubicBezTo>
                  <a:cubicBezTo>
                    <a:pt x="17199" y="8916"/>
                    <a:pt x="17126" y="9443"/>
                    <a:pt x="17101" y="9970"/>
                  </a:cubicBezTo>
                  <a:cubicBezTo>
                    <a:pt x="17077" y="10497"/>
                    <a:pt x="17101" y="11023"/>
                    <a:pt x="17333" y="11603"/>
                  </a:cubicBezTo>
                  <a:cubicBezTo>
                    <a:pt x="17565" y="12182"/>
                    <a:pt x="18004" y="12815"/>
                    <a:pt x="18553" y="13183"/>
                  </a:cubicBezTo>
                  <a:cubicBezTo>
                    <a:pt x="19102" y="13552"/>
                    <a:pt x="19761" y="13658"/>
                    <a:pt x="20286" y="13710"/>
                  </a:cubicBezTo>
                  <a:cubicBezTo>
                    <a:pt x="20811" y="13763"/>
                    <a:pt x="21201" y="13763"/>
                    <a:pt x="21592" y="1376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3" name="Linie"/>
            <p:cNvSpPr/>
            <p:nvPr/>
          </p:nvSpPr>
          <p:spPr>
            <a:xfrm>
              <a:off x="4999642" y="425144"/>
              <a:ext cx="25115" cy="252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7" h="21600" extrusionOk="0">
                  <a:moveTo>
                    <a:pt x="20827" y="0"/>
                  </a:moveTo>
                  <a:cubicBezTo>
                    <a:pt x="10858" y="3086"/>
                    <a:pt x="889" y="6171"/>
                    <a:pt x="58" y="9771"/>
                  </a:cubicBezTo>
                  <a:cubicBezTo>
                    <a:pt x="-773" y="13371"/>
                    <a:pt x="7535" y="17486"/>
                    <a:pt x="15842" y="216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4" name="Linie"/>
            <p:cNvSpPr/>
            <p:nvPr/>
          </p:nvSpPr>
          <p:spPr>
            <a:xfrm>
              <a:off x="4815810" y="211527"/>
              <a:ext cx="408079" cy="29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6" h="21543" extrusionOk="0">
                  <a:moveTo>
                    <a:pt x="869" y="13998"/>
                  </a:moveTo>
                  <a:cubicBezTo>
                    <a:pt x="554" y="12814"/>
                    <a:pt x="240" y="11631"/>
                    <a:pt x="82" y="10669"/>
                  </a:cubicBezTo>
                  <a:cubicBezTo>
                    <a:pt x="-75" y="9707"/>
                    <a:pt x="-75" y="8968"/>
                    <a:pt x="711" y="7932"/>
                  </a:cubicBezTo>
                  <a:cubicBezTo>
                    <a:pt x="1498" y="6896"/>
                    <a:pt x="3071" y="5565"/>
                    <a:pt x="5587" y="4233"/>
                  </a:cubicBezTo>
                  <a:cubicBezTo>
                    <a:pt x="8104" y="2902"/>
                    <a:pt x="11564" y="1570"/>
                    <a:pt x="14080" y="831"/>
                  </a:cubicBezTo>
                  <a:cubicBezTo>
                    <a:pt x="16597" y="91"/>
                    <a:pt x="18170" y="-57"/>
                    <a:pt x="19218" y="17"/>
                  </a:cubicBezTo>
                  <a:cubicBezTo>
                    <a:pt x="20267" y="91"/>
                    <a:pt x="20791" y="387"/>
                    <a:pt x="21106" y="1053"/>
                  </a:cubicBezTo>
                  <a:cubicBezTo>
                    <a:pt x="21420" y="1718"/>
                    <a:pt x="21525" y="2754"/>
                    <a:pt x="20896" y="4381"/>
                  </a:cubicBezTo>
                  <a:cubicBezTo>
                    <a:pt x="20267" y="6009"/>
                    <a:pt x="18904" y="8228"/>
                    <a:pt x="16964" y="11187"/>
                  </a:cubicBezTo>
                  <a:cubicBezTo>
                    <a:pt x="15024" y="14146"/>
                    <a:pt x="12508" y="17844"/>
                    <a:pt x="9991" y="2154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5" name="Linie"/>
            <p:cNvSpPr/>
            <p:nvPr/>
          </p:nvSpPr>
          <p:spPr>
            <a:xfrm>
              <a:off x="5108909" y="395983"/>
              <a:ext cx="193420" cy="319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76" extrusionOk="0">
                  <a:moveTo>
                    <a:pt x="13361" y="2757"/>
                  </a:moveTo>
                  <a:cubicBezTo>
                    <a:pt x="15365" y="2087"/>
                    <a:pt x="17369" y="1416"/>
                    <a:pt x="18928" y="879"/>
                  </a:cubicBezTo>
                  <a:cubicBezTo>
                    <a:pt x="20487" y="342"/>
                    <a:pt x="21600" y="-60"/>
                    <a:pt x="21489" y="7"/>
                  </a:cubicBezTo>
                  <a:cubicBezTo>
                    <a:pt x="21377" y="74"/>
                    <a:pt x="20041" y="611"/>
                    <a:pt x="18037" y="1550"/>
                  </a:cubicBezTo>
                  <a:cubicBezTo>
                    <a:pt x="16033" y="2489"/>
                    <a:pt x="13361" y="3831"/>
                    <a:pt x="11802" y="5239"/>
                  </a:cubicBezTo>
                  <a:cubicBezTo>
                    <a:pt x="10243" y="6648"/>
                    <a:pt x="9798" y="8124"/>
                    <a:pt x="10355" y="10069"/>
                  </a:cubicBezTo>
                  <a:cubicBezTo>
                    <a:pt x="10911" y="12015"/>
                    <a:pt x="12470" y="14429"/>
                    <a:pt x="13584" y="15972"/>
                  </a:cubicBezTo>
                  <a:cubicBezTo>
                    <a:pt x="14697" y="17515"/>
                    <a:pt x="15365" y="18186"/>
                    <a:pt x="16033" y="18924"/>
                  </a:cubicBezTo>
                  <a:cubicBezTo>
                    <a:pt x="16701" y="19662"/>
                    <a:pt x="17369" y="20467"/>
                    <a:pt x="17146" y="20936"/>
                  </a:cubicBezTo>
                  <a:cubicBezTo>
                    <a:pt x="16924" y="21406"/>
                    <a:pt x="15810" y="21540"/>
                    <a:pt x="12804" y="21138"/>
                  </a:cubicBezTo>
                  <a:cubicBezTo>
                    <a:pt x="9798" y="20735"/>
                    <a:pt x="4899" y="19796"/>
                    <a:pt x="0" y="18857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6" name="Linie"/>
            <p:cNvSpPr/>
            <p:nvPr/>
          </p:nvSpPr>
          <p:spPr>
            <a:xfrm>
              <a:off x="5349344" y="521863"/>
              <a:ext cx="230728" cy="422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407" extrusionOk="0">
                  <a:moveTo>
                    <a:pt x="0" y="6665"/>
                  </a:moveTo>
                  <a:cubicBezTo>
                    <a:pt x="2979" y="4941"/>
                    <a:pt x="5959" y="3217"/>
                    <a:pt x="7634" y="2051"/>
                  </a:cubicBezTo>
                  <a:cubicBezTo>
                    <a:pt x="9310" y="885"/>
                    <a:pt x="9683" y="277"/>
                    <a:pt x="9403" y="74"/>
                  </a:cubicBezTo>
                  <a:cubicBezTo>
                    <a:pt x="9124" y="-129"/>
                    <a:pt x="8193" y="74"/>
                    <a:pt x="6983" y="834"/>
                  </a:cubicBezTo>
                  <a:cubicBezTo>
                    <a:pt x="5772" y="1595"/>
                    <a:pt x="4283" y="2913"/>
                    <a:pt x="3631" y="3877"/>
                  </a:cubicBezTo>
                  <a:cubicBezTo>
                    <a:pt x="2979" y="4840"/>
                    <a:pt x="3166" y="5448"/>
                    <a:pt x="4003" y="6006"/>
                  </a:cubicBezTo>
                  <a:cubicBezTo>
                    <a:pt x="4841" y="6564"/>
                    <a:pt x="6331" y="7071"/>
                    <a:pt x="7541" y="7274"/>
                  </a:cubicBezTo>
                  <a:cubicBezTo>
                    <a:pt x="8752" y="7477"/>
                    <a:pt x="9683" y="7375"/>
                    <a:pt x="10334" y="7071"/>
                  </a:cubicBezTo>
                  <a:cubicBezTo>
                    <a:pt x="10986" y="6767"/>
                    <a:pt x="11359" y="6260"/>
                    <a:pt x="11545" y="6361"/>
                  </a:cubicBezTo>
                  <a:cubicBezTo>
                    <a:pt x="11731" y="6463"/>
                    <a:pt x="11731" y="7172"/>
                    <a:pt x="12383" y="8440"/>
                  </a:cubicBezTo>
                  <a:cubicBezTo>
                    <a:pt x="13034" y="9708"/>
                    <a:pt x="14338" y="11533"/>
                    <a:pt x="15828" y="13206"/>
                  </a:cubicBezTo>
                  <a:cubicBezTo>
                    <a:pt x="17317" y="14879"/>
                    <a:pt x="18993" y="16401"/>
                    <a:pt x="19924" y="17415"/>
                  </a:cubicBezTo>
                  <a:cubicBezTo>
                    <a:pt x="20855" y="18429"/>
                    <a:pt x="21041" y="18936"/>
                    <a:pt x="21228" y="19494"/>
                  </a:cubicBezTo>
                  <a:cubicBezTo>
                    <a:pt x="21414" y="20051"/>
                    <a:pt x="21600" y="20660"/>
                    <a:pt x="21228" y="21015"/>
                  </a:cubicBezTo>
                  <a:cubicBezTo>
                    <a:pt x="20855" y="21370"/>
                    <a:pt x="19924" y="21471"/>
                    <a:pt x="17597" y="21370"/>
                  </a:cubicBezTo>
                  <a:cubicBezTo>
                    <a:pt x="15269" y="21268"/>
                    <a:pt x="11545" y="20964"/>
                    <a:pt x="8659" y="20102"/>
                  </a:cubicBezTo>
                  <a:cubicBezTo>
                    <a:pt x="5772" y="19240"/>
                    <a:pt x="3724" y="17820"/>
                    <a:pt x="1676" y="16401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7" name="Linie"/>
            <p:cNvSpPr/>
            <p:nvPr/>
          </p:nvSpPr>
          <p:spPr>
            <a:xfrm>
              <a:off x="5577867" y="541314"/>
              <a:ext cx="276393" cy="219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3" h="21096" extrusionOk="0">
                  <a:moveTo>
                    <a:pt x="13877" y="5597"/>
                  </a:moveTo>
                  <a:cubicBezTo>
                    <a:pt x="14032" y="4632"/>
                    <a:pt x="14186" y="3668"/>
                    <a:pt x="14186" y="2704"/>
                  </a:cubicBezTo>
                  <a:cubicBezTo>
                    <a:pt x="14186" y="1740"/>
                    <a:pt x="14032" y="775"/>
                    <a:pt x="13492" y="293"/>
                  </a:cubicBezTo>
                  <a:cubicBezTo>
                    <a:pt x="12952" y="-189"/>
                    <a:pt x="12026" y="-189"/>
                    <a:pt x="9866" y="1161"/>
                  </a:cubicBezTo>
                  <a:cubicBezTo>
                    <a:pt x="7706" y="2511"/>
                    <a:pt x="4312" y="5211"/>
                    <a:pt x="2306" y="7622"/>
                  </a:cubicBezTo>
                  <a:cubicBezTo>
                    <a:pt x="300" y="10032"/>
                    <a:pt x="-317" y="12154"/>
                    <a:pt x="146" y="14275"/>
                  </a:cubicBezTo>
                  <a:cubicBezTo>
                    <a:pt x="609" y="16397"/>
                    <a:pt x="2152" y="18518"/>
                    <a:pt x="4852" y="19772"/>
                  </a:cubicBezTo>
                  <a:cubicBezTo>
                    <a:pt x="7552" y="21025"/>
                    <a:pt x="11409" y="21411"/>
                    <a:pt x="14340" y="20832"/>
                  </a:cubicBezTo>
                  <a:cubicBezTo>
                    <a:pt x="17272" y="20254"/>
                    <a:pt x="19277" y="18711"/>
                    <a:pt x="21283" y="1716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8" name="Linie"/>
            <p:cNvSpPr/>
            <p:nvPr/>
          </p:nvSpPr>
          <p:spPr>
            <a:xfrm>
              <a:off x="5787689" y="280883"/>
              <a:ext cx="545188" cy="439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418" extrusionOk="0">
                  <a:moveTo>
                    <a:pt x="4260" y="0"/>
                  </a:moveTo>
                  <a:cubicBezTo>
                    <a:pt x="3003" y="1075"/>
                    <a:pt x="1746" y="2150"/>
                    <a:pt x="961" y="3861"/>
                  </a:cubicBezTo>
                  <a:cubicBezTo>
                    <a:pt x="175" y="5571"/>
                    <a:pt x="-139" y="7917"/>
                    <a:pt x="57" y="9920"/>
                  </a:cubicBezTo>
                  <a:cubicBezTo>
                    <a:pt x="254" y="11924"/>
                    <a:pt x="961" y="13586"/>
                    <a:pt x="1510" y="14612"/>
                  </a:cubicBezTo>
                  <a:cubicBezTo>
                    <a:pt x="2060" y="15638"/>
                    <a:pt x="2453" y="16029"/>
                    <a:pt x="2846" y="16273"/>
                  </a:cubicBezTo>
                  <a:cubicBezTo>
                    <a:pt x="3238" y="16518"/>
                    <a:pt x="3631" y="16615"/>
                    <a:pt x="3985" y="16518"/>
                  </a:cubicBezTo>
                  <a:cubicBezTo>
                    <a:pt x="4338" y="16420"/>
                    <a:pt x="4652" y="16127"/>
                    <a:pt x="4849" y="16322"/>
                  </a:cubicBezTo>
                  <a:cubicBezTo>
                    <a:pt x="5045" y="16518"/>
                    <a:pt x="5124" y="17202"/>
                    <a:pt x="5634" y="18179"/>
                  </a:cubicBezTo>
                  <a:cubicBezTo>
                    <a:pt x="6145" y="19157"/>
                    <a:pt x="7087" y="20427"/>
                    <a:pt x="8422" y="21014"/>
                  </a:cubicBezTo>
                  <a:cubicBezTo>
                    <a:pt x="9758" y="21600"/>
                    <a:pt x="11486" y="21502"/>
                    <a:pt x="12703" y="21014"/>
                  </a:cubicBezTo>
                  <a:cubicBezTo>
                    <a:pt x="13921" y="20525"/>
                    <a:pt x="14628" y="19645"/>
                    <a:pt x="14981" y="18717"/>
                  </a:cubicBezTo>
                  <a:cubicBezTo>
                    <a:pt x="15334" y="17788"/>
                    <a:pt x="15334" y="16811"/>
                    <a:pt x="15217" y="16078"/>
                  </a:cubicBezTo>
                  <a:cubicBezTo>
                    <a:pt x="15099" y="15345"/>
                    <a:pt x="14863" y="14856"/>
                    <a:pt x="14549" y="14514"/>
                  </a:cubicBezTo>
                  <a:cubicBezTo>
                    <a:pt x="14235" y="14172"/>
                    <a:pt x="13842" y="13976"/>
                    <a:pt x="13449" y="13879"/>
                  </a:cubicBezTo>
                  <a:cubicBezTo>
                    <a:pt x="13057" y="13781"/>
                    <a:pt x="12664" y="13781"/>
                    <a:pt x="12193" y="14123"/>
                  </a:cubicBezTo>
                  <a:cubicBezTo>
                    <a:pt x="11721" y="14465"/>
                    <a:pt x="11172" y="15149"/>
                    <a:pt x="10897" y="15931"/>
                  </a:cubicBezTo>
                  <a:cubicBezTo>
                    <a:pt x="10622" y="16713"/>
                    <a:pt x="10622" y="17593"/>
                    <a:pt x="11172" y="18277"/>
                  </a:cubicBezTo>
                  <a:cubicBezTo>
                    <a:pt x="11721" y="18961"/>
                    <a:pt x="12821" y="19450"/>
                    <a:pt x="14274" y="19401"/>
                  </a:cubicBezTo>
                  <a:cubicBezTo>
                    <a:pt x="15727" y="19352"/>
                    <a:pt x="17534" y="18766"/>
                    <a:pt x="18790" y="17788"/>
                  </a:cubicBezTo>
                  <a:cubicBezTo>
                    <a:pt x="20047" y="16811"/>
                    <a:pt x="20754" y="15443"/>
                    <a:pt x="21108" y="14514"/>
                  </a:cubicBezTo>
                  <a:cubicBezTo>
                    <a:pt x="21461" y="13586"/>
                    <a:pt x="21461" y="13097"/>
                    <a:pt x="21108" y="12608"/>
                  </a:cubicBezTo>
                  <a:cubicBezTo>
                    <a:pt x="20754" y="12119"/>
                    <a:pt x="20047" y="11631"/>
                    <a:pt x="18633" y="11533"/>
                  </a:cubicBezTo>
                  <a:cubicBezTo>
                    <a:pt x="17220" y="11435"/>
                    <a:pt x="15099" y="11729"/>
                    <a:pt x="13410" y="12510"/>
                  </a:cubicBezTo>
                  <a:cubicBezTo>
                    <a:pt x="11721" y="13292"/>
                    <a:pt x="10465" y="14563"/>
                    <a:pt x="9208" y="15833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799" name="Linie"/>
            <p:cNvSpPr/>
            <p:nvPr/>
          </p:nvSpPr>
          <p:spPr>
            <a:xfrm>
              <a:off x="3144292" y="258017"/>
              <a:ext cx="32356" cy="323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7" h="21390" extrusionOk="0">
                  <a:moveTo>
                    <a:pt x="14649" y="5091"/>
                  </a:moveTo>
                  <a:cubicBezTo>
                    <a:pt x="14649" y="4296"/>
                    <a:pt x="14649" y="3500"/>
                    <a:pt x="15920" y="2507"/>
                  </a:cubicBezTo>
                  <a:cubicBezTo>
                    <a:pt x="17190" y="1513"/>
                    <a:pt x="19731" y="320"/>
                    <a:pt x="20367" y="55"/>
                  </a:cubicBezTo>
                  <a:cubicBezTo>
                    <a:pt x="21002" y="-210"/>
                    <a:pt x="19731" y="453"/>
                    <a:pt x="14649" y="2838"/>
                  </a:cubicBezTo>
                  <a:cubicBezTo>
                    <a:pt x="9567" y="5223"/>
                    <a:pt x="673" y="9331"/>
                    <a:pt x="37" y="12710"/>
                  </a:cubicBezTo>
                  <a:cubicBezTo>
                    <a:pt x="-598" y="16089"/>
                    <a:pt x="7026" y="18740"/>
                    <a:pt x="14649" y="2139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00" name="Linie"/>
            <p:cNvSpPr/>
            <p:nvPr/>
          </p:nvSpPr>
          <p:spPr>
            <a:xfrm>
              <a:off x="2888525" y="-1"/>
              <a:ext cx="469248" cy="419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5" h="21516" extrusionOk="0">
                  <a:moveTo>
                    <a:pt x="3115" y="15653"/>
                  </a:moveTo>
                  <a:cubicBezTo>
                    <a:pt x="2021" y="13802"/>
                    <a:pt x="928" y="11950"/>
                    <a:pt x="381" y="10767"/>
                  </a:cubicBezTo>
                  <a:cubicBezTo>
                    <a:pt x="-166" y="9585"/>
                    <a:pt x="-166" y="9070"/>
                    <a:pt x="654" y="8196"/>
                  </a:cubicBezTo>
                  <a:cubicBezTo>
                    <a:pt x="1474" y="7322"/>
                    <a:pt x="3115" y="6087"/>
                    <a:pt x="5302" y="4853"/>
                  </a:cubicBezTo>
                  <a:cubicBezTo>
                    <a:pt x="7490" y="3619"/>
                    <a:pt x="10224" y="2385"/>
                    <a:pt x="12821" y="1510"/>
                  </a:cubicBezTo>
                  <a:cubicBezTo>
                    <a:pt x="15419" y="636"/>
                    <a:pt x="17880" y="122"/>
                    <a:pt x="19292" y="19"/>
                  </a:cubicBezTo>
                  <a:cubicBezTo>
                    <a:pt x="20705" y="-84"/>
                    <a:pt x="21069" y="225"/>
                    <a:pt x="21252" y="945"/>
                  </a:cubicBezTo>
                  <a:cubicBezTo>
                    <a:pt x="21434" y="1665"/>
                    <a:pt x="21434" y="2796"/>
                    <a:pt x="20431" y="4750"/>
                  </a:cubicBezTo>
                  <a:cubicBezTo>
                    <a:pt x="19429" y="6705"/>
                    <a:pt x="17424" y="9482"/>
                    <a:pt x="15829" y="12002"/>
                  </a:cubicBezTo>
                  <a:cubicBezTo>
                    <a:pt x="14234" y="14522"/>
                    <a:pt x="13049" y="16785"/>
                    <a:pt x="12548" y="18327"/>
                  </a:cubicBezTo>
                  <a:cubicBezTo>
                    <a:pt x="12047" y="19870"/>
                    <a:pt x="12229" y="20693"/>
                    <a:pt x="12411" y="21516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01" name="Linie"/>
            <p:cNvSpPr/>
            <p:nvPr/>
          </p:nvSpPr>
          <p:spPr>
            <a:xfrm>
              <a:off x="3239523" y="386764"/>
              <a:ext cx="224818" cy="49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8" h="21374" extrusionOk="0">
                  <a:moveTo>
                    <a:pt x="3441" y="618"/>
                  </a:moveTo>
                  <a:cubicBezTo>
                    <a:pt x="4205" y="273"/>
                    <a:pt x="4970" y="-73"/>
                    <a:pt x="5352" y="13"/>
                  </a:cubicBezTo>
                  <a:cubicBezTo>
                    <a:pt x="5735" y="100"/>
                    <a:pt x="5735" y="618"/>
                    <a:pt x="5735" y="1137"/>
                  </a:cubicBezTo>
                  <a:cubicBezTo>
                    <a:pt x="5735" y="1655"/>
                    <a:pt x="5735" y="2173"/>
                    <a:pt x="6977" y="2692"/>
                  </a:cubicBezTo>
                  <a:cubicBezTo>
                    <a:pt x="8219" y="3210"/>
                    <a:pt x="10704" y="3729"/>
                    <a:pt x="12903" y="3772"/>
                  </a:cubicBezTo>
                  <a:cubicBezTo>
                    <a:pt x="15101" y="3815"/>
                    <a:pt x="17012" y="3383"/>
                    <a:pt x="18350" y="3037"/>
                  </a:cubicBezTo>
                  <a:cubicBezTo>
                    <a:pt x="19688" y="2692"/>
                    <a:pt x="20453" y="2433"/>
                    <a:pt x="20931" y="2087"/>
                  </a:cubicBezTo>
                  <a:cubicBezTo>
                    <a:pt x="21409" y="1741"/>
                    <a:pt x="21600" y="1309"/>
                    <a:pt x="21313" y="1266"/>
                  </a:cubicBezTo>
                  <a:cubicBezTo>
                    <a:pt x="21027" y="1223"/>
                    <a:pt x="20262" y="1569"/>
                    <a:pt x="19211" y="2951"/>
                  </a:cubicBezTo>
                  <a:cubicBezTo>
                    <a:pt x="18159" y="4333"/>
                    <a:pt x="16821" y="6753"/>
                    <a:pt x="16248" y="9431"/>
                  </a:cubicBezTo>
                  <a:cubicBezTo>
                    <a:pt x="15674" y="12109"/>
                    <a:pt x="15865" y="15047"/>
                    <a:pt x="15961" y="16775"/>
                  </a:cubicBezTo>
                  <a:cubicBezTo>
                    <a:pt x="16057" y="18503"/>
                    <a:pt x="16057" y="19021"/>
                    <a:pt x="16152" y="19669"/>
                  </a:cubicBezTo>
                  <a:cubicBezTo>
                    <a:pt x="16248" y="20317"/>
                    <a:pt x="16439" y="21095"/>
                    <a:pt x="14910" y="21311"/>
                  </a:cubicBezTo>
                  <a:cubicBezTo>
                    <a:pt x="13381" y="21527"/>
                    <a:pt x="10131" y="21181"/>
                    <a:pt x="7359" y="20317"/>
                  </a:cubicBezTo>
                  <a:cubicBezTo>
                    <a:pt x="4588" y="19453"/>
                    <a:pt x="2294" y="18071"/>
                    <a:pt x="0" y="16689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02" name="Linie"/>
            <p:cNvSpPr/>
            <p:nvPr/>
          </p:nvSpPr>
          <p:spPr>
            <a:xfrm>
              <a:off x="3522039" y="329996"/>
              <a:ext cx="396715" cy="341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165" extrusionOk="0">
                  <a:moveTo>
                    <a:pt x="12373" y="681"/>
                  </a:moveTo>
                  <a:cubicBezTo>
                    <a:pt x="10745" y="185"/>
                    <a:pt x="9117" y="-312"/>
                    <a:pt x="7489" y="247"/>
                  </a:cubicBezTo>
                  <a:cubicBezTo>
                    <a:pt x="5861" y="805"/>
                    <a:pt x="4233" y="2419"/>
                    <a:pt x="3202" y="3909"/>
                  </a:cubicBezTo>
                  <a:cubicBezTo>
                    <a:pt x="2170" y="5398"/>
                    <a:pt x="1736" y="6764"/>
                    <a:pt x="1899" y="8378"/>
                  </a:cubicBezTo>
                  <a:cubicBezTo>
                    <a:pt x="2062" y="9991"/>
                    <a:pt x="2822" y="11854"/>
                    <a:pt x="3853" y="13716"/>
                  </a:cubicBezTo>
                  <a:cubicBezTo>
                    <a:pt x="4884" y="15578"/>
                    <a:pt x="6186" y="17440"/>
                    <a:pt x="7001" y="18619"/>
                  </a:cubicBezTo>
                  <a:cubicBezTo>
                    <a:pt x="7815" y="19798"/>
                    <a:pt x="8140" y="20295"/>
                    <a:pt x="7977" y="20667"/>
                  </a:cubicBezTo>
                  <a:cubicBezTo>
                    <a:pt x="7815" y="21040"/>
                    <a:pt x="7163" y="21288"/>
                    <a:pt x="6132" y="21102"/>
                  </a:cubicBezTo>
                  <a:cubicBezTo>
                    <a:pt x="5101" y="20916"/>
                    <a:pt x="3690" y="20295"/>
                    <a:pt x="2659" y="19550"/>
                  </a:cubicBezTo>
                  <a:cubicBezTo>
                    <a:pt x="1628" y="18805"/>
                    <a:pt x="976" y="17936"/>
                    <a:pt x="542" y="17191"/>
                  </a:cubicBezTo>
                  <a:cubicBezTo>
                    <a:pt x="108" y="16447"/>
                    <a:pt x="-109" y="15826"/>
                    <a:pt x="54" y="15516"/>
                  </a:cubicBezTo>
                  <a:cubicBezTo>
                    <a:pt x="217" y="15205"/>
                    <a:pt x="759" y="15205"/>
                    <a:pt x="2387" y="15081"/>
                  </a:cubicBezTo>
                  <a:cubicBezTo>
                    <a:pt x="4016" y="14957"/>
                    <a:pt x="6729" y="14709"/>
                    <a:pt x="9280" y="14522"/>
                  </a:cubicBezTo>
                  <a:cubicBezTo>
                    <a:pt x="11831" y="14336"/>
                    <a:pt x="14219" y="14212"/>
                    <a:pt x="16064" y="14274"/>
                  </a:cubicBezTo>
                  <a:cubicBezTo>
                    <a:pt x="17909" y="14336"/>
                    <a:pt x="19212" y="14585"/>
                    <a:pt x="20026" y="14336"/>
                  </a:cubicBezTo>
                  <a:cubicBezTo>
                    <a:pt x="20840" y="14088"/>
                    <a:pt x="21165" y="13343"/>
                    <a:pt x="21491" y="12598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03" name="Linie"/>
            <p:cNvSpPr/>
            <p:nvPr/>
          </p:nvSpPr>
          <p:spPr>
            <a:xfrm>
              <a:off x="3864655" y="266548"/>
              <a:ext cx="72132" cy="86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85" extrusionOk="0">
                  <a:moveTo>
                    <a:pt x="21600" y="21185"/>
                  </a:moveTo>
                  <a:cubicBezTo>
                    <a:pt x="20400" y="16276"/>
                    <a:pt x="19200" y="11367"/>
                    <a:pt x="17400" y="7440"/>
                  </a:cubicBezTo>
                  <a:cubicBezTo>
                    <a:pt x="15600" y="3512"/>
                    <a:pt x="13200" y="567"/>
                    <a:pt x="11100" y="76"/>
                  </a:cubicBezTo>
                  <a:cubicBezTo>
                    <a:pt x="9000" y="-415"/>
                    <a:pt x="7200" y="1549"/>
                    <a:pt x="5400" y="3758"/>
                  </a:cubicBezTo>
                  <a:cubicBezTo>
                    <a:pt x="3600" y="5967"/>
                    <a:pt x="1800" y="8421"/>
                    <a:pt x="0" y="10876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04" name="Linie"/>
            <p:cNvSpPr/>
            <p:nvPr/>
          </p:nvSpPr>
          <p:spPr>
            <a:xfrm>
              <a:off x="3858645" y="407112"/>
              <a:ext cx="283505" cy="159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3" h="21229" extrusionOk="0">
                  <a:moveTo>
                    <a:pt x="10876" y="0"/>
                  </a:moveTo>
                  <a:cubicBezTo>
                    <a:pt x="9516" y="3733"/>
                    <a:pt x="8157" y="7467"/>
                    <a:pt x="7704" y="10800"/>
                  </a:cubicBezTo>
                  <a:cubicBezTo>
                    <a:pt x="7250" y="14133"/>
                    <a:pt x="7704" y="17067"/>
                    <a:pt x="8610" y="18933"/>
                  </a:cubicBezTo>
                  <a:cubicBezTo>
                    <a:pt x="9516" y="20800"/>
                    <a:pt x="10876" y="21600"/>
                    <a:pt x="12915" y="21067"/>
                  </a:cubicBezTo>
                  <a:cubicBezTo>
                    <a:pt x="14954" y="20533"/>
                    <a:pt x="17673" y="18667"/>
                    <a:pt x="19334" y="16267"/>
                  </a:cubicBezTo>
                  <a:cubicBezTo>
                    <a:pt x="20996" y="13867"/>
                    <a:pt x="21600" y="10933"/>
                    <a:pt x="21298" y="8400"/>
                  </a:cubicBezTo>
                  <a:cubicBezTo>
                    <a:pt x="20996" y="5867"/>
                    <a:pt x="19787" y="3733"/>
                    <a:pt x="16615" y="3733"/>
                  </a:cubicBezTo>
                  <a:cubicBezTo>
                    <a:pt x="13443" y="3733"/>
                    <a:pt x="8308" y="5867"/>
                    <a:pt x="5211" y="7467"/>
                  </a:cubicBezTo>
                  <a:cubicBezTo>
                    <a:pt x="2115" y="9067"/>
                    <a:pt x="1057" y="10133"/>
                    <a:pt x="0" y="11200"/>
                  </a:cubicBezTo>
                </a:path>
              </a:pathLst>
            </a:custGeom>
            <a:noFill/>
            <a:ln w="25400" cap="rnd">
              <a:solidFill>
                <a:srgbClr val="11053B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8ACD686-E638-5040-A661-10F04D10B1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Ebenen der Problemlösung</a:t>
            </a:r>
          </a:p>
          <a:p>
            <a:endParaRPr lang="de-DE" dirty="0"/>
          </a:p>
        </p:txBody>
      </p:sp>
      <p:sp>
        <p:nvSpPr>
          <p:cNvPr id="1809" name="Inhaltsplatzhalter 2"/>
          <p:cNvSpPr txBox="1"/>
          <p:nvPr/>
        </p:nvSpPr>
        <p:spPr>
          <a:xfrm>
            <a:off x="6095999" y="1636276"/>
            <a:ext cx="5420599" cy="5791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12700" indent="-12700" defTabSz="1219200">
              <a:lnSpc>
                <a:spcPts val="4620"/>
              </a:lnSpc>
              <a:spcBef>
                <a:spcPts val="1000"/>
              </a:spcBef>
              <a:defRPr sz="4200" i="1">
                <a:latin typeface="+mn-lt"/>
                <a:ea typeface="+mn-ea"/>
                <a:cs typeface="+mn-cs"/>
                <a:sym typeface="Calibri"/>
              </a:defRPr>
            </a:pPr>
            <a:r>
              <a:rPr lang="de-DE" sz="3200" b="1" dirty="0"/>
              <a:t>„DIE ENTSCHEIDENDEN PROBLEME, DENEN WIR UNS GEGENÜBERSEHEN, LASSEN SICH NICHT AUF DER EBENE DES DENKENS LÖSEN, AUF DER WIR SIE GESCHAFFEN HABEN.“ </a:t>
            </a:r>
          </a:p>
          <a:p>
            <a:pPr marL="457200" indent="-800100" defTabSz="1219200">
              <a:lnSpc>
                <a:spcPts val="4620"/>
              </a:lnSpc>
              <a:spcBef>
                <a:spcPts val="1000"/>
              </a:spcBef>
              <a:defRPr sz="4200" i="1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i="1" dirty="0">
                <a:sym typeface="Calibri"/>
              </a:rPr>
              <a:t>Albert Einstein</a:t>
            </a:r>
          </a:p>
          <a:p>
            <a:pPr marL="457200" indent="-800100" defTabSz="1219200">
              <a:lnSpc>
                <a:spcPts val="4620"/>
              </a:lnSpc>
              <a:spcBef>
                <a:spcPts val="1000"/>
              </a:spcBef>
              <a:defRPr sz="4200" i="1">
                <a:latin typeface="+mn-lt"/>
                <a:ea typeface="+mn-ea"/>
                <a:cs typeface="+mn-cs"/>
                <a:sym typeface="Calibri"/>
              </a:defRPr>
            </a:pPr>
            <a:endParaRPr sz="3600" b="1" dirty="0"/>
          </a:p>
          <a:p>
            <a:pPr marL="457200" indent="-800100" defTabSz="1219200">
              <a:lnSpc>
                <a:spcPts val="4620"/>
              </a:lnSpc>
              <a:spcBef>
                <a:spcPts val="1000"/>
              </a:spcBef>
              <a:defRPr sz="4200" i="1">
                <a:latin typeface="+mn-lt"/>
                <a:ea typeface="+mn-ea"/>
                <a:cs typeface="+mn-cs"/>
                <a:sym typeface="Calibri"/>
              </a:defRPr>
            </a:pPr>
            <a:endParaRPr sz="3600" b="1" dirty="0"/>
          </a:p>
        </p:txBody>
      </p:sp>
      <p:pic>
        <p:nvPicPr>
          <p:cNvPr id="1810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401" y="1865920"/>
            <a:ext cx="4945591" cy="3872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11" name="Rechteck 8"/>
          <p:cNvSpPr txBox="1"/>
          <p:nvPr/>
        </p:nvSpPr>
        <p:spPr>
          <a:xfrm>
            <a:off x="4263594" y="5864695"/>
            <a:ext cx="123173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 i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22" y="1543051"/>
            <a:ext cx="3962283" cy="48133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4EDDF9A-2DC6-9D41-8BE1-3F2B95FAD609}"/>
              </a:ext>
            </a:extLst>
          </p:cNvPr>
          <p:cNvSpPr txBox="1">
            <a:spLocks/>
          </p:cNvSpPr>
          <p:nvPr/>
        </p:nvSpPr>
        <p:spPr>
          <a:xfrm>
            <a:off x="5287617" y="1473201"/>
            <a:ext cx="4735443" cy="4953000"/>
          </a:xfrm>
          <a:prstGeom prst="rect">
            <a:avLst/>
          </a:prstGeom>
        </p:spPr>
        <p:txBody>
          <a:bodyPr lIns="60959" tIns="60959" rIns="60959" bIns="60959"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defTabSz="938783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Visionen und Ziele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Die eigene Zeit richtig einteilen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Prioritäten richtig setzen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Wesentliche Managementmethoden beherrschen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Führung &amp; Motivation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Kommunikation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Planung und gute Entscheidungen treffen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Die eigene Zukunft vorwegnehmen (Marktsegment)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Sicher verhandeln können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Sicheres Auftreten in der Öffentlichkeit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Vorsprung durch Informationen (Info-Management)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Leben in Balance (Burn-out Gefahr + </a:t>
            </a:r>
            <a:r>
              <a:rPr lang="de-DE" sz="1400" u="sng" dirty="0">
                <a:latin typeface="+mn-lt"/>
                <a:ea typeface="+mn-ea"/>
                <a:cs typeface="+mn-cs"/>
                <a:sym typeface="Calibri"/>
              </a:rPr>
              <a:t>Familie</a:t>
            </a: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)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Gesund &amp; Fit leben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Gutes Vorbild sein (Anforderungen zuerst an sich)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Andere Menschen respektieren und würdigen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Danach zu streben, eine Persönlichkeit zu sein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Ein Leben lang lernen zu leben! – (Seneca)</a:t>
            </a:r>
          </a:p>
          <a:p>
            <a:pPr defTabSz="938783" hangingPunct="1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1386">
                <a:latin typeface="+mn-lt"/>
                <a:ea typeface="+mn-ea"/>
                <a:cs typeface="+mn-cs"/>
                <a:sym typeface="Calibri"/>
              </a:defRPr>
            </a:pPr>
            <a:r>
              <a:rPr lang="de-DE" sz="1400" dirty="0">
                <a:latin typeface="+mn-lt"/>
                <a:ea typeface="+mn-ea"/>
                <a:cs typeface="+mn-cs"/>
                <a:sym typeface="Calibri"/>
              </a:rPr>
              <a:t>Nach Kompetenz und innerer Ruhe streben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2C1810C-4869-6E45-96EA-83A59C182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255213" cy="804333"/>
          </a:xfrm>
        </p:spPr>
        <p:txBody>
          <a:bodyPr/>
          <a:lstStyle/>
          <a:p>
            <a:r>
              <a:rPr lang="de-DE" sz="2100" dirty="0"/>
              <a:t>Anforderungen an Führungspersönlichkeiten</a:t>
            </a:r>
          </a:p>
          <a:p>
            <a:endParaRPr lang="de-DE" sz="2100" dirty="0"/>
          </a:p>
        </p:txBody>
      </p:sp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6" descr="Bild 6">
            <a:extLst>
              <a:ext uri="{FF2B5EF4-FFF2-40B4-BE49-F238E27FC236}">
                <a16:creationId xmlns:a16="http://schemas.microsoft.com/office/drawing/2014/main" id="{3EA6663A-A9B8-9C46-A16D-BDD9BFED18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1819" name="Bild 4" descr="Bild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404" r="-4249" b="-1"/>
          <a:stretch/>
        </p:blipFill>
        <p:spPr>
          <a:xfrm>
            <a:off x="3339547" y="1716358"/>
            <a:ext cx="9236766" cy="34252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3" name="Gruppierung 1"/>
          <p:cNvGrpSpPr/>
          <p:nvPr/>
        </p:nvGrpSpPr>
        <p:grpSpPr>
          <a:xfrm>
            <a:off x="6948005" y="2514006"/>
            <a:ext cx="3560969" cy="3529015"/>
            <a:chOff x="-1" y="0"/>
            <a:chExt cx="4356101" cy="3529014"/>
          </a:xfrm>
        </p:grpSpPr>
        <p:sp>
          <p:nvSpPr>
            <p:cNvPr id="1823" name="AutoShape 2"/>
            <p:cNvSpPr/>
            <p:nvPr/>
          </p:nvSpPr>
          <p:spPr>
            <a:xfrm>
              <a:off x="-1" y="0"/>
              <a:ext cx="4356101" cy="3529014"/>
            </a:xfrm>
            <a:prstGeom prst="ellipse">
              <a:avLst/>
            </a:prstGeom>
            <a:solidFill>
              <a:srgbClr val="DDDDDD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24" name="AutoShape 4"/>
            <p:cNvSpPr/>
            <p:nvPr/>
          </p:nvSpPr>
          <p:spPr>
            <a:xfrm>
              <a:off x="3331133" y="1598612"/>
              <a:ext cx="614607" cy="466726"/>
            </a:xfrm>
            <a:prstGeom prst="rightArrow">
              <a:avLst>
                <a:gd name="adj1" fmla="val 50000"/>
                <a:gd name="adj2" fmla="val 28146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25" name="AutoShape 5"/>
            <p:cNvSpPr/>
            <p:nvPr/>
          </p:nvSpPr>
          <p:spPr>
            <a:xfrm flipH="1">
              <a:off x="326800" y="1598612"/>
              <a:ext cx="612751" cy="466726"/>
            </a:xfrm>
            <a:prstGeom prst="rightArrow">
              <a:avLst>
                <a:gd name="adj1" fmla="val 50000"/>
                <a:gd name="adj2" fmla="val 28061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26" name="AutoShape 6"/>
            <p:cNvSpPr/>
            <p:nvPr/>
          </p:nvSpPr>
          <p:spPr>
            <a:xfrm>
              <a:off x="1879100" y="196849"/>
              <a:ext cx="512482" cy="450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043"/>
                  </a:moveTo>
                  <a:lnTo>
                    <a:pt x="5400" y="16043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6043"/>
                  </a:lnTo>
                  <a:lnTo>
                    <a:pt x="21600" y="16043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rgbClr val="969696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27" name="AutoShape 7"/>
            <p:cNvSpPr/>
            <p:nvPr/>
          </p:nvSpPr>
          <p:spPr>
            <a:xfrm>
              <a:off x="960322" y="777427"/>
              <a:ext cx="2502993" cy="2027242"/>
            </a:xfrm>
            <a:prstGeom prst="ellipse">
              <a:avLst/>
            </a:prstGeom>
            <a:solidFill>
              <a:srgbClr val="B2B2B2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830" name="AutoShape 8"/>
            <p:cNvGrpSpPr/>
            <p:nvPr/>
          </p:nvGrpSpPr>
          <p:grpSpPr>
            <a:xfrm>
              <a:off x="1236639" y="1041400"/>
              <a:ext cx="1849395" cy="1498600"/>
              <a:chOff x="-1" y="0"/>
              <a:chExt cx="1849394" cy="1498600"/>
            </a:xfrm>
          </p:grpSpPr>
          <p:sp>
            <p:nvSpPr>
              <p:cNvPr id="1828" name="Oval"/>
              <p:cNvSpPr/>
              <p:nvPr/>
            </p:nvSpPr>
            <p:spPr>
              <a:xfrm>
                <a:off x="-1" y="0"/>
                <a:ext cx="1849394" cy="1498600"/>
              </a:xfrm>
              <a:prstGeom prst="ellipse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spcBef>
                    <a:spcPts val="500"/>
                  </a:spcBef>
                  <a:defRPr sz="3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29" name="Einfluss"/>
              <p:cNvSpPr txBox="1"/>
              <p:nvPr/>
            </p:nvSpPr>
            <p:spPr>
              <a:xfrm>
                <a:off x="213926" y="441524"/>
                <a:ext cx="1421540" cy="6155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60959" tIns="60959" rIns="60959" bIns="60959" numCol="1" anchor="ctr">
                <a:spAutoFit/>
              </a:bodyPr>
              <a:lstStyle>
                <a:lvl1pPr algn="ctr" defTabSz="1219200">
                  <a:spcBef>
                    <a:spcPts val="700"/>
                  </a:spcBef>
                  <a:defRPr sz="3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Einfluss</a:t>
                </a:r>
              </a:p>
            </p:txBody>
          </p:sp>
        </p:grpSp>
        <p:sp>
          <p:nvSpPr>
            <p:cNvPr id="1831" name="AutoShape 9"/>
            <p:cNvSpPr/>
            <p:nvPr/>
          </p:nvSpPr>
          <p:spPr>
            <a:xfrm>
              <a:off x="1910666" y="1190625"/>
              <a:ext cx="510627" cy="322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5400" y="162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6200"/>
                  </a:lnTo>
                  <a:lnTo>
                    <a:pt x="21600" y="162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rgbClr val="969696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32" name="Text Box 10"/>
            <p:cNvSpPr txBox="1"/>
            <p:nvPr/>
          </p:nvSpPr>
          <p:spPr>
            <a:xfrm>
              <a:off x="1123375" y="2855912"/>
              <a:ext cx="2068497" cy="6172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spcBef>
                  <a:spcPts val="1900"/>
                </a:spcBef>
                <a:defRPr sz="3200"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Sorgen</a:t>
              </a:r>
            </a:p>
          </p:txBody>
        </p:sp>
      </p:grpSp>
      <p:sp>
        <p:nvSpPr>
          <p:cNvPr id="1834" name="Text Box 3"/>
          <p:cNvSpPr txBox="1"/>
          <p:nvPr/>
        </p:nvSpPr>
        <p:spPr>
          <a:xfrm>
            <a:off x="4460487" y="699185"/>
            <a:ext cx="7241183" cy="22057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spcBef>
                <a:spcPts val="2500"/>
              </a:spcBef>
              <a:defRPr sz="4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de-DE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SINNVOLL IST NUR, WAS IM RAHMEN UNSERER GESTALTUNGSMÖGLICHKEITEN LIEGT! </a:t>
            </a:r>
          </a:p>
          <a:p>
            <a:pPr defTabSz="1219200">
              <a:spcBef>
                <a:spcPts val="1600"/>
              </a:spcBef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Viktor E. Frankl</a:t>
            </a:r>
          </a:p>
        </p:txBody>
      </p:sp>
      <p:pic>
        <p:nvPicPr>
          <p:cNvPr id="1835" name="Picture 22" descr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82" y="749499"/>
            <a:ext cx="3089741" cy="3529015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Parallelogramm 17">
            <a:extLst>
              <a:ext uri="{FF2B5EF4-FFF2-40B4-BE49-F238E27FC236}">
                <a16:creationId xmlns:a16="http://schemas.microsoft.com/office/drawing/2014/main" id="{73D12014-FF19-D448-9BE8-8071A7CA28F0}"/>
              </a:ext>
            </a:extLst>
          </p:cNvPr>
          <p:cNvSpPr/>
          <p:nvPr/>
        </p:nvSpPr>
        <p:spPr>
          <a:xfrm>
            <a:off x="319338" y="6381689"/>
            <a:ext cx="355993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19" name="Die 6P der Positionierung">
            <a:extLst>
              <a:ext uri="{FF2B5EF4-FFF2-40B4-BE49-F238E27FC236}">
                <a16:creationId xmlns:a16="http://schemas.microsoft.com/office/drawing/2014/main" id="{AF33375A-0954-784B-A927-BF54C9E15C75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Einflusskreis</a:t>
            </a:r>
          </a:p>
        </p:txBody>
      </p:sp>
    </p:spTree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4" descr="Bild 4">
            <a:extLst>
              <a:ext uri="{FF2B5EF4-FFF2-40B4-BE49-F238E27FC236}">
                <a16:creationId xmlns:a16="http://schemas.microsoft.com/office/drawing/2014/main" id="{9BBBFA92-AADB-6D4E-9AF3-A96ECD44EC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3491</Words>
  <Application>Microsoft Macintosh PowerPoint</Application>
  <PresentationFormat>Breitbild</PresentationFormat>
  <Paragraphs>715</Paragraphs>
  <Slides>102</Slides>
  <Notes>38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102</vt:i4>
      </vt:variant>
    </vt:vector>
  </HeadingPairs>
  <TitlesOfParts>
    <vt:vector size="113" baseType="lpstr">
      <vt:lpstr>Arial</vt:lpstr>
      <vt:lpstr>Bodoni MT</vt:lpstr>
      <vt:lpstr>Calibri</vt:lpstr>
      <vt:lpstr>Calibri Light</vt:lpstr>
      <vt:lpstr>Century Gothic</vt:lpstr>
      <vt:lpstr>Helvetica</vt:lpstr>
      <vt:lpstr>Helvetica Neue</vt:lpstr>
      <vt:lpstr>Impact</vt:lpstr>
      <vt:lpstr>Times Roman</vt:lpstr>
      <vt:lpstr>Trebuchet MS</vt:lpstr>
      <vt:lpstr>2_Office-Design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Probleme kommen immer wieder … kommen wieder 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Wo stehe ich?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108</cp:revision>
  <dcterms:modified xsi:type="dcterms:W3CDTF">2021-05-19T18:22:55Z</dcterms:modified>
</cp:coreProperties>
</file>