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notesMasterIdLst>
    <p:notesMasterId r:id="rId41"/>
  </p:notesMasterIdLst>
  <p:sldIdLst>
    <p:sldId id="256" r:id="rId2"/>
    <p:sldId id="257" r:id="rId3"/>
    <p:sldId id="258" r:id="rId4"/>
    <p:sldId id="302" r:id="rId5"/>
    <p:sldId id="260" r:id="rId6"/>
    <p:sldId id="261" r:id="rId7"/>
    <p:sldId id="262" r:id="rId8"/>
    <p:sldId id="263" r:id="rId9"/>
    <p:sldId id="264" r:id="rId10"/>
    <p:sldId id="296" r:id="rId11"/>
    <p:sldId id="297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9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301" r:id="rId36"/>
    <p:sldId id="291" r:id="rId37"/>
    <p:sldId id="292" r:id="rId38"/>
    <p:sldId id="293" r:id="rId39"/>
    <p:sldId id="303" r:id="rId40"/>
  </p:sldIdLst>
  <p:sldSz cx="12192000" cy="6858000"/>
  <p:notesSz cx="6858000" cy="9144000"/>
  <p:defaultTextStyle>
    <a:defPPr marL="0" marR="0" indent="0" algn="l" defTabSz="121917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7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609585" algn="l" defTabSz="121917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1219170" algn="l" defTabSz="121917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828754" algn="l" defTabSz="121917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2438339" algn="l" defTabSz="121917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3047924" algn="l" defTabSz="121917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3657509" algn="l" defTabSz="121917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4267093" algn="l" defTabSz="121917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4876678" algn="l" defTabSz="121917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93A5"/>
    <a:srgbClr val="00774E"/>
    <a:srgbClr val="D20A11"/>
    <a:srgbClr val="F39200"/>
    <a:srgbClr val="0063AF"/>
    <a:srgbClr val="E9EDF9"/>
    <a:srgbClr val="E8EFEC"/>
    <a:srgbClr val="FCEBE3"/>
    <a:srgbClr val="FFF5E9"/>
    <a:srgbClr val="FAC0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8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8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65" name="Shape 46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533"/>
      </a:spcBef>
      <a:defRPr sz="1600">
        <a:latin typeface="+mn-lt"/>
        <a:ea typeface="+mn-ea"/>
        <a:cs typeface="+mn-cs"/>
        <a:sym typeface="Calibri"/>
      </a:defRPr>
    </a:lvl1pPr>
    <a:lvl2pPr indent="304792" latinLnBrk="0">
      <a:spcBef>
        <a:spcPts val="533"/>
      </a:spcBef>
      <a:defRPr sz="1600">
        <a:latin typeface="+mn-lt"/>
        <a:ea typeface="+mn-ea"/>
        <a:cs typeface="+mn-cs"/>
        <a:sym typeface="Calibri"/>
      </a:defRPr>
    </a:lvl2pPr>
    <a:lvl3pPr indent="609585" latinLnBrk="0">
      <a:spcBef>
        <a:spcPts val="533"/>
      </a:spcBef>
      <a:defRPr sz="1600">
        <a:latin typeface="+mn-lt"/>
        <a:ea typeface="+mn-ea"/>
        <a:cs typeface="+mn-cs"/>
        <a:sym typeface="Calibri"/>
      </a:defRPr>
    </a:lvl3pPr>
    <a:lvl4pPr indent="914377" latinLnBrk="0">
      <a:spcBef>
        <a:spcPts val="533"/>
      </a:spcBef>
      <a:defRPr sz="1600">
        <a:latin typeface="+mn-lt"/>
        <a:ea typeface="+mn-ea"/>
        <a:cs typeface="+mn-cs"/>
        <a:sym typeface="Calibri"/>
      </a:defRPr>
    </a:lvl4pPr>
    <a:lvl5pPr indent="1219170" latinLnBrk="0">
      <a:spcBef>
        <a:spcPts val="533"/>
      </a:spcBef>
      <a:defRPr sz="1600">
        <a:latin typeface="+mn-lt"/>
        <a:ea typeface="+mn-ea"/>
        <a:cs typeface="+mn-cs"/>
        <a:sym typeface="Calibri"/>
      </a:defRPr>
    </a:lvl5pPr>
    <a:lvl6pPr indent="1523962" latinLnBrk="0">
      <a:spcBef>
        <a:spcPts val="533"/>
      </a:spcBef>
      <a:defRPr sz="1600">
        <a:latin typeface="+mn-lt"/>
        <a:ea typeface="+mn-ea"/>
        <a:cs typeface="+mn-cs"/>
        <a:sym typeface="Calibri"/>
      </a:defRPr>
    </a:lvl6pPr>
    <a:lvl7pPr indent="1828754" latinLnBrk="0">
      <a:spcBef>
        <a:spcPts val="533"/>
      </a:spcBef>
      <a:defRPr sz="1600">
        <a:latin typeface="+mn-lt"/>
        <a:ea typeface="+mn-ea"/>
        <a:cs typeface="+mn-cs"/>
        <a:sym typeface="Calibri"/>
      </a:defRPr>
    </a:lvl7pPr>
    <a:lvl8pPr indent="2133547" latinLnBrk="0">
      <a:spcBef>
        <a:spcPts val="533"/>
      </a:spcBef>
      <a:defRPr sz="1600">
        <a:latin typeface="+mn-lt"/>
        <a:ea typeface="+mn-ea"/>
        <a:cs typeface="+mn-cs"/>
        <a:sym typeface="Calibri"/>
      </a:defRPr>
    </a:lvl8pPr>
    <a:lvl9pPr indent="2438339" latinLnBrk="0">
      <a:spcBef>
        <a:spcPts val="533"/>
      </a:spcBef>
      <a:defRPr sz="16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Shape 47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78" name="Shape 47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Shape 73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36" name="Shape 73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Shape 50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04" name="Shape 50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</a:pPr>
            <a:r>
              <a:t>Vor gut 10 Jahren – wir alle können uns erinnern.</a:t>
            </a:r>
          </a:p>
          <a:p>
            <a:pPr>
              <a:spcBef>
                <a:spcPts val="0"/>
              </a:spcBef>
            </a:pPr>
            <a:r>
              <a:t>Das Internet wurde so mobil und viele Anwendungen erst möglich.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Shape 509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0" name="Shape 51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</a:lvl1pPr>
          </a:lstStyle>
          <a:p>
            <a:r>
              <a:t>Klassisches Beispiel der Disruptionen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Shape 5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7" name="Shape 5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</a:pPr>
            <a:r>
              <a:t>Vor gut 10 Jahren – wir alle können uns erinnern.</a:t>
            </a:r>
          </a:p>
          <a:p>
            <a:pPr>
              <a:spcBef>
                <a:spcPts val="0"/>
              </a:spcBef>
            </a:pPr>
            <a:r>
              <a:t>Das Internet wurde so mobil und viele Anwendungen erst möglich.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Shape 65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54" name="Shape 65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Shape 65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59" name="Shape 65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Shape 68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86" name="Shape 68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Shape 71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6" name="Shape 7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Selbst</a:t>
            </a:r>
            <a:r>
              <a:rPr dirty="0"/>
              <a:t> Smartphones </a:t>
            </a:r>
            <a:r>
              <a:rPr dirty="0" err="1"/>
              <a:t>werden</a:t>
            </a:r>
            <a:r>
              <a:rPr dirty="0"/>
              <a:t> </a:t>
            </a:r>
            <a:r>
              <a:rPr dirty="0" err="1"/>
              <a:t>wesentlich</a:t>
            </a:r>
            <a:r>
              <a:rPr dirty="0"/>
              <a:t> </a:t>
            </a:r>
            <a:r>
              <a:rPr dirty="0" err="1"/>
              <a:t>intelligenter</a:t>
            </a:r>
            <a:r>
              <a:rPr dirty="0"/>
              <a:t> – </a:t>
            </a:r>
            <a:r>
              <a:rPr dirty="0" err="1"/>
              <a:t>nicht</a:t>
            </a:r>
            <a:r>
              <a:rPr dirty="0"/>
              <a:t> </a:t>
            </a:r>
            <a:r>
              <a:rPr dirty="0" err="1"/>
              <a:t>mehr</a:t>
            </a:r>
            <a:r>
              <a:rPr dirty="0"/>
              <a:t> </a:t>
            </a:r>
            <a:r>
              <a:rPr dirty="0" err="1"/>
              <a:t>alles</a:t>
            </a:r>
            <a:r>
              <a:rPr dirty="0"/>
              <a:t> </a:t>
            </a:r>
            <a:r>
              <a:rPr dirty="0" err="1"/>
              <a:t>nur</a:t>
            </a:r>
            <a:r>
              <a:rPr dirty="0"/>
              <a:t> online -&gt; </a:t>
            </a:r>
            <a:r>
              <a:rPr dirty="0" err="1"/>
              <a:t>noch</a:t>
            </a:r>
            <a:r>
              <a:rPr dirty="0"/>
              <a:t> </a:t>
            </a:r>
            <a:r>
              <a:rPr dirty="0" err="1"/>
              <a:t>schneller</a:t>
            </a:r>
            <a:r>
              <a:rPr dirty="0"/>
              <a:t>. </a:t>
            </a:r>
            <a:r>
              <a:rPr dirty="0" err="1"/>
              <a:t>Meine</a:t>
            </a:r>
            <a:r>
              <a:rPr dirty="0"/>
              <a:t> </a:t>
            </a:r>
            <a:r>
              <a:rPr dirty="0" err="1"/>
              <a:t>Erfahrungen</a:t>
            </a:r>
            <a:r>
              <a:rPr dirty="0"/>
              <a:t> </a:t>
            </a:r>
            <a:r>
              <a:rPr dirty="0" err="1"/>
              <a:t>mit</a:t>
            </a:r>
            <a:r>
              <a:rPr dirty="0"/>
              <a:t> Siri.</a:t>
            </a:r>
          </a:p>
        </p:txBody>
      </p:sp>
    </p:spTree>
    <p:extLst>
      <p:ext uri="{BB962C8B-B14F-4D97-AF65-F5344CB8AC3E}">
        <p14:creationId xmlns:p14="http://schemas.microsoft.com/office/powerpoint/2010/main" val="2852369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Shape 73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31" name="Shape 73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6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710183003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0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44BDF65-C713-4444-9266-63BCB10FB8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82633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077735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5039858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16664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Nur Titel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D7A2530-808A-9F4F-83B0-8F618286FA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7554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7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6408480-6E9F-744D-A2BA-F8E38EB8ED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39850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79282EC-7A73-2C48-9F25-ED0EB287C1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7860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B25213A-37F2-9A42-B210-778A78C8586E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34616320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83579233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9728896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009978FA-E3F3-9042-9FBC-DC24998FD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48659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5_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65A90D5C-BB1A-A143-A4FA-1FA388FF8A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45248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874983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8606" y="-2082838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05319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826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55" r:id="rId2"/>
    <p:sldLayoutId id="2147483694" r:id="rId3"/>
    <p:sldLayoutId id="2147483699" r:id="rId4"/>
    <p:sldLayoutId id="2147483700" r:id="rId5"/>
    <p:sldLayoutId id="2147483760" r:id="rId6"/>
    <p:sldLayoutId id="2147483701" r:id="rId7"/>
    <p:sldLayoutId id="2147483756" r:id="rId8"/>
    <p:sldLayoutId id="2147483757" r:id="rId9"/>
    <p:sldLayoutId id="2147483758" r:id="rId10"/>
    <p:sldLayoutId id="2147483759" r:id="rId11"/>
    <p:sldLayoutId id="2147483761" r:id="rId12"/>
    <p:sldLayoutId id="2147483702" r:id="rId13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4" Type="http://schemas.openxmlformats.org/officeDocument/2006/relationships/image" Target="../media/image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1264DF89-386F-164A-9E36-6B771221B7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9" name="Bild">
            <a:extLst>
              <a:ext uri="{FF2B5EF4-FFF2-40B4-BE49-F238E27FC236}">
                <a16:creationId xmlns:a16="http://schemas.microsoft.com/office/drawing/2014/main" id="{E60A6531-ECAD-F043-8B58-17D96ECD5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4268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F2AE41D-401A-764C-8F79-DE2A32DB7B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69" b="8469"/>
          <a:stretch/>
        </p:blipFill>
        <p:spPr>
          <a:xfrm>
            <a:off x="1868650" y="2165429"/>
            <a:ext cx="7578065" cy="4432595"/>
          </a:xfrm>
          <a:prstGeom prst="rect">
            <a:avLst/>
          </a:prstGeom>
        </p:spPr>
      </p:pic>
      <p:sp>
        <p:nvSpPr>
          <p:cNvPr id="11" name="20 Stunden neue Zeit…">
            <a:extLst>
              <a:ext uri="{FF2B5EF4-FFF2-40B4-BE49-F238E27FC236}">
                <a16:creationId xmlns:a16="http://schemas.microsoft.com/office/drawing/2014/main" id="{14405472-F05D-3C44-A0FB-584D938190CA}"/>
              </a:ext>
            </a:extLst>
          </p:cNvPr>
          <p:cNvSpPr txBox="1"/>
          <p:nvPr/>
        </p:nvSpPr>
        <p:spPr>
          <a:xfrm>
            <a:off x="561611" y="342902"/>
            <a:ext cx="5896805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i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MODUL 1</a:t>
            </a:r>
          </a:p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ALLES BLEIBT ANDERS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4B43A70E-8E1A-154E-BE1C-516DFC5935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33" t="46161" r="3426" b="35521"/>
          <a:stretch/>
        </p:blipFill>
        <p:spPr>
          <a:xfrm>
            <a:off x="8315006" y="6005688"/>
            <a:ext cx="3594771" cy="4211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525A71C4-4F1A-1A45-887A-860338CEDC25}"/>
              </a:ext>
            </a:extLst>
          </p:cNvPr>
          <p:cNvSpPr/>
          <p:nvPr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" name="Dreieck 1">
            <a:extLst>
              <a:ext uri="{FF2B5EF4-FFF2-40B4-BE49-F238E27FC236}">
                <a16:creationId xmlns:a16="http://schemas.microsoft.com/office/drawing/2014/main" id="{50A29F85-14A6-B940-906A-F7A5521AA3A9}"/>
              </a:ext>
            </a:extLst>
          </p:cNvPr>
          <p:cNvSpPr/>
          <p:nvPr/>
        </p:nvSpPr>
        <p:spPr>
          <a:xfrm rot="10800000">
            <a:off x="10404953" y="0"/>
            <a:ext cx="1800000" cy="1800000"/>
          </a:xfrm>
          <a:prstGeom prst="triangle">
            <a:avLst>
              <a:gd name="adj" fmla="val 0"/>
            </a:avLst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4" name="Energiekreis_rot.jpg" descr="Energiekreis_rot.jpg">
            <a:extLst>
              <a:ext uri="{FF2B5EF4-FFF2-40B4-BE49-F238E27FC236}">
                <a16:creationId xmlns:a16="http://schemas.microsoft.com/office/drawing/2014/main" id="{06443353-7503-4646-AC3D-E3A3E38155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46064" y="342902"/>
            <a:ext cx="497325" cy="489704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sp>
        <p:nvSpPr>
          <p:cNvPr id="471" name="UnternehmerEnergie…"/>
          <p:cNvSpPr txBox="1"/>
          <p:nvPr/>
        </p:nvSpPr>
        <p:spPr>
          <a:xfrm>
            <a:off x="11341585" y="0"/>
            <a:ext cx="706282" cy="369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914377">
              <a:lnSpc>
                <a:spcPct val="90000"/>
              </a:lnSpc>
              <a:defRPr sz="54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i="1" dirty="0">
                <a:solidFill>
                  <a:srgbClr val="7393A5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</a:t>
            </a: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5.0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22.png" descr="image22.png">
            <a:extLst>
              <a:ext uri="{FF2B5EF4-FFF2-40B4-BE49-F238E27FC236}">
                <a16:creationId xmlns:a16="http://schemas.microsoft.com/office/drawing/2014/main" id="{338CB89D-A8A8-DF4B-A72F-244063AA39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9" b="5329"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9181366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23.jpeg" descr="image23.jpeg">
            <a:extLst>
              <a:ext uri="{FF2B5EF4-FFF2-40B4-BE49-F238E27FC236}">
                <a16:creationId xmlns:a16="http://schemas.microsoft.com/office/drawing/2014/main" id="{7E7611B7-86FE-5C4F-AB99-2231E2A26E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006459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Dr. Dr. Cay von Fournier"/>
          <p:cNvSpPr txBox="1">
            <a:spLocks noGrp="1"/>
          </p:cNvSpPr>
          <p:nvPr>
            <p:ph type="title" idx="4294967295"/>
          </p:nvPr>
        </p:nvSpPr>
        <p:spPr>
          <a:xfrm>
            <a:off x="527333" y="531813"/>
            <a:ext cx="10515600" cy="754062"/>
          </a:xfrm>
          <a:prstGeom prst="rect">
            <a:avLst/>
          </a:prstGeom>
        </p:spPr>
        <p:txBody>
          <a:bodyPr/>
          <a:lstStyle/>
          <a:p>
            <a:r>
              <a:rPr sz="35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Dr. Dr. Cay von Fournier</a:t>
            </a:r>
          </a:p>
        </p:txBody>
      </p:sp>
      <p:sp>
        <p:nvSpPr>
          <p:cNvPr id="531" name="18 Jahre Inhaber SchmidtColleg…"/>
          <p:cNvSpPr txBox="1">
            <a:spLocks noGrp="1"/>
          </p:cNvSpPr>
          <p:nvPr>
            <p:ph type="body" idx="4294967295"/>
          </p:nvPr>
        </p:nvSpPr>
        <p:spPr>
          <a:xfrm>
            <a:off x="527333" y="1285875"/>
            <a:ext cx="6578600" cy="5713413"/>
          </a:xfrm>
          <a:prstGeom prst="rect">
            <a:avLst/>
          </a:prstGeom>
        </p:spPr>
        <p:txBody>
          <a:bodyPr/>
          <a:lstStyle/>
          <a:p>
            <a:pPr marL="183578" indent="-183578" defTabSz="795507">
              <a:lnSpc>
                <a:spcPts val="2933"/>
              </a:lnSpc>
              <a:spcBef>
                <a:spcPts val="800"/>
              </a:spcBef>
              <a:defRPr sz="1566"/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Jahre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Inhaber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SchmidtColleg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78" indent="-183578" defTabSz="795507">
              <a:lnSpc>
                <a:spcPts val="2933"/>
              </a:lnSpc>
              <a:spcBef>
                <a:spcPts val="800"/>
              </a:spcBef>
              <a:defRPr sz="1566"/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Ethos = Menschen und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entwickeln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gesund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wachsen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sehen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(„Montessori der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Wirtschaft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“)</a:t>
            </a:r>
          </a:p>
          <a:p>
            <a:pPr marL="183578" indent="-183578" defTabSz="795507">
              <a:lnSpc>
                <a:spcPts val="2933"/>
              </a:lnSpc>
              <a:spcBef>
                <a:spcPts val="800"/>
              </a:spcBef>
              <a:defRPr sz="1566"/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Logos =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Medizin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Wirtschaft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78" indent="-183578" defTabSz="795507">
              <a:lnSpc>
                <a:spcPts val="2933"/>
              </a:lnSpc>
              <a:spcBef>
                <a:spcPts val="800"/>
              </a:spcBef>
              <a:defRPr sz="1566"/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Pathos =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Entwicklung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bewirken</a:t>
            </a:r>
            <a:b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Hilf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mir, es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selbst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tun!“</a:t>
            </a:r>
          </a:p>
          <a:p>
            <a:pPr marL="183578" indent="-183578" defTabSz="795507">
              <a:lnSpc>
                <a:spcPts val="2933"/>
              </a:lnSpc>
              <a:spcBef>
                <a:spcPts val="800"/>
              </a:spcBef>
              <a:defRPr sz="1566"/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Entwicklung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Seminare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Lebens</a:t>
            </a:r>
            <a:r>
              <a:rPr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Energie</a:t>
            </a:r>
            <a:r>
              <a:rPr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</a:t>
            </a:r>
            <a:r>
              <a:rPr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UnternehmerEnergie</a:t>
            </a:r>
            <a:endParaRPr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78" indent="-183578" defTabSz="795507">
              <a:lnSpc>
                <a:spcPts val="2933"/>
              </a:lnSpc>
              <a:spcBef>
                <a:spcPts val="800"/>
              </a:spcBef>
              <a:defRPr sz="1566"/>
            </a:pP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Digital</a:t>
            </a:r>
            <a:r>
              <a:rPr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Energie</a:t>
            </a:r>
            <a:r>
              <a:rPr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Markus Hartlieb</a:t>
            </a:r>
          </a:p>
          <a:p>
            <a:pPr marL="183578" indent="-183578" defTabSz="795507">
              <a:lnSpc>
                <a:spcPts val="2933"/>
              </a:lnSpc>
              <a:spcBef>
                <a:spcPts val="800"/>
              </a:spcBef>
              <a:defRPr sz="1566"/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Initiator „Business Coach“</a:t>
            </a:r>
          </a:p>
          <a:p>
            <a:pPr marL="183578" indent="-183578" defTabSz="795507">
              <a:lnSpc>
                <a:spcPts val="2933"/>
              </a:lnSpc>
              <a:spcBef>
                <a:spcPts val="800"/>
              </a:spcBef>
              <a:defRPr sz="1566"/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Initiative LEP, TOP100-Jury, TOP100-Speaker,…</a:t>
            </a:r>
          </a:p>
          <a:p>
            <a:pPr marL="183578" indent="-183578" defTabSz="795507">
              <a:lnSpc>
                <a:spcPts val="2933"/>
              </a:lnSpc>
              <a:spcBef>
                <a:spcPts val="800"/>
              </a:spcBef>
              <a:defRPr sz="1566"/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6000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Seminarteilnehmer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UnternehmerEnergie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FK</a:t>
            </a:r>
          </a:p>
        </p:txBody>
      </p:sp>
      <p:pic>
        <p:nvPicPr>
          <p:cNvPr id="532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933" y="1285415"/>
            <a:ext cx="4848452" cy="50412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" descr="Bild">
            <a:extLst>
              <a:ext uri="{FF2B5EF4-FFF2-40B4-BE49-F238E27FC236}">
                <a16:creationId xmlns:a16="http://schemas.microsoft.com/office/drawing/2014/main" id="{2AADB2FF-A19A-4E45-BA55-0BEE598219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slow" advClick="1" p14:dur="1500">
        <p:wipe dir="l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" descr="Bild">
            <a:extLst>
              <a:ext uri="{FF2B5EF4-FFF2-40B4-BE49-F238E27FC236}">
                <a16:creationId xmlns:a16="http://schemas.microsoft.com/office/drawing/2014/main" id="{09556E31-B93A-1942-8B8E-843B247864D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" descr="Bild">
            <a:extLst>
              <a:ext uri="{FF2B5EF4-FFF2-40B4-BE49-F238E27FC236}">
                <a16:creationId xmlns:a16="http://schemas.microsoft.com/office/drawing/2014/main" id="{19B7B9F6-2674-F446-BCDB-87250460B0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748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44.tif" descr="image44.tif">
            <a:extLst>
              <a:ext uri="{FF2B5EF4-FFF2-40B4-BE49-F238E27FC236}">
                <a16:creationId xmlns:a16="http://schemas.microsoft.com/office/drawing/2014/main" id="{57C2BE04-F588-0E48-8C5E-CE4C9EC9B7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542" name="Persönliche Verantwortung"/>
          <p:cNvSpPr txBox="1">
            <a:spLocks noGrp="1"/>
          </p:cNvSpPr>
          <p:nvPr>
            <p:ph type="title" idx="4294967295"/>
          </p:nvPr>
        </p:nvSpPr>
        <p:spPr>
          <a:xfrm>
            <a:off x="1051560" y="1950721"/>
            <a:ext cx="2720340" cy="110109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90000"/>
              </a:lnSpc>
              <a:defRPr sz="2600"/>
            </a:lvl1pPr>
          </a:lstStyle>
          <a:p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Persönliche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" descr="Bild">
            <a:extLst>
              <a:ext uri="{FF2B5EF4-FFF2-40B4-BE49-F238E27FC236}">
                <a16:creationId xmlns:a16="http://schemas.microsoft.com/office/drawing/2014/main" id="{96C2F44C-B764-5B4A-A198-4758F9067F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45.tif" descr="image45.tif">
            <a:extLst>
              <a:ext uri="{FF2B5EF4-FFF2-40B4-BE49-F238E27FC236}">
                <a16:creationId xmlns:a16="http://schemas.microsoft.com/office/drawing/2014/main" id="{D06A51E4-D56B-094D-9AC2-F50BA412216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46.tif" descr="image46.tif">
            <a:extLst>
              <a:ext uri="{FF2B5EF4-FFF2-40B4-BE49-F238E27FC236}">
                <a16:creationId xmlns:a16="http://schemas.microsoft.com/office/drawing/2014/main" id="{61DC10BA-9A32-8D46-9F45-163BE5CEDEC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platzhalter 7">
            <a:extLst>
              <a:ext uri="{FF2B5EF4-FFF2-40B4-BE49-F238E27FC236}">
                <a16:creationId xmlns:a16="http://schemas.microsoft.com/office/drawing/2014/main" id="{9597F827-BB79-3F42-9944-F8FC8A8EDF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9050"/>
            <a:ext cx="12192000" cy="6784975"/>
          </a:xfrm>
        </p:spPr>
      </p:pic>
      <p:sp>
        <p:nvSpPr>
          <p:cNvPr id="476" name="Ein Virus verändert die Welt"/>
          <p:cNvSpPr txBox="1"/>
          <p:nvPr/>
        </p:nvSpPr>
        <p:spPr>
          <a:xfrm>
            <a:off x="945504" y="410626"/>
            <a:ext cx="5343330" cy="30008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>
            <a:spAutoFit/>
          </a:bodyPr>
          <a:lstStyle/>
          <a:p>
            <a:pPr lvl="1" indent="0" defTabSz="914377">
              <a:lnSpc>
                <a:spcPct val="90000"/>
              </a:lnSpc>
              <a:defRPr>
                <a:latin typeface="Klavika Bold"/>
                <a:ea typeface="Klavika Bold"/>
                <a:cs typeface="Klavika Bold"/>
                <a:sym typeface="Klavika Bold"/>
              </a:defRPr>
            </a:pPr>
            <a:r>
              <a:rPr lang="de-DE" sz="70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 VIRUS </a:t>
            </a:r>
            <a:r>
              <a:rPr lang="de-DE" sz="70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VERÄNDERT DIE WELT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47.tif" descr="image47.tif">
            <a:extLst>
              <a:ext uri="{FF2B5EF4-FFF2-40B4-BE49-F238E27FC236}">
                <a16:creationId xmlns:a16="http://schemas.microsoft.com/office/drawing/2014/main" id="{BEFBCD94-012E-2645-977C-1D884DA9420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ewinn…"/>
          <p:cNvSpPr txBox="1"/>
          <p:nvPr/>
        </p:nvSpPr>
        <p:spPr>
          <a:xfrm>
            <a:off x="1234207" y="2199474"/>
            <a:ext cx="2590949" cy="22043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sz="1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</a:t>
            </a: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</a:t>
            </a: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560" name="Shareholder…"/>
          <p:cNvSpPr txBox="1"/>
          <p:nvPr/>
        </p:nvSpPr>
        <p:spPr>
          <a:xfrm>
            <a:off x="1088845" y="5357659"/>
            <a:ext cx="1697489" cy="890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algn="ctr">
              <a:defRPr sz="14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1867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Shareholder</a:t>
            </a:r>
          </a:p>
          <a:p>
            <a:pPr algn="ctr">
              <a:defRPr sz="14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1867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</a:p>
        </p:txBody>
      </p:sp>
      <p:sp>
        <p:nvSpPr>
          <p:cNvPr id="561" name="Wachstum…"/>
          <p:cNvSpPr txBox="1"/>
          <p:nvPr/>
        </p:nvSpPr>
        <p:spPr>
          <a:xfrm>
            <a:off x="1242255" y="4565870"/>
            <a:ext cx="1160816" cy="647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marL="321460" indent="-321460">
              <a:buSzPct val="100000"/>
              <a:buFont typeface="Arial"/>
              <a:buChar char="•"/>
              <a:defRPr sz="9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Wachstum</a:t>
            </a:r>
            <a:endParaRPr sz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21460" indent="-321460">
              <a:buSzPct val="100000"/>
              <a:buFont typeface="Arial"/>
              <a:buChar char="•"/>
              <a:defRPr sz="9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Risiko</a:t>
            </a:r>
            <a:endParaRPr sz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21460" indent="-321460">
              <a:buSzPct val="100000"/>
              <a:buFont typeface="Arial"/>
              <a:buChar char="•"/>
              <a:defRPr sz="9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sz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2" name="Management…"/>
          <p:cNvSpPr txBox="1"/>
          <p:nvPr/>
        </p:nvSpPr>
        <p:spPr>
          <a:xfrm>
            <a:off x="868889" y="423806"/>
            <a:ext cx="2483699" cy="1747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 anchor="ctr"/>
          <a:lstStyle/>
          <a:p>
            <a:pPr algn="ctr">
              <a:defRPr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</a:t>
            </a:r>
          </a:p>
          <a:p>
            <a:pPr algn="ctr">
              <a:defRPr sz="5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1.0</a:t>
            </a:r>
          </a:p>
        </p:txBody>
      </p:sp>
      <p:sp>
        <p:nvSpPr>
          <p:cNvPr id="563" name="Community…"/>
          <p:cNvSpPr txBox="1"/>
          <p:nvPr/>
        </p:nvSpPr>
        <p:spPr>
          <a:xfrm>
            <a:off x="9240007" y="5357659"/>
            <a:ext cx="1468972" cy="800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algn="ctr">
              <a:defRPr sz="14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1867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 </a:t>
            </a:r>
          </a:p>
          <a:p>
            <a:pPr algn="ctr">
              <a:defRPr sz="14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1867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</a:p>
        </p:txBody>
      </p:sp>
      <p:sp>
        <p:nvSpPr>
          <p:cNvPr id="564" name="Werte…"/>
          <p:cNvSpPr txBox="1"/>
          <p:nvPr/>
        </p:nvSpPr>
        <p:spPr>
          <a:xfrm>
            <a:off x="9222964" y="2199474"/>
            <a:ext cx="2590949" cy="22043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marL="406390" indent="-406390">
              <a:lnSpc>
                <a:spcPct val="110000"/>
              </a:lnSpc>
              <a:buSzPct val="100000"/>
              <a:buFontTx/>
              <a:buAutoNum type="arabicPeriod"/>
              <a:defRPr sz="1200"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r>
              <a:rPr sz="1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06390" indent="-406390">
              <a:lnSpc>
                <a:spcPct val="110000"/>
              </a:lnSpc>
              <a:buSzPct val="100000"/>
              <a:buFontTx/>
              <a:buAutoNum type="arabicPeriod"/>
              <a:defRPr sz="1200"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</a:t>
            </a: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</a:t>
            </a:r>
          </a:p>
        </p:txBody>
      </p:sp>
      <p:sp>
        <p:nvSpPr>
          <p:cNvPr id="565" name="Persönlichkeit…"/>
          <p:cNvSpPr txBox="1"/>
          <p:nvPr/>
        </p:nvSpPr>
        <p:spPr>
          <a:xfrm>
            <a:off x="9246103" y="4565870"/>
            <a:ext cx="1462875" cy="647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marL="321460" indent="-321460">
              <a:buSzPct val="100000"/>
              <a:buFont typeface="Arial"/>
              <a:buChar char="•"/>
              <a:defRPr sz="9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Persönlichkeit</a:t>
            </a:r>
          </a:p>
          <a:p>
            <a:pPr marL="321460" indent="-321460">
              <a:buSzPct val="100000"/>
              <a:buFont typeface="Arial"/>
              <a:buChar char="•"/>
              <a:defRPr sz="9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</a:p>
          <a:p>
            <a:pPr marL="321460" indent="-321460">
              <a:buSzPct val="100000"/>
              <a:buFont typeface="Arial"/>
              <a:buChar char="•"/>
              <a:defRPr sz="9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Gemeinschaft</a:t>
            </a:r>
          </a:p>
        </p:txBody>
      </p:sp>
      <p:sp>
        <p:nvSpPr>
          <p:cNvPr id="566" name="Management…"/>
          <p:cNvSpPr txBox="1"/>
          <p:nvPr/>
        </p:nvSpPr>
        <p:spPr>
          <a:xfrm>
            <a:off x="8761588" y="423806"/>
            <a:ext cx="2431905" cy="1775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 anchor="ctr"/>
          <a:lstStyle/>
          <a:p>
            <a:pPr algn="ctr">
              <a:defRPr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3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</a:t>
            </a:r>
          </a:p>
          <a:p>
            <a:pPr algn="ctr">
              <a:defRPr sz="5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7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4.0</a:t>
            </a:r>
          </a:p>
        </p:txBody>
      </p:sp>
      <p:sp>
        <p:nvSpPr>
          <p:cNvPr id="567" name="Mitarbeiter…"/>
          <p:cNvSpPr txBox="1"/>
          <p:nvPr/>
        </p:nvSpPr>
        <p:spPr>
          <a:xfrm>
            <a:off x="6608882" y="2199474"/>
            <a:ext cx="2590951" cy="22043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Kunden</a:t>
            </a:r>
            <a:r>
              <a:rPr sz="1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</a:t>
            </a:r>
          </a:p>
        </p:txBody>
      </p:sp>
      <p:sp>
        <p:nvSpPr>
          <p:cNvPr id="568" name="Employer…"/>
          <p:cNvSpPr txBox="1"/>
          <p:nvPr/>
        </p:nvSpPr>
        <p:spPr>
          <a:xfrm>
            <a:off x="6869176" y="5357659"/>
            <a:ext cx="1352985" cy="890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algn="ctr">
              <a:defRPr sz="14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1867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Employer</a:t>
            </a:r>
          </a:p>
          <a:p>
            <a:pPr algn="ctr">
              <a:defRPr sz="14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1867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</a:p>
        </p:txBody>
      </p:sp>
      <p:sp>
        <p:nvSpPr>
          <p:cNvPr id="569" name="Mitarbeiternutzen…"/>
          <p:cNvSpPr txBox="1"/>
          <p:nvPr/>
        </p:nvSpPr>
        <p:spPr>
          <a:xfrm>
            <a:off x="6655149" y="4565870"/>
            <a:ext cx="1781036" cy="647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marL="321460" indent="-321460">
              <a:buSzPct val="100000"/>
              <a:buFont typeface="Arial"/>
              <a:buChar char="•"/>
              <a:defRPr sz="9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Mitarbeiternutzen</a:t>
            </a:r>
          </a:p>
          <a:p>
            <a:pPr marL="321460" indent="-321460">
              <a:buSzPct val="100000"/>
              <a:buFont typeface="Arial"/>
              <a:buChar char="•"/>
              <a:defRPr sz="9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Stärkenorientierung</a:t>
            </a:r>
          </a:p>
          <a:p>
            <a:pPr marL="321460" indent="-321460">
              <a:buSzPct val="100000"/>
              <a:buFont typeface="Arial"/>
              <a:buChar char="•"/>
              <a:defRPr sz="9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Kultur</a:t>
            </a:r>
          </a:p>
        </p:txBody>
      </p:sp>
      <p:sp>
        <p:nvSpPr>
          <p:cNvPr id="570" name="Management…"/>
          <p:cNvSpPr txBox="1"/>
          <p:nvPr/>
        </p:nvSpPr>
        <p:spPr>
          <a:xfrm>
            <a:off x="6009232" y="356073"/>
            <a:ext cx="2431905" cy="1882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 anchor="ctr"/>
          <a:lstStyle/>
          <a:p>
            <a:pPr algn="ctr">
              <a:defRPr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3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</a:t>
            </a:r>
          </a:p>
          <a:p>
            <a:pPr algn="ctr">
              <a:defRPr sz="5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7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3.0</a:t>
            </a:r>
          </a:p>
        </p:txBody>
      </p:sp>
      <p:sp>
        <p:nvSpPr>
          <p:cNvPr id="571" name="Customer…"/>
          <p:cNvSpPr txBox="1"/>
          <p:nvPr/>
        </p:nvSpPr>
        <p:spPr>
          <a:xfrm>
            <a:off x="3804180" y="5357659"/>
            <a:ext cx="1697488" cy="800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algn="ctr">
              <a:defRPr sz="14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1867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Customer</a:t>
            </a:r>
          </a:p>
          <a:p>
            <a:pPr algn="ctr">
              <a:defRPr sz="1400" b="1" i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1867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</a:p>
        </p:txBody>
      </p:sp>
      <p:sp>
        <p:nvSpPr>
          <p:cNvPr id="572" name="Kunde…"/>
          <p:cNvSpPr txBox="1"/>
          <p:nvPr/>
        </p:nvSpPr>
        <p:spPr>
          <a:xfrm>
            <a:off x="3917947" y="2199474"/>
            <a:ext cx="2569941" cy="22043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</a:t>
            </a: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B00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Gewinn</a:t>
            </a:r>
            <a:endParaRPr sz="1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Strategie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</a:t>
            </a:r>
          </a:p>
          <a:p>
            <a:pPr marL="406390" indent="-406390">
              <a:lnSpc>
                <a:spcPct val="11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573" name="Kundennutzen…"/>
          <p:cNvSpPr txBox="1"/>
          <p:nvPr/>
        </p:nvSpPr>
        <p:spPr>
          <a:xfrm>
            <a:off x="3938730" y="4565870"/>
            <a:ext cx="1428388" cy="647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marL="321460" indent="-321460">
              <a:buSzPct val="100000"/>
              <a:buFont typeface="Arial"/>
              <a:buChar char="•"/>
              <a:defRPr sz="9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Kundennutzen</a:t>
            </a:r>
          </a:p>
          <a:p>
            <a:pPr marL="321460" indent="-321460">
              <a:buSzPct val="100000"/>
              <a:buFont typeface="Arial"/>
              <a:buChar char="•"/>
              <a:defRPr sz="9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Prozesse</a:t>
            </a:r>
          </a:p>
          <a:p>
            <a:pPr marL="321460" indent="-321460">
              <a:buSzPct val="100000"/>
              <a:buFont typeface="Arial"/>
              <a:buChar char="•"/>
              <a:defRPr sz="9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Qualität</a:t>
            </a:r>
          </a:p>
        </p:txBody>
      </p:sp>
      <p:sp>
        <p:nvSpPr>
          <p:cNvPr id="574" name="Management…"/>
          <p:cNvSpPr txBox="1"/>
          <p:nvPr/>
        </p:nvSpPr>
        <p:spPr>
          <a:xfrm>
            <a:off x="3597045" y="367224"/>
            <a:ext cx="2412187" cy="1882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 anchor="ctr"/>
          <a:lstStyle/>
          <a:p>
            <a:pPr algn="ctr">
              <a:defRPr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3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</a:t>
            </a:r>
          </a:p>
          <a:p>
            <a:pPr algn="ctr">
              <a:defRPr sz="5400">
                <a:solidFill>
                  <a:srgbClr val="FFFFFF"/>
                </a:solidFill>
                <a:latin typeface="Klavika Regular"/>
                <a:ea typeface="Klavika Regular"/>
                <a:cs typeface="Klavika Regular"/>
                <a:sym typeface="Klavika Regular"/>
              </a:defRPr>
            </a:pPr>
            <a:r>
              <a:rPr sz="7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2.0</a:t>
            </a:r>
          </a:p>
        </p:txBody>
      </p:sp>
      <p:sp>
        <p:nvSpPr>
          <p:cNvPr id="575" name="Linie"/>
          <p:cNvSpPr/>
          <p:nvPr/>
        </p:nvSpPr>
        <p:spPr>
          <a:xfrm>
            <a:off x="1211163" y="2005640"/>
            <a:ext cx="9865188" cy="1"/>
          </a:xfrm>
          <a:prstGeom prst="line">
            <a:avLst/>
          </a:prstGeom>
          <a:ln w="3175">
            <a:solidFill>
              <a:srgbClr val="FFFFFF"/>
            </a:solidFill>
            <a:miter/>
          </a:ln>
        </p:spPr>
        <p:txBody>
          <a:bodyPr lIns="45719" tIns="45719" rIns="45719" bIns="45719"/>
          <a:lstStyle/>
          <a:p>
            <a:pPr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endParaRPr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6" name="Linie"/>
          <p:cNvSpPr/>
          <p:nvPr/>
        </p:nvSpPr>
        <p:spPr>
          <a:xfrm>
            <a:off x="1211163" y="4484826"/>
            <a:ext cx="9865188" cy="1"/>
          </a:xfrm>
          <a:prstGeom prst="line">
            <a:avLst/>
          </a:prstGeom>
          <a:ln w="3175">
            <a:solidFill>
              <a:srgbClr val="FFFFFF"/>
            </a:solidFill>
            <a:miter/>
          </a:ln>
        </p:spPr>
        <p:txBody>
          <a:bodyPr lIns="45719" tIns="45719" rIns="45719" bIns="45719"/>
          <a:lstStyle/>
          <a:p>
            <a:pPr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endParaRPr sz="160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7" name="Linie"/>
          <p:cNvSpPr/>
          <p:nvPr/>
        </p:nvSpPr>
        <p:spPr>
          <a:xfrm>
            <a:off x="1211163" y="5331192"/>
            <a:ext cx="9865188" cy="1"/>
          </a:xfrm>
          <a:prstGeom prst="line">
            <a:avLst/>
          </a:prstGeom>
          <a:ln w="3175">
            <a:solidFill>
              <a:srgbClr val="FFFFFF"/>
            </a:solidFill>
            <a:miter/>
          </a:ln>
        </p:spPr>
        <p:txBody>
          <a:bodyPr lIns="45719" tIns="45719" rIns="45719" bIns="45719"/>
          <a:lstStyle/>
          <a:p>
            <a:pPr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endParaRPr sz="160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platzhalter 7">
            <a:extLst>
              <a:ext uri="{FF2B5EF4-FFF2-40B4-BE49-F238E27FC236}">
                <a16:creationId xmlns:a16="http://schemas.microsoft.com/office/drawing/2014/main" id="{1157754A-E062-6449-ACF4-22DE570AB6C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9050"/>
            <a:ext cx="12192000" cy="6784975"/>
          </a:xfrm>
          <a:prstGeom prst="rect">
            <a:avLst/>
          </a:prstGeom>
        </p:spPr>
      </p:pic>
      <p:pic>
        <p:nvPicPr>
          <p:cNvPr id="579" name="Linie Linie" descr="Linie Lini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4288784">
            <a:off x="6359082" y="3993023"/>
            <a:ext cx="2380020" cy="329220"/>
          </a:xfrm>
          <a:prstGeom prst="rect">
            <a:avLst/>
          </a:prstGeom>
        </p:spPr>
      </p:pic>
      <p:pic>
        <p:nvPicPr>
          <p:cNvPr id="581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8900000">
            <a:off x="6778686" y="1359062"/>
            <a:ext cx="3172487" cy="329220"/>
          </a:xfrm>
          <a:prstGeom prst="rect">
            <a:avLst/>
          </a:prstGeom>
        </p:spPr>
      </p:pic>
      <p:pic>
        <p:nvPicPr>
          <p:cNvPr id="583" name="Linie Linie" descr="Linie Lini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2735805">
            <a:off x="4442566" y="1825446"/>
            <a:ext cx="2813685" cy="329220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C01CABA-0014-C444-A744-E972AB1A77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DIE WELT IST VUKA</a:t>
            </a:r>
          </a:p>
        </p:txBody>
      </p:sp>
      <p:grpSp>
        <p:nvGrpSpPr>
          <p:cNvPr id="588" name="Gruppieren"/>
          <p:cNvGrpSpPr/>
          <p:nvPr/>
        </p:nvGrpSpPr>
        <p:grpSpPr>
          <a:xfrm>
            <a:off x="5689597" y="1910167"/>
            <a:ext cx="2641603" cy="1727203"/>
            <a:chOff x="-1" y="0"/>
            <a:chExt cx="1981201" cy="1295400"/>
          </a:xfrm>
        </p:grpSpPr>
        <p:sp>
          <p:nvSpPr>
            <p:cNvPr id="586" name="Form"/>
            <p:cNvSpPr/>
            <p:nvPr/>
          </p:nvSpPr>
          <p:spPr>
            <a:xfrm>
              <a:off x="-1" y="0"/>
              <a:ext cx="1981201" cy="1295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5800"/>
                  </a:moveTo>
                  <a:lnTo>
                    <a:pt x="14522" y="0"/>
                  </a:lnTo>
                  <a:lnTo>
                    <a:pt x="14155" y="5325"/>
                  </a:lnTo>
                  <a:lnTo>
                    <a:pt x="18380" y="4457"/>
                  </a:lnTo>
                  <a:lnTo>
                    <a:pt x="16702" y="7315"/>
                  </a:lnTo>
                  <a:lnTo>
                    <a:pt x="21097" y="8137"/>
                  </a:lnTo>
                  <a:lnTo>
                    <a:pt x="17607" y="10475"/>
                  </a:lnTo>
                  <a:lnTo>
                    <a:pt x="21600" y="13290"/>
                  </a:lnTo>
                  <a:lnTo>
                    <a:pt x="16837" y="12942"/>
                  </a:lnTo>
                  <a:lnTo>
                    <a:pt x="18145" y="18095"/>
                  </a:lnTo>
                  <a:lnTo>
                    <a:pt x="14020" y="14457"/>
                  </a:lnTo>
                  <a:lnTo>
                    <a:pt x="13247" y="19737"/>
                  </a:lnTo>
                  <a:lnTo>
                    <a:pt x="10532" y="14935"/>
                  </a:lnTo>
                  <a:lnTo>
                    <a:pt x="8485" y="21600"/>
                  </a:lnTo>
                  <a:lnTo>
                    <a:pt x="7715" y="15627"/>
                  </a:lnTo>
                  <a:lnTo>
                    <a:pt x="4762" y="17617"/>
                  </a:lnTo>
                  <a:lnTo>
                    <a:pt x="5667" y="13937"/>
                  </a:lnTo>
                  <a:lnTo>
                    <a:pt x="135" y="14587"/>
                  </a:lnTo>
                  <a:lnTo>
                    <a:pt x="3722" y="11775"/>
                  </a:lnTo>
                  <a:lnTo>
                    <a:pt x="0" y="8615"/>
                  </a:lnTo>
                  <a:lnTo>
                    <a:pt x="4627" y="7617"/>
                  </a:lnTo>
                  <a:lnTo>
                    <a:pt x="370" y="2295"/>
                  </a:lnTo>
                  <a:lnTo>
                    <a:pt x="7312" y="6320"/>
                  </a:lnTo>
                  <a:lnTo>
                    <a:pt x="8352" y="2295"/>
                  </a:lnTo>
                  <a:close/>
                </a:path>
              </a:pathLst>
            </a:custGeom>
            <a:solidFill>
              <a:srgbClr val="FF0000"/>
            </a:solidFill>
            <a:ln w="3175" cap="flat">
              <a:solidFill>
                <a:srgbClr val="4472C4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4377">
                <a:defRPr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 sz="3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87" name="2021"/>
            <p:cNvSpPr txBox="1"/>
            <p:nvPr/>
          </p:nvSpPr>
          <p:spPr>
            <a:xfrm>
              <a:off x="424398" y="406605"/>
              <a:ext cx="1107547" cy="4016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685800">
                <a:lnSpc>
                  <a:spcPct val="90000"/>
                </a:lnSpc>
                <a:defRPr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lvl1pPr>
            </a:lstStyle>
            <a:p>
              <a:r>
                <a:rPr sz="3200">
                  <a:latin typeface="Calibri" panose="020F0502020204030204" pitchFamily="34" charset="0"/>
                  <a:cs typeface="Calibri" panose="020F0502020204030204" pitchFamily="34" charset="0"/>
                </a:rPr>
                <a:t>2021</a:t>
              </a:r>
            </a:p>
          </p:txBody>
        </p:sp>
      </p:grpSp>
      <p:sp>
        <p:nvSpPr>
          <p:cNvPr id="589" name="Vorhersagbar…"/>
          <p:cNvSpPr txBox="1"/>
          <p:nvPr/>
        </p:nvSpPr>
        <p:spPr>
          <a:xfrm>
            <a:off x="2455333" y="4479671"/>
            <a:ext cx="5384800" cy="1538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>
            <a:spAutoFit/>
          </a:bodyPr>
          <a:lstStyle/>
          <a:p>
            <a:pPr marL="457177" indent="-457177" defTabSz="914377">
              <a:spcBef>
                <a:spcPts val="600"/>
              </a:spcBef>
              <a:buSzPct val="100000"/>
              <a:buFont typeface="Arial"/>
              <a:buChar char="•"/>
              <a:defRPr sz="2400"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Vorhersagbar</a:t>
            </a:r>
            <a:endParaRPr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177" indent="-457177" defTabSz="914377">
              <a:spcBef>
                <a:spcPts val="600"/>
              </a:spcBef>
              <a:buSzPct val="100000"/>
              <a:buFont typeface="Arial"/>
              <a:buChar char="•"/>
              <a:defRPr sz="2400"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Eindeutig</a:t>
            </a:r>
            <a:endParaRPr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177" indent="-457177" defTabSz="914377">
              <a:spcBef>
                <a:spcPts val="600"/>
              </a:spcBef>
              <a:buSzPct val="100000"/>
              <a:buFont typeface="Arial"/>
              <a:buChar char="•"/>
              <a:defRPr sz="2400"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Linear</a:t>
            </a:r>
          </a:p>
        </p:txBody>
      </p:sp>
      <p:sp>
        <p:nvSpPr>
          <p:cNvPr id="590" name="Volatil…"/>
          <p:cNvSpPr txBox="1"/>
          <p:nvPr/>
        </p:nvSpPr>
        <p:spPr>
          <a:xfrm>
            <a:off x="8839200" y="1523671"/>
            <a:ext cx="3454400" cy="2046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>
            <a:spAutoFit/>
          </a:bodyPr>
          <a:lstStyle/>
          <a:p>
            <a:pPr marL="435406" indent="-435406" defTabSz="914377">
              <a:spcBef>
                <a:spcPts val="600"/>
              </a:spcBef>
              <a:buSzPct val="100000"/>
              <a:buFont typeface="Arial"/>
              <a:buChar char="•"/>
              <a:defRPr sz="3000"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Volatil</a:t>
            </a:r>
            <a:endParaRPr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35406" indent="-435406" defTabSz="914377">
              <a:spcBef>
                <a:spcPts val="600"/>
              </a:spcBef>
              <a:buSzPct val="100000"/>
              <a:buFont typeface="Arial"/>
              <a:buChar char="•"/>
              <a:defRPr sz="3000"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Unsicher</a:t>
            </a:r>
            <a:endParaRPr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35406" indent="-435406" defTabSz="914377">
              <a:spcBef>
                <a:spcPts val="600"/>
              </a:spcBef>
              <a:buSzPct val="100000"/>
              <a:buFont typeface="Arial"/>
              <a:buChar char="•"/>
              <a:defRPr sz="3000"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Komplex</a:t>
            </a:r>
            <a:endParaRPr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35406" indent="-435406" defTabSz="914377">
              <a:spcBef>
                <a:spcPts val="600"/>
              </a:spcBef>
              <a:buSzPct val="100000"/>
              <a:buFont typeface="Arial"/>
              <a:buChar char="•"/>
              <a:defRPr sz="3000"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Ambiguität</a:t>
            </a:r>
            <a:endParaRPr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91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20493611">
            <a:off x="834211" y="3509840"/>
            <a:ext cx="5645476" cy="5351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Viele „unverschuldete“ Insolvenzen…"/>
          <p:cNvSpPr txBox="1"/>
          <p:nvPr/>
        </p:nvSpPr>
        <p:spPr>
          <a:xfrm>
            <a:off x="2559775" y="1714250"/>
            <a:ext cx="11480800" cy="4503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>
            <a:spAutoFit/>
          </a:bodyPr>
          <a:lstStyle/>
          <a:p>
            <a:pPr marL="457200" indent="-457200">
              <a:spcBef>
                <a:spcPts val="800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rgbClr val="FFFFFF"/>
                </a:solidFill>
              </a:defRPr>
            </a:pP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Viele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„</a:t>
            </a: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unverschuldete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“ </a:t>
            </a: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Insolvenzen</a:t>
            </a:r>
            <a:endParaRPr sz="3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800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rgbClr val="FFFFFF"/>
                </a:solidFill>
              </a:defRPr>
            </a:pP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Kampf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um den </a:t>
            </a: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Preis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(„</a:t>
            </a: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Geiz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geil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“)</a:t>
            </a:r>
          </a:p>
          <a:p>
            <a:pPr marL="457200" indent="-457200">
              <a:spcBef>
                <a:spcPts val="800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rgbClr val="FFFFFF"/>
                </a:solidFill>
              </a:defRPr>
            </a:pP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Kampf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um </a:t>
            </a: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Wahrnehmung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Marken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457200" indent="-457200">
              <a:spcBef>
                <a:spcPts val="800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rgbClr val="FFFFFF"/>
                </a:solidFill>
              </a:defRPr>
            </a:pP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Schnelle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Veränderungen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&amp; Disruption</a:t>
            </a:r>
          </a:p>
          <a:p>
            <a:pPr marL="457200" indent="-457200">
              <a:spcBef>
                <a:spcPts val="800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rgbClr val="FFFFFF"/>
                </a:solidFill>
              </a:defRPr>
            </a:pP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Unsichere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Erfolgsfaktoren</a:t>
            </a:r>
            <a:endParaRPr sz="3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800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rgbClr val="FFFFFF"/>
                </a:solidFill>
              </a:defRPr>
            </a:pP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Mangel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Fachkräften</a:t>
            </a:r>
            <a:endParaRPr sz="3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800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rgbClr val="FFFFFF"/>
                </a:solidFill>
              </a:defRPr>
            </a:pP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Demografischer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Wandel</a:t>
            </a:r>
            <a:endParaRPr sz="3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800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rgbClr val="FFFFFF"/>
                </a:solidFill>
              </a:defRPr>
            </a:pP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Viele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000" dirty="0" err="1">
                <a:latin typeface="Calibri" panose="020F0502020204030204" pitchFamily="34" charset="0"/>
                <a:cs typeface="Calibri" panose="020F0502020204030204" pitchFamily="34" charset="0"/>
              </a:rPr>
              <a:t>demotivierte</a:t>
            </a:r>
            <a:r>
              <a:rPr sz="3000" dirty="0">
                <a:latin typeface="Calibri" panose="020F0502020204030204" pitchFamily="34" charset="0"/>
                <a:cs typeface="Calibri" panose="020F0502020204030204" pitchFamily="34" charset="0"/>
              </a:rPr>
              <a:t> Mitarbeiter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D8F1059-80B5-BF40-AB49-7EE68B659F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2404" y="169334"/>
            <a:ext cx="4029453" cy="804333"/>
          </a:xfrm>
        </p:spPr>
        <p:txBody>
          <a:bodyPr/>
          <a:lstStyle/>
          <a:p>
            <a:r>
              <a:rPr lang="de-DE" dirty="0"/>
              <a:t>DIE BEDEUTUNG VON VUKA FÜR UNTERNEHMEN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0B92389B-30EB-5447-8B24-AC47182025E1}"/>
              </a:ext>
            </a:extLst>
          </p:cNvPr>
          <p:cNvSpPr/>
          <p:nvPr/>
        </p:nvSpPr>
        <p:spPr>
          <a:xfrm>
            <a:off x="-14142720" y="169334"/>
            <a:ext cx="13456920" cy="6688666"/>
          </a:xfrm>
          <a:prstGeom prst="rect">
            <a:avLst/>
          </a:prstGeom>
          <a:solidFill>
            <a:srgbClr val="2D2D37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slow" advClick="1" p14:dur="1500">
        <p:wipe dir="l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5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5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5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5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5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" grpId="1" build="p" bldLvl="5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Die langen Kondratieff- Wellen und Ihre wichtigsten Innovationsfelder"/>
          <p:cNvSpPr txBox="1"/>
          <p:nvPr/>
        </p:nvSpPr>
        <p:spPr>
          <a:xfrm>
            <a:off x="-186" y="539193"/>
            <a:ext cx="12192371" cy="61638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45720" bIns="45720">
            <a:spAutoFit/>
          </a:bodyPr>
          <a:lstStyle>
            <a:lvl1pPr algn="ctr">
              <a:lnSpc>
                <a:spcPct val="130000"/>
              </a:lnSpc>
              <a:defRPr sz="5700">
                <a:solidFill>
                  <a:srgbClr val="FFFFFF"/>
                </a:solidFill>
                <a:latin typeface="Myriad Pro Light"/>
                <a:ea typeface="Myriad Pro Light"/>
                <a:cs typeface="Myriad Pro Light"/>
                <a:sym typeface="Myriad Pro Light"/>
              </a:defRPr>
            </a:lvl1pPr>
          </a:lstStyle>
          <a:p>
            <a:r>
              <a:rPr sz="285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langen Kondratieff- Wellen und Ihre wichtigsten Innovationsfelder</a:t>
            </a:r>
          </a:p>
        </p:txBody>
      </p:sp>
      <p:pic>
        <p:nvPicPr>
          <p:cNvPr id="356" name="Kontradieff.png" descr="Kontradieff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081" b="17081"/>
          <a:stretch>
            <a:fillRect/>
          </a:stretch>
        </p:blipFill>
        <p:spPr>
          <a:xfrm>
            <a:off x="912232" y="1273484"/>
            <a:ext cx="10668001" cy="462841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Quelle: Leo A. Nefiodow: Der sechste Kondratieff. Wege zur Produktivität und Vollbeschäftigung im Zeitalter der Information, 1999">
            <a:extLst>
              <a:ext uri="{FF2B5EF4-FFF2-40B4-BE49-F238E27FC236}">
                <a16:creationId xmlns:a16="http://schemas.microsoft.com/office/drawing/2014/main" id="{6FE9E4D9-A668-EC4F-BCD7-F012310F9D21}"/>
              </a:ext>
            </a:extLst>
          </p:cNvPr>
          <p:cNvSpPr txBox="1"/>
          <p:nvPr/>
        </p:nvSpPr>
        <p:spPr>
          <a:xfrm>
            <a:off x="0" y="5926599"/>
            <a:ext cx="12192000" cy="3111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>
            <a:spAutoFit/>
          </a:bodyPr>
          <a:lstStyle>
            <a:lvl1pPr algn="ctr">
              <a:defRPr sz="1600" baseline="30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133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Quelle: Leo A. </a:t>
            </a:r>
            <a:r>
              <a:rPr sz="2133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Nefiodow</a:t>
            </a:r>
            <a:r>
              <a:rPr sz="2133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Der </a:t>
            </a:r>
            <a:r>
              <a:rPr sz="2133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sechste</a:t>
            </a:r>
            <a:r>
              <a:rPr sz="2133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Kondratieff. </a:t>
            </a:r>
            <a:r>
              <a:rPr sz="2133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Wege</a:t>
            </a:r>
            <a:r>
              <a:rPr sz="2133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133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zur</a:t>
            </a:r>
            <a:r>
              <a:rPr sz="2133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133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Produktivität</a:t>
            </a:r>
            <a:r>
              <a:rPr sz="2133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und </a:t>
            </a:r>
            <a:r>
              <a:rPr sz="2133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Vollbeschäftigung</a:t>
            </a:r>
            <a:r>
              <a:rPr sz="2133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133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</a:t>
            </a:r>
            <a:r>
              <a:rPr sz="2133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133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Zeitalter</a:t>
            </a:r>
            <a:r>
              <a:rPr sz="2133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der Information, 1999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" grpId="0" animBg="1" advAuto="0"/>
      <p:bldP spid="356" grpId="0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5" name="Gruppieren"/>
          <p:cNvGrpSpPr/>
          <p:nvPr/>
        </p:nvGrpSpPr>
        <p:grpSpPr>
          <a:xfrm>
            <a:off x="3149600" y="3648078"/>
            <a:ext cx="2743200" cy="2438401"/>
            <a:chOff x="0" y="0"/>
            <a:chExt cx="2057400" cy="1828800"/>
          </a:xfrm>
        </p:grpSpPr>
        <p:sp>
          <p:nvSpPr>
            <p:cNvPr id="603" name="Abgerundetes Rechteck"/>
            <p:cNvSpPr/>
            <p:nvPr/>
          </p:nvSpPr>
          <p:spPr>
            <a:xfrm>
              <a:off x="0" y="0"/>
              <a:ext cx="2057400" cy="1828800"/>
            </a:xfrm>
            <a:prstGeom prst="roundRect">
              <a:avLst>
                <a:gd name="adj" fmla="val 18087"/>
              </a:avLst>
            </a:prstGeom>
            <a:gradFill flip="none" rotWithShape="1">
              <a:gsLst>
                <a:gs pos="0">
                  <a:srgbClr val="2E5E97"/>
                </a:gs>
                <a:gs pos="80000">
                  <a:srgbClr val="3C7BC7"/>
                </a:gs>
                <a:gs pos="100000">
                  <a:srgbClr val="3A7CCA"/>
                </a:gs>
              </a:gsLst>
              <a:lin ang="16200000" scaled="0"/>
            </a:gradFill>
            <a:ln w="9525" cap="flat">
              <a:solidFill>
                <a:srgbClr val="4A7EBB"/>
              </a:solidFill>
              <a:prstDash val="solid"/>
              <a:round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  <a:reflection stA="50000" endPos="40000" dir="5400000" sy="-100000" algn="bl" rotWithShape="0"/>
            </a:effectLst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>
                <a:defRPr sz="4800">
                  <a:solidFill>
                    <a:srgbClr val="FFFFFF"/>
                  </a:solidFill>
                </a:defRPr>
              </a:pPr>
              <a:endParaRPr sz="6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4" name="A"/>
            <p:cNvSpPr txBox="1"/>
            <p:nvPr/>
          </p:nvSpPr>
          <p:spPr>
            <a:xfrm>
              <a:off x="96881" y="498901"/>
              <a:ext cx="1863638" cy="83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60959" tIns="60959" rIns="60959" bIns="60959" numCol="1" anchor="ctr">
              <a:spAutoFit/>
            </a:bodyPr>
            <a:lstStyle>
              <a:lvl1pPr algn="ctr">
                <a:defRPr sz="4800">
                  <a:solidFill>
                    <a:srgbClr val="FFFFFF"/>
                  </a:solidFill>
                </a:defRPr>
              </a:lvl1pPr>
            </a:lstStyle>
            <a:p>
              <a:r>
                <a:rPr sz="64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</a:t>
              </a:r>
            </a:p>
          </p:txBody>
        </p:sp>
      </p:grpSp>
      <p:grpSp>
        <p:nvGrpSpPr>
          <p:cNvPr id="608" name="Gruppieren"/>
          <p:cNvGrpSpPr/>
          <p:nvPr/>
        </p:nvGrpSpPr>
        <p:grpSpPr>
          <a:xfrm>
            <a:off x="6604000" y="3648078"/>
            <a:ext cx="2743200" cy="2438401"/>
            <a:chOff x="0" y="0"/>
            <a:chExt cx="2057400" cy="1828800"/>
          </a:xfrm>
        </p:grpSpPr>
        <p:sp>
          <p:nvSpPr>
            <p:cNvPr id="606" name="Abgerundetes Rechteck"/>
            <p:cNvSpPr/>
            <p:nvPr/>
          </p:nvSpPr>
          <p:spPr>
            <a:xfrm>
              <a:off x="0" y="0"/>
              <a:ext cx="2057400" cy="1828800"/>
            </a:xfrm>
            <a:prstGeom prst="roundRect">
              <a:avLst>
                <a:gd name="adj" fmla="val 18087"/>
              </a:avLst>
            </a:prstGeom>
            <a:solidFill>
              <a:srgbClr val="77933C"/>
            </a:solidFill>
            <a:ln w="9525" cap="flat">
              <a:solidFill>
                <a:srgbClr val="4A7EBB"/>
              </a:solidFill>
              <a:prstDash val="solid"/>
              <a:round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  <a:reflection stA="50000" endPos="40000" dir="5400000" sy="-100000" algn="bl" rotWithShape="0"/>
            </a:effectLst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>
                <a:defRPr sz="4800">
                  <a:solidFill>
                    <a:srgbClr val="FFFFFF"/>
                  </a:solidFill>
                </a:defRPr>
              </a:pPr>
              <a:endParaRPr sz="6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7" name="B"/>
            <p:cNvSpPr txBox="1"/>
            <p:nvPr/>
          </p:nvSpPr>
          <p:spPr>
            <a:xfrm>
              <a:off x="96881" y="498901"/>
              <a:ext cx="1863638" cy="83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60959" tIns="60959" rIns="60959" bIns="60959" numCol="1" anchor="ctr">
              <a:spAutoFit/>
            </a:bodyPr>
            <a:lstStyle>
              <a:lvl1pPr algn="ctr">
                <a:defRPr sz="4800">
                  <a:solidFill>
                    <a:srgbClr val="FFFFFF"/>
                  </a:solidFill>
                </a:defRPr>
              </a:lvl1pPr>
            </a:lstStyle>
            <a:p>
              <a:r>
                <a:rPr sz="64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</a:t>
              </a:r>
            </a:p>
          </p:txBody>
        </p:sp>
      </p:grpSp>
      <p:grpSp>
        <p:nvGrpSpPr>
          <p:cNvPr id="611" name="Gruppieren"/>
          <p:cNvGrpSpPr/>
          <p:nvPr/>
        </p:nvGrpSpPr>
        <p:grpSpPr>
          <a:xfrm>
            <a:off x="3149600" y="1762119"/>
            <a:ext cx="2743200" cy="1295401"/>
            <a:chOff x="0" y="0"/>
            <a:chExt cx="2057400" cy="971550"/>
          </a:xfrm>
        </p:grpSpPr>
        <p:sp>
          <p:nvSpPr>
            <p:cNvPr id="609" name="Abgerundetes Rechteck"/>
            <p:cNvSpPr/>
            <p:nvPr/>
          </p:nvSpPr>
          <p:spPr>
            <a:xfrm>
              <a:off x="0" y="0"/>
              <a:ext cx="2057400" cy="971550"/>
            </a:xfrm>
            <a:prstGeom prst="roundRect">
              <a:avLst>
                <a:gd name="adj" fmla="val 18087"/>
              </a:avLst>
            </a:prstGeom>
            <a:solidFill>
              <a:srgbClr val="953735"/>
            </a:solidFill>
            <a:ln w="9525" cap="flat">
              <a:solidFill>
                <a:srgbClr val="4A7EBB"/>
              </a:solidFill>
              <a:prstDash val="solid"/>
              <a:round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>
                <a:defRPr sz="5400">
                  <a:solidFill>
                    <a:srgbClr val="FFFFFF"/>
                  </a:solidFill>
                </a:defRPr>
              </a:pPr>
              <a:endParaRPr sz="72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10" name="€"/>
            <p:cNvSpPr txBox="1"/>
            <p:nvPr/>
          </p:nvSpPr>
          <p:spPr>
            <a:xfrm>
              <a:off x="51467" y="24111"/>
              <a:ext cx="1954466" cy="923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60959" tIns="60959" rIns="60959" bIns="60959" numCol="1" anchor="ctr">
              <a:spAutoFit/>
            </a:bodyPr>
            <a:lstStyle>
              <a:lvl1pPr algn="ctr">
                <a:defRPr sz="5400">
                  <a:solidFill>
                    <a:srgbClr val="FFFFFF"/>
                  </a:solidFill>
                </a:defRPr>
              </a:lvl1pPr>
            </a:lstStyle>
            <a:p>
              <a:r>
                <a:rPr sz="72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€</a:t>
              </a:r>
            </a:p>
          </p:txBody>
        </p:sp>
      </p:grpSp>
      <p:sp>
        <p:nvSpPr>
          <p:cNvPr id="612" name="Service…"/>
          <p:cNvSpPr txBox="1"/>
          <p:nvPr/>
        </p:nvSpPr>
        <p:spPr>
          <a:xfrm>
            <a:off x="7161546" y="1269343"/>
            <a:ext cx="1843131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>
            <a:spAutoFit/>
          </a:bodyPr>
          <a:lstStyle/>
          <a:p>
            <a:pPr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Service</a:t>
            </a:r>
          </a:p>
          <a:p>
            <a:pPr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Beratung</a:t>
            </a:r>
            <a:r>
              <a:rPr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Image / </a:t>
            </a:r>
            <a:r>
              <a:rPr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Marke</a:t>
            </a:r>
            <a:endParaRPr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Innovation</a:t>
            </a:r>
          </a:p>
          <a:p>
            <a:pPr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Kreativität</a:t>
            </a:r>
            <a:endParaRPr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 </a:t>
            </a:r>
          </a:p>
        </p:txBody>
      </p:sp>
      <p:sp>
        <p:nvSpPr>
          <p:cNvPr id="613" name="Linie"/>
          <p:cNvSpPr/>
          <p:nvPr/>
        </p:nvSpPr>
        <p:spPr>
          <a:xfrm>
            <a:off x="1828799" y="3208335"/>
            <a:ext cx="8534403" cy="1588"/>
          </a:xfrm>
          <a:prstGeom prst="line">
            <a:avLst/>
          </a:prstGeom>
          <a:ln w="25400">
            <a:solidFill>
              <a:schemeClr val="accent1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60959" rIns="60959"/>
          <a:lstStyle/>
          <a:p>
            <a:endParaRPr sz="3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4" name="Qualität"/>
          <p:cNvSpPr txBox="1"/>
          <p:nvPr/>
        </p:nvSpPr>
        <p:spPr>
          <a:xfrm>
            <a:off x="320046" y="2901610"/>
            <a:ext cx="147444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>
            <a:spAutoFit/>
          </a:bodyPr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32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Qualität</a:t>
            </a:r>
            <a:endParaRPr sz="3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EB66F02-B1C9-4943-831C-A9BABB045C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WERTSCHÖPFUNG IM 21. JAHRHUNDERT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1" grpId="1" animBg="1" advAuto="0"/>
      <p:bldP spid="612" grpId="2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36.png" descr="image36.png">
            <a:extLst>
              <a:ext uri="{FF2B5EF4-FFF2-40B4-BE49-F238E27FC236}">
                <a16:creationId xmlns:a16="http://schemas.microsoft.com/office/drawing/2014/main" id="{0CD578AB-8F06-3D43-9951-D61C4CF402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1649" t="-18675" r="-41649" b="-17235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Veränderung ist Pflicht"/>
          <p:cNvSpPr txBox="1"/>
          <p:nvPr/>
        </p:nvSpPr>
        <p:spPr>
          <a:xfrm>
            <a:off x="528109" y="470896"/>
            <a:ext cx="10972800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>
            <a:spAutoFit/>
          </a:bodyPr>
          <a:lstStyle>
            <a:lvl1pPr algn="ctr">
              <a:defRPr sz="3600"/>
            </a:lvl1pPr>
          </a:lstStyle>
          <a:p>
            <a:r>
              <a:rPr sz="4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Veränderung</a:t>
            </a:r>
            <a:r>
              <a:rPr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ist</a:t>
            </a:r>
            <a:r>
              <a:rPr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Pflicht</a:t>
            </a:r>
            <a:endParaRPr sz="4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3" name="„Es ist keine Frage mehr, ob Sie sich verändern müssen;…"/>
          <p:cNvSpPr txBox="1"/>
          <p:nvPr/>
        </p:nvSpPr>
        <p:spPr>
          <a:xfrm>
            <a:off x="528109" y="2429107"/>
            <a:ext cx="11135781" cy="3375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>
            <a:spAutoFit/>
          </a:bodyPr>
          <a:lstStyle/>
          <a:p>
            <a:pPr>
              <a:defRPr sz="4400" b="1">
                <a:latin typeface="Arial"/>
                <a:ea typeface="Arial"/>
                <a:cs typeface="Arial"/>
                <a:sym typeface="Arial"/>
              </a:defRPr>
            </a:pPr>
            <a:r>
              <a:rPr lang="de-DE" sz="44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„ES IST KEINE FRAGE MEHR, </a:t>
            </a:r>
            <a:br>
              <a:rPr lang="de-DE" sz="44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44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 SIE SICH VERÄNDERN MÜSSEN; </a:t>
            </a:r>
          </a:p>
          <a:p>
            <a:pPr>
              <a:defRPr sz="4400" b="1">
                <a:latin typeface="Arial"/>
                <a:ea typeface="Arial"/>
                <a:cs typeface="Arial"/>
                <a:sym typeface="Arial"/>
              </a:defRPr>
            </a:pPr>
            <a:r>
              <a:rPr lang="de-DE" sz="44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EINZIGE FRAGE IST, </a:t>
            </a:r>
            <a:br>
              <a:rPr lang="de-DE" sz="44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44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 SIE SCHNELL GENUG SEIN WERDEN!“</a:t>
            </a:r>
          </a:p>
          <a:p>
            <a:pPr>
              <a:defRPr sz="1400" b="1">
                <a:latin typeface="Arial"/>
                <a:ea typeface="Arial"/>
                <a:cs typeface="Arial"/>
                <a:sym typeface="Arial"/>
              </a:defRPr>
            </a:pPr>
            <a:endParaRPr lang="de-DE" sz="1867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rPr lang="de-DE" sz="1867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CAY VON FOURNIER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Stock_000014267181Large.jpg" descr="iStock_000014267181Large.jpg">
            <a:extLst>
              <a:ext uri="{FF2B5EF4-FFF2-40B4-BE49-F238E27FC236}">
                <a16:creationId xmlns:a16="http://schemas.microsoft.com/office/drawing/2014/main" id="{DEB22ABC-8A07-0449-AA12-C84E5F0479E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786562"/>
          </a:xfrm>
          <a:prstGeom prst="rect">
            <a:avLst/>
          </a:prstGeom>
          <a:ln w="12700">
            <a:miter lim="400000"/>
          </a:ln>
        </p:spPr>
      </p:pic>
      <p:sp>
        <p:nvSpPr>
          <p:cNvPr id="626" name="Mehr „am“ Unternehmen arbeiten!"/>
          <p:cNvSpPr txBox="1"/>
          <p:nvPr/>
        </p:nvSpPr>
        <p:spPr>
          <a:xfrm>
            <a:off x="558800" y="452703"/>
            <a:ext cx="11074400" cy="72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>
            <a:spAutoFit/>
          </a:bodyPr>
          <a:lstStyle>
            <a:lvl1pPr algn="ctr">
              <a:defRPr sz="3100" spc="18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4133" dirty="0" err="1">
                <a:latin typeface="Calibri" panose="020F0502020204030204" pitchFamily="34" charset="0"/>
                <a:cs typeface="Calibri" panose="020F0502020204030204" pitchFamily="34" charset="0"/>
              </a:rPr>
              <a:t>Mehr</a:t>
            </a:r>
            <a:r>
              <a:rPr sz="4133" dirty="0">
                <a:latin typeface="Calibri" panose="020F0502020204030204" pitchFamily="34" charset="0"/>
                <a:cs typeface="Calibri" panose="020F0502020204030204" pitchFamily="34" charset="0"/>
              </a:rPr>
              <a:t> „am“ </a:t>
            </a:r>
            <a:r>
              <a:rPr sz="4133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r>
              <a:rPr sz="4133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133" dirty="0" err="1">
                <a:latin typeface="Calibri" panose="020F0502020204030204" pitchFamily="34" charset="0"/>
                <a:cs typeface="Calibri" panose="020F0502020204030204" pitchFamily="34" charset="0"/>
              </a:rPr>
              <a:t>arbeiten</a:t>
            </a:r>
            <a:r>
              <a:rPr sz="4133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  <p:sp>
        <p:nvSpPr>
          <p:cNvPr id="627" name="Weniger „im“ Unternehmen arbeiten"/>
          <p:cNvSpPr txBox="1"/>
          <p:nvPr/>
        </p:nvSpPr>
        <p:spPr>
          <a:xfrm>
            <a:off x="203200" y="5676956"/>
            <a:ext cx="11785600" cy="72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>
            <a:spAutoFit/>
          </a:bodyPr>
          <a:lstStyle>
            <a:lvl1pPr algn="ctr">
              <a:defRPr sz="3100" b="1" spc="18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4133" dirty="0" err="1">
                <a:latin typeface="Calibri" panose="020F0502020204030204" pitchFamily="34" charset="0"/>
                <a:cs typeface="Calibri" panose="020F0502020204030204" pitchFamily="34" charset="0"/>
              </a:rPr>
              <a:t>Weniger</a:t>
            </a:r>
            <a:r>
              <a:rPr sz="4133" dirty="0">
                <a:latin typeface="Calibri" panose="020F0502020204030204" pitchFamily="34" charset="0"/>
                <a:cs typeface="Calibri" panose="020F0502020204030204" pitchFamily="34" charset="0"/>
              </a:rPr>
              <a:t> „</a:t>
            </a:r>
            <a:r>
              <a:rPr sz="4133" dirty="0" err="1">
                <a:latin typeface="Calibri" panose="020F0502020204030204" pitchFamily="34" charset="0"/>
                <a:cs typeface="Calibri" panose="020F0502020204030204" pitchFamily="34" charset="0"/>
              </a:rPr>
              <a:t>im</a:t>
            </a:r>
            <a:r>
              <a:rPr sz="4133" dirty="0">
                <a:latin typeface="Calibri" panose="020F0502020204030204" pitchFamily="34" charset="0"/>
                <a:cs typeface="Calibri" panose="020F0502020204030204" pitchFamily="34" charset="0"/>
              </a:rPr>
              <a:t>“ </a:t>
            </a:r>
            <a:r>
              <a:rPr sz="4133" dirty="0" err="1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  <a:r>
              <a:rPr sz="4133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133" dirty="0" err="1">
                <a:latin typeface="Calibri" panose="020F0502020204030204" pitchFamily="34" charset="0"/>
                <a:cs typeface="Calibri" panose="020F0502020204030204" pitchFamily="34" charset="0"/>
              </a:rPr>
              <a:t>arbeiten</a:t>
            </a:r>
            <a:endParaRPr sz="4133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UE_Grafik_NEU13.png" descr="UE_Grafik_NEU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" b="90"/>
          <a:stretch>
            <a:fillRect/>
          </a:stretch>
        </p:blipFill>
        <p:spPr>
          <a:xfrm>
            <a:off x="4538854" y="327662"/>
            <a:ext cx="6213920" cy="6202673"/>
          </a:xfrm>
          <a:prstGeom prst="rect">
            <a:avLst/>
          </a:prstGeom>
          <a:ln w="12700">
            <a:miter lim="400000"/>
          </a:ln>
        </p:spPr>
      </p:pic>
      <p:sp>
        <p:nvSpPr>
          <p:cNvPr id="633" name="UE 4.2"/>
          <p:cNvSpPr txBox="1"/>
          <p:nvPr/>
        </p:nvSpPr>
        <p:spPr>
          <a:xfrm>
            <a:off x="658857" y="1842347"/>
            <a:ext cx="2535307" cy="11172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914377">
              <a:lnSpc>
                <a:spcPct val="90000"/>
              </a:lnSpc>
              <a:defRPr sz="54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7200" dirty="0">
                <a:latin typeface="Calibri" panose="020F0502020204030204" pitchFamily="34" charset="0"/>
                <a:cs typeface="Calibri" panose="020F0502020204030204" pitchFamily="34" charset="0"/>
              </a:rPr>
              <a:t>UE</a:t>
            </a:r>
            <a:r>
              <a:rPr sz="7200" i="1" dirty="0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 4.2</a:t>
            </a:r>
          </a:p>
        </p:txBody>
      </p:sp>
      <p:sp>
        <p:nvSpPr>
          <p:cNvPr id="634" name="praktisch…"/>
          <p:cNvSpPr txBox="1"/>
          <p:nvPr/>
        </p:nvSpPr>
        <p:spPr>
          <a:xfrm>
            <a:off x="658857" y="3429001"/>
            <a:ext cx="4394532" cy="3158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marL="241898" indent="-241898">
              <a:lnSpc>
                <a:spcPct val="110000"/>
              </a:lnSpc>
              <a:buSzPct val="80000"/>
              <a:buChar char="•"/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praktisch</a:t>
            </a:r>
            <a:endParaRPr sz="2667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41898" indent="-241898">
              <a:lnSpc>
                <a:spcPct val="110000"/>
              </a:lnSpc>
              <a:buSzPct val="80000"/>
              <a:buChar char="•"/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ganzheitlich</a:t>
            </a:r>
            <a:endParaRPr sz="2667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41898" indent="-241898">
              <a:lnSpc>
                <a:spcPct val="110000"/>
              </a:lnSpc>
              <a:buSzPct val="80000"/>
              <a:buChar char="•"/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anständig</a:t>
            </a:r>
            <a:r>
              <a:rPr sz="2667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r>
              <a:rPr sz="2667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41898" indent="-241898">
              <a:lnSpc>
                <a:spcPct val="110000"/>
              </a:lnSpc>
              <a:buSzPct val="80000"/>
              <a:buChar char="•"/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motivierend</a:t>
            </a:r>
            <a:r>
              <a:rPr sz="2667" dirty="0">
                <a:latin typeface="Calibri" panose="020F0502020204030204" pitchFamily="34" charset="0"/>
                <a:cs typeface="Calibri" panose="020F0502020204030204" pitchFamily="34" charset="0"/>
              </a:rPr>
              <a:t> (Sinn)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 dir="r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immy_Wales_Fundraiser_Appeal.jpg" descr="Jimmy_Wales_Fundraiser_Appeal.jpg">
            <a:extLst>
              <a:ext uri="{FF2B5EF4-FFF2-40B4-BE49-F238E27FC236}">
                <a16:creationId xmlns:a16="http://schemas.microsoft.com/office/drawing/2014/main" id="{BDA3BD75-44F9-6343-A958-16EEC997FA9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  <a:ln w="12700">
            <a:miter lim="400000"/>
          </a:ln>
        </p:spPr>
      </p:pic>
      <p:pic>
        <p:nvPicPr>
          <p:cNvPr id="484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5749" y="1473199"/>
            <a:ext cx="5583136" cy="26892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7" name="Linie Linie" descr="Linie Lini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252112" y="2903462"/>
            <a:ext cx="1212584" cy="101601"/>
          </a:xfrm>
          <a:prstGeom prst="rect">
            <a:avLst/>
          </a:prstGeom>
          <a:effectLst>
            <a:outerShdw blurRad="266700" rotWithShape="0">
              <a:srgbClr val="000000">
                <a:alpha val="75000"/>
              </a:srgbClr>
            </a:outerShdw>
          </a:effectLst>
        </p:spPr>
      </p:pic>
      <p:sp>
        <p:nvSpPr>
          <p:cNvPr id="639" name="Männlich"/>
          <p:cNvSpPr/>
          <p:nvPr/>
        </p:nvSpPr>
        <p:spPr>
          <a:xfrm>
            <a:off x="5478883" y="3692468"/>
            <a:ext cx="334997" cy="9039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0777" y="0"/>
                </a:moveTo>
                <a:cubicBezTo>
                  <a:pt x="9509" y="0"/>
                  <a:pt x="8239" y="180"/>
                  <a:pt x="7271" y="540"/>
                </a:cubicBezTo>
                <a:cubicBezTo>
                  <a:pt x="5335" y="1259"/>
                  <a:pt x="5335" y="2425"/>
                  <a:pt x="7271" y="3144"/>
                </a:cubicBezTo>
                <a:cubicBezTo>
                  <a:pt x="9206" y="3863"/>
                  <a:pt x="12348" y="3863"/>
                  <a:pt x="14284" y="3144"/>
                </a:cubicBezTo>
                <a:cubicBezTo>
                  <a:pt x="16220" y="2425"/>
                  <a:pt x="16220" y="1259"/>
                  <a:pt x="14284" y="540"/>
                </a:cubicBezTo>
                <a:cubicBezTo>
                  <a:pt x="13316" y="180"/>
                  <a:pt x="12046" y="0"/>
                  <a:pt x="10777" y="0"/>
                </a:cubicBezTo>
                <a:close/>
                <a:moveTo>
                  <a:pt x="4845" y="4060"/>
                </a:moveTo>
                <a:cubicBezTo>
                  <a:pt x="2970" y="4060"/>
                  <a:pt x="1445" y="4331"/>
                  <a:pt x="907" y="4563"/>
                </a:cubicBezTo>
                <a:cubicBezTo>
                  <a:pt x="-23" y="4963"/>
                  <a:pt x="-21" y="5438"/>
                  <a:pt x="8" y="5606"/>
                </a:cubicBezTo>
                <a:lnTo>
                  <a:pt x="8" y="12393"/>
                </a:lnTo>
                <a:cubicBezTo>
                  <a:pt x="8" y="12733"/>
                  <a:pt x="732" y="13004"/>
                  <a:pt x="1648" y="13004"/>
                </a:cubicBezTo>
                <a:cubicBezTo>
                  <a:pt x="2563" y="13004"/>
                  <a:pt x="3292" y="12728"/>
                  <a:pt x="3292" y="12393"/>
                </a:cubicBezTo>
                <a:lnTo>
                  <a:pt x="3292" y="6777"/>
                </a:lnTo>
                <a:lnTo>
                  <a:pt x="4791" y="6777"/>
                </a:lnTo>
                <a:lnTo>
                  <a:pt x="4791" y="12641"/>
                </a:lnTo>
                <a:lnTo>
                  <a:pt x="4804" y="12641"/>
                </a:lnTo>
                <a:lnTo>
                  <a:pt x="4804" y="20628"/>
                </a:lnTo>
                <a:cubicBezTo>
                  <a:pt x="4804" y="21163"/>
                  <a:pt x="5982" y="21600"/>
                  <a:pt x="7421" y="21600"/>
                </a:cubicBezTo>
                <a:cubicBezTo>
                  <a:pt x="8860" y="21600"/>
                  <a:pt x="10037" y="21163"/>
                  <a:pt x="10037" y="20628"/>
                </a:cubicBezTo>
                <a:lnTo>
                  <a:pt x="10037" y="12641"/>
                </a:lnTo>
                <a:lnTo>
                  <a:pt x="10777" y="12641"/>
                </a:lnTo>
                <a:lnTo>
                  <a:pt x="11504" y="12641"/>
                </a:lnTo>
                <a:lnTo>
                  <a:pt x="11504" y="20628"/>
                </a:lnTo>
                <a:cubicBezTo>
                  <a:pt x="11504" y="21163"/>
                  <a:pt x="12682" y="21600"/>
                  <a:pt x="14121" y="21600"/>
                </a:cubicBezTo>
                <a:cubicBezTo>
                  <a:pt x="15559" y="21600"/>
                  <a:pt x="16737" y="21163"/>
                  <a:pt x="16737" y="20628"/>
                </a:cubicBezTo>
                <a:lnTo>
                  <a:pt x="16737" y="12636"/>
                </a:lnTo>
                <a:lnTo>
                  <a:pt x="16750" y="12636"/>
                </a:lnTo>
                <a:lnTo>
                  <a:pt x="16750" y="6772"/>
                </a:lnTo>
                <a:lnTo>
                  <a:pt x="18249" y="6772"/>
                </a:lnTo>
                <a:lnTo>
                  <a:pt x="18249" y="12388"/>
                </a:lnTo>
                <a:cubicBezTo>
                  <a:pt x="18249" y="12728"/>
                  <a:pt x="18973" y="12997"/>
                  <a:pt x="19889" y="12997"/>
                </a:cubicBezTo>
                <a:cubicBezTo>
                  <a:pt x="20805" y="12997"/>
                  <a:pt x="21533" y="12723"/>
                  <a:pt x="21533" y="12388"/>
                </a:cubicBezTo>
                <a:lnTo>
                  <a:pt x="21533" y="5606"/>
                </a:lnTo>
                <a:cubicBezTo>
                  <a:pt x="21577" y="5438"/>
                  <a:pt x="21564" y="4957"/>
                  <a:pt x="20634" y="4563"/>
                </a:cubicBezTo>
                <a:cubicBezTo>
                  <a:pt x="20096" y="4336"/>
                  <a:pt x="18566" y="4060"/>
                  <a:pt x="16691" y="4060"/>
                </a:cubicBezTo>
                <a:lnTo>
                  <a:pt x="10777" y="4060"/>
                </a:lnTo>
                <a:lnTo>
                  <a:pt x="4845" y="4060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2600"/>
            </a:solidFill>
            <a:miter/>
          </a:ln>
        </p:spPr>
        <p:txBody>
          <a:bodyPr lIns="45719" tIns="45719" rIns="45719" bIns="45719" anchor="ctr"/>
          <a:lstStyle/>
          <a:p>
            <a:pPr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endParaRPr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40" name="Weiblich"/>
          <p:cNvSpPr/>
          <p:nvPr/>
        </p:nvSpPr>
        <p:spPr>
          <a:xfrm>
            <a:off x="5902845" y="3692468"/>
            <a:ext cx="408679" cy="9039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7" h="21600" extrusionOk="0">
                <a:moveTo>
                  <a:pt x="10652" y="0"/>
                </a:moveTo>
                <a:cubicBezTo>
                  <a:pt x="9610" y="0"/>
                  <a:pt x="8570" y="182"/>
                  <a:pt x="7774" y="547"/>
                </a:cubicBezTo>
                <a:cubicBezTo>
                  <a:pt x="6184" y="1276"/>
                  <a:pt x="6184" y="2458"/>
                  <a:pt x="7774" y="3188"/>
                </a:cubicBezTo>
                <a:cubicBezTo>
                  <a:pt x="9365" y="3917"/>
                  <a:pt x="11943" y="3917"/>
                  <a:pt x="13534" y="3188"/>
                </a:cubicBezTo>
                <a:cubicBezTo>
                  <a:pt x="15124" y="2458"/>
                  <a:pt x="15124" y="1276"/>
                  <a:pt x="13534" y="547"/>
                </a:cubicBezTo>
                <a:cubicBezTo>
                  <a:pt x="12738" y="182"/>
                  <a:pt x="11695" y="0"/>
                  <a:pt x="10652" y="0"/>
                </a:cubicBezTo>
                <a:close/>
                <a:moveTo>
                  <a:pt x="7859" y="4109"/>
                </a:moveTo>
                <a:cubicBezTo>
                  <a:pt x="5671" y="4109"/>
                  <a:pt x="4499" y="4934"/>
                  <a:pt x="4153" y="5420"/>
                </a:cubicBezTo>
                <a:lnTo>
                  <a:pt x="50" y="11877"/>
                </a:lnTo>
                <a:cubicBezTo>
                  <a:pt x="-150" y="12205"/>
                  <a:pt x="268" y="12546"/>
                  <a:pt x="985" y="12638"/>
                </a:cubicBezTo>
                <a:cubicBezTo>
                  <a:pt x="1106" y="12653"/>
                  <a:pt x="1229" y="12661"/>
                  <a:pt x="1349" y="12661"/>
                </a:cubicBezTo>
                <a:cubicBezTo>
                  <a:pt x="1938" y="12661"/>
                  <a:pt x="2478" y="12482"/>
                  <a:pt x="2644" y="12209"/>
                </a:cubicBezTo>
                <a:lnTo>
                  <a:pt x="6269" y="6537"/>
                </a:lnTo>
                <a:lnTo>
                  <a:pt x="6994" y="6537"/>
                </a:lnTo>
                <a:cubicBezTo>
                  <a:pt x="6989" y="6544"/>
                  <a:pt x="6983" y="6551"/>
                  <a:pt x="6979" y="6558"/>
                </a:cubicBezTo>
                <a:lnTo>
                  <a:pt x="2405" y="14438"/>
                </a:lnTo>
                <a:cubicBezTo>
                  <a:pt x="2329" y="14570"/>
                  <a:pt x="2506" y="14676"/>
                  <a:pt x="2803" y="14676"/>
                </a:cubicBezTo>
                <a:lnTo>
                  <a:pt x="6067" y="14676"/>
                </a:lnTo>
                <a:lnTo>
                  <a:pt x="6067" y="20674"/>
                </a:lnTo>
                <a:cubicBezTo>
                  <a:pt x="6067" y="21185"/>
                  <a:pt x="6972" y="21600"/>
                  <a:pt x="8087" y="21600"/>
                </a:cubicBezTo>
                <a:cubicBezTo>
                  <a:pt x="9203" y="21600"/>
                  <a:pt x="10104" y="21185"/>
                  <a:pt x="10104" y="20674"/>
                </a:cubicBezTo>
                <a:lnTo>
                  <a:pt x="10104" y="14676"/>
                </a:lnTo>
                <a:cubicBezTo>
                  <a:pt x="10326" y="14676"/>
                  <a:pt x="10531" y="14676"/>
                  <a:pt x="10608" y="14676"/>
                </a:cubicBezTo>
                <a:cubicBezTo>
                  <a:pt x="10695" y="14676"/>
                  <a:pt x="10945" y="14676"/>
                  <a:pt x="11201" y="14676"/>
                </a:cubicBezTo>
                <a:lnTo>
                  <a:pt x="11201" y="20674"/>
                </a:lnTo>
                <a:cubicBezTo>
                  <a:pt x="11201" y="21185"/>
                  <a:pt x="12105" y="21600"/>
                  <a:pt x="13221" y="21600"/>
                </a:cubicBezTo>
                <a:cubicBezTo>
                  <a:pt x="14337" y="21600"/>
                  <a:pt x="15238" y="21185"/>
                  <a:pt x="15238" y="20674"/>
                </a:cubicBezTo>
                <a:lnTo>
                  <a:pt x="15238" y="14676"/>
                </a:lnTo>
                <a:lnTo>
                  <a:pt x="18410" y="14676"/>
                </a:lnTo>
                <a:cubicBezTo>
                  <a:pt x="18706" y="14676"/>
                  <a:pt x="18887" y="14570"/>
                  <a:pt x="18811" y="14438"/>
                </a:cubicBezTo>
                <a:lnTo>
                  <a:pt x="14237" y="6558"/>
                </a:lnTo>
                <a:cubicBezTo>
                  <a:pt x="14233" y="6551"/>
                  <a:pt x="14227" y="6544"/>
                  <a:pt x="14222" y="6537"/>
                </a:cubicBezTo>
                <a:lnTo>
                  <a:pt x="14932" y="6537"/>
                </a:lnTo>
                <a:lnTo>
                  <a:pt x="18656" y="12192"/>
                </a:lnTo>
                <a:cubicBezTo>
                  <a:pt x="18827" y="12463"/>
                  <a:pt x="19364" y="12638"/>
                  <a:pt x="19948" y="12638"/>
                </a:cubicBezTo>
                <a:cubicBezTo>
                  <a:pt x="20072" y="12638"/>
                  <a:pt x="20199" y="12631"/>
                  <a:pt x="20324" y="12614"/>
                </a:cubicBezTo>
                <a:cubicBezTo>
                  <a:pt x="21038" y="12519"/>
                  <a:pt x="21450" y="12177"/>
                  <a:pt x="21244" y="11850"/>
                </a:cubicBezTo>
                <a:lnTo>
                  <a:pt x="17037" y="5432"/>
                </a:lnTo>
                <a:lnTo>
                  <a:pt x="17022" y="5407"/>
                </a:lnTo>
                <a:cubicBezTo>
                  <a:pt x="16669" y="4924"/>
                  <a:pt x="15494" y="4112"/>
                  <a:pt x="13328" y="4112"/>
                </a:cubicBezTo>
                <a:cubicBezTo>
                  <a:pt x="13316" y="4112"/>
                  <a:pt x="13303" y="4112"/>
                  <a:pt x="13291" y="4112"/>
                </a:cubicBezTo>
                <a:lnTo>
                  <a:pt x="12768" y="4114"/>
                </a:lnTo>
                <a:cubicBezTo>
                  <a:pt x="12732" y="4113"/>
                  <a:pt x="12698" y="4109"/>
                  <a:pt x="12662" y="4109"/>
                </a:cubicBezTo>
                <a:lnTo>
                  <a:pt x="7859" y="410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2600"/>
            </a:solidFill>
            <a:miter/>
          </a:ln>
        </p:spPr>
        <p:txBody>
          <a:bodyPr lIns="45719" tIns="45719" rIns="45719" bIns="45719" anchor="ctr"/>
          <a:lstStyle/>
          <a:p>
            <a:pPr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endParaRPr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41" name="Mensch"/>
          <p:cNvSpPr txBox="1"/>
          <p:nvPr/>
        </p:nvSpPr>
        <p:spPr>
          <a:xfrm>
            <a:off x="5301310" y="4534076"/>
            <a:ext cx="1190388" cy="5027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20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sz="2667" dirty="0">
                <a:latin typeface="Calibri" panose="020F0502020204030204" pitchFamily="34" charset="0"/>
                <a:cs typeface="Calibri" panose="020F0502020204030204" pitchFamily="34" charset="0"/>
              </a:rPr>
              <a:t>Mensch</a:t>
            </a:r>
          </a:p>
        </p:txBody>
      </p:sp>
      <p:pic>
        <p:nvPicPr>
          <p:cNvPr id="642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9967596">
            <a:off x="6704258" y="3555578"/>
            <a:ext cx="1939765" cy="101601"/>
          </a:xfrm>
          <a:prstGeom prst="rect">
            <a:avLst/>
          </a:prstGeom>
          <a:effectLst>
            <a:outerShdw blurRad="266700" rotWithShape="0">
              <a:srgbClr val="000000">
                <a:alpha val="75000"/>
              </a:srgbClr>
            </a:outerShdw>
          </a:effectLst>
        </p:spPr>
      </p:pic>
      <p:sp>
        <p:nvSpPr>
          <p:cNvPr id="643" name="Begeisterung…"/>
          <p:cNvSpPr/>
          <p:nvPr/>
        </p:nvSpPr>
        <p:spPr>
          <a:xfrm>
            <a:off x="7332134" y="1976965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762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 anchor="ctr"/>
          <a:lstStyle/>
          <a:p>
            <a:pPr algn="ctr" defTabSz="914377">
              <a:defRPr sz="20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Begeisterung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Produkte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und</a:t>
            </a: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Dienstleistung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44" name="Linie Linie" descr="Linie Lini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127827">
            <a:off x="6759892" y="4734658"/>
            <a:ext cx="1828496" cy="101601"/>
          </a:xfrm>
          <a:prstGeom prst="rect">
            <a:avLst/>
          </a:prstGeom>
          <a:effectLst>
            <a:outerShdw blurRad="266700" rotWithShape="0">
              <a:srgbClr val="000000">
                <a:alpha val="75000"/>
              </a:srgbClr>
            </a:outerShdw>
          </a:effectLst>
        </p:spPr>
      </p:pic>
      <p:sp>
        <p:nvSpPr>
          <p:cNvPr id="645" name="Kultur…"/>
          <p:cNvSpPr/>
          <p:nvPr/>
        </p:nvSpPr>
        <p:spPr>
          <a:xfrm>
            <a:off x="7332134" y="5071208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762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 anchor="ctr"/>
          <a:lstStyle/>
          <a:p>
            <a:pPr algn="ctr" defTabSz="914377">
              <a:defRPr sz="2000" b="1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Kultur</a:t>
            </a: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Wertschätzung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46" name="Mitarbeiter…"/>
          <p:cNvSpPr/>
          <p:nvPr/>
        </p:nvSpPr>
        <p:spPr>
          <a:xfrm>
            <a:off x="4699001" y="5108136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762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 anchor="ctr"/>
          <a:lstStyle/>
          <a:p>
            <a:pPr algn="ctr" defTabSz="914377">
              <a:defRPr sz="20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Gemeinschaft</a:t>
            </a: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Entwicklung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47" name="Verantwortung…"/>
          <p:cNvSpPr/>
          <p:nvPr/>
        </p:nvSpPr>
        <p:spPr>
          <a:xfrm>
            <a:off x="2065868" y="5108136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762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 anchor="ctr"/>
          <a:lstStyle/>
          <a:p>
            <a:pPr algn="ctr" defTabSz="914377">
              <a:defRPr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Gesunder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Arbeitsplatz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Neue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Technologien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48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9672167">
            <a:off x="3204628" y="4734658"/>
            <a:ext cx="1828488" cy="101601"/>
          </a:xfrm>
          <a:prstGeom prst="rect">
            <a:avLst/>
          </a:prstGeom>
          <a:effectLst>
            <a:outerShdw blurRad="266700" rotWithShape="0">
              <a:srgbClr val="000000">
                <a:alpha val="75000"/>
              </a:srgbClr>
            </a:outerShdw>
          </a:effectLst>
        </p:spPr>
      </p:pic>
      <p:pic>
        <p:nvPicPr>
          <p:cNvPr id="649" name="Linie Linie" descr="Linie Linie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 rot="12152203">
            <a:off x="3027538" y="3620781"/>
            <a:ext cx="1954060" cy="101601"/>
          </a:xfrm>
          <a:prstGeom prst="rect">
            <a:avLst/>
          </a:prstGeom>
          <a:effectLst>
            <a:outerShdw blurRad="266700" rotWithShape="0">
              <a:srgbClr val="000000">
                <a:alpha val="75000"/>
              </a:srgbClr>
            </a:outerShdw>
          </a:effectLst>
        </p:spPr>
      </p:pic>
      <p:sp>
        <p:nvSpPr>
          <p:cNvPr id="650" name="Einfachheit…"/>
          <p:cNvSpPr/>
          <p:nvPr/>
        </p:nvSpPr>
        <p:spPr>
          <a:xfrm>
            <a:off x="1989668" y="2107375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762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 anchor="ctr"/>
          <a:lstStyle/>
          <a:p>
            <a:pPr algn="ctr" defTabSz="914377">
              <a:defRPr sz="2000" b="1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Einfachheit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Prozessen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und</a:t>
            </a: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Digitalisierung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1" name="Die motivierende Organisation"/>
          <p:cNvSpPr txBox="1"/>
          <p:nvPr/>
        </p:nvSpPr>
        <p:spPr>
          <a:xfrm>
            <a:off x="0" y="283209"/>
            <a:ext cx="12192000" cy="625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>
            <a:spAutoFit/>
          </a:bodyPr>
          <a:lstStyle>
            <a:lvl1pPr defTabSz="685800">
              <a:defRPr sz="26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pPr algn="ctr"/>
            <a:r>
              <a:rPr sz="3467" dirty="0"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sz="3467" dirty="0" err="1">
                <a:latin typeface="Calibri" panose="020F0502020204030204" pitchFamily="34" charset="0"/>
                <a:cs typeface="Calibri" panose="020F0502020204030204" pitchFamily="34" charset="0"/>
              </a:rPr>
              <a:t>motivierende</a:t>
            </a:r>
            <a:r>
              <a:rPr sz="3467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467" dirty="0" err="1"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endParaRPr sz="3467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2" name="Zukunftsgestaltung"/>
          <p:cNvSpPr txBox="1"/>
          <p:nvPr/>
        </p:nvSpPr>
        <p:spPr>
          <a:xfrm>
            <a:off x="812954" y="1033205"/>
            <a:ext cx="2750110" cy="5027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20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Zukunftsgestaltung</a:t>
            </a:r>
            <a:endParaRPr sz="2667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Einfachheit…">
            <a:extLst>
              <a:ext uri="{FF2B5EF4-FFF2-40B4-BE49-F238E27FC236}">
                <a16:creationId xmlns:a16="http://schemas.microsoft.com/office/drawing/2014/main" id="{9277C804-3A6E-954D-8536-47D8EBCBFDB6}"/>
              </a:ext>
            </a:extLst>
          </p:cNvPr>
          <p:cNvSpPr/>
          <p:nvPr/>
        </p:nvSpPr>
        <p:spPr>
          <a:xfrm>
            <a:off x="4660901" y="1186045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762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 anchor="ctr"/>
          <a:lstStyle/>
          <a:p>
            <a:pPr algn="ctr" defTabSz="914377">
              <a:defRPr sz="2000" b="1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Leitbild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Sinnhaftigkeit</a:t>
            </a: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Nutzen bieten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" descr="Bild">
            <a:extLst>
              <a:ext uri="{FF2B5EF4-FFF2-40B4-BE49-F238E27FC236}">
                <a16:creationId xmlns:a16="http://schemas.microsoft.com/office/drawing/2014/main" id="{66AE45D4-F464-6542-A3DF-5EA584B6101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926" t="-5369" r="-15926" b="-3531"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2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4977" y="139064"/>
            <a:ext cx="6598017" cy="6579872"/>
          </a:xfrm>
          <a:prstGeom prst="rect">
            <a:avLst/>
          </a:prstGeom>
          <a:ln w="12700">
            <a:miter lim="400000"/>
          </a:ln>
        </p:spPr>
      </p:pic>
      <p:sp>
        <p:nvSpPr>
          <p:cNvPr id="664" name="UE 5.0"/>
          <p:cNvSpPr txBox="1"/>
          <p:nvPr/>
        </p:nvSpPr>
        <p:spPr>
          <a:xfrm>
            <a:off x="784358" y="1275040"/>
            <a:ext cx="2570573" cy="11172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914377">
              <a:lnSpc>
                <a:spcPct val="90000"/>
              </a:lnSpc>
              <a:defRPr sz="54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7200">
                <a:latin typeface="Calibri" panose="020F0502020204030204" pitchFamily="34" charset="0"/>
                <a:cs typeface="Calibri" panose="020F0502020204030204" pitchFamily="34" charset="0"/>
              </a:rPr>
              <a:t>UE</a:t>
            </a:r>
            <a:r>
              <a:rPr sz="7200" i="1"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 </a:t>
            </a:r>
            <a:r>
              <a:rPr sz="7200">
                <a:latin typeface="Calibri" panose="020F0502020204030204" pitchFamily="34" charset="0"/>
                <a:cs typeface="Calibri" panose="020F0502020204030204" pitchFamily="34" charset="0"/>
              </a:rPr>
              <a:t>5.0</a:t>
            </a:r>
          </a:p>
        </p:txBody>
      </p:sp>
      <p:sp>
        <p:nvSpPr>
          <p:cNvPr id="665" name="praktisch…"/>
          <p:cNvSpPr txBox="1"/>
          <p:nvPr/>
        </p:nvSpPr>
        <p:spPr>
          <a:xfrm>
            <a:off x="784358" y="2861694"/>
            <a:ext cx="4361195" cy="3158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59" rIns="60959"/>
          <a:lstStyle/>
          <a:p>
            <a:pPr marL="241898" indent="-241898">
              <a:lnSpc>
                <a:spcPct val="110000"/>
              </a:lnSpc>
              <a:buSzPct val="80000"/>
              <a:buChar char="•"/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praktisch</a:t>
            </a:r>
            <a:endParaRPr sz="2667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41898" indent="-241898">
              <a:lnSpc>
                <a:spcPct val="110000"/>
              </a:lnSpc>
              <a:buSzPct val="80000"/>
              <a:buChar char="•"/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ganzheitlich</a:t>
            </a:r>
            <a:endParaRPr sz="2667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41898" indent="-241898">
              <a:lnSpc>
                <a:spcPct val="110000"/>
              </a:lnSpc>
              <a:buSzPct val="80000"/>
              <a:buChar char="•"/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anständig</a:t>
            </a:r>
            <a:r>
              <a:rPr sz="2667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Werte</a:t>
            </a:r>
            <a:r>
              <a:rPr sz="2667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41898" indent="-241898">
              <a:lnSpc>
                <a:spcPct val="110000"/>
              </a:lnSpc>
              <a:buSzPct val="80000"/>
              <a:buChar char="•"/>
              <a:defRPr sz="2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motivierend</a:t>
            </a:r>
            <a:r>
              <a:rPr sz="2667" dirty="0">
                <a:latin typeface="Calibri" panose="020F0502020204030204" pitchFamily="34" charset="0"/>
                <a:cs typeface="Calibri" panose="020F0502020204030204" pitchFamily="34" charset="0"/>
              </a:rPr>
              <a:t> (Sinn)</a:t>
            </a:r>
          </a:p>
          <a:p>
            <a:pPr marL="241898" indent="-241898">
              <a:lnSpc>
                <a:spcPct val="110000"/>
              </a:lnSpc>
              <a:buSzPct val="80000"/>
              <a:buChar char="•"/>
              <a:defRPr sz="2000" b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lernende</a:t>
            </a:r>
            <a:r>
              <a:rPr sz="2667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sz="2667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241898" indent="-241898">
              <a:lnSpc>
                <a:spcPct val="110000"/>
              </a:lnSpc>
              <a:buSzPct val="80000"/>
              <a:buChar char="•"/>
              <a:defRPr sz="2000" b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messbar</a:t>
            </a:r>
            <a:endParaRPr sz="2667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41898" indent="-241898">
              <a:lnSpc>
                <a:spcPct val="110000"/>
              </a:lnSpc>
              <a:buSzPct val="80000"/>
              <a:buChar char="•"/>
              <a:defRPr sz="2000" b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2667" dirty="0" err="1">
                <a:latin typeface="Calibri" panose="020F0502020204030204" pitchFamily="34" charset="0"/>
                <a:cs typeface="Calibri" panose="020F0502020204030204" pitchFamily="34" charset="0"/>
              </a:rPr>
              <a:t>profitabel</a:t>
            </a:r>
            <a:endParaRPr sz="2667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UE_Grafik_NEU13.png" descr="UE_Grafik_NEU13.png">
            <a:extLst>
              <a:ext uri="{FF2B5EF4-FFF2-40B4-BE49-F238E27FC236}">
                <a16:creationId xmlns:a16="http://schemas.microsoft.com/office/drawing/2014/main" id="{27563515-F36F-7D47-B19C-353C22ED1F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" b="90"/>
          <a:stretch>
            <a:fillRect/>
          </a:stretch>
        </p:blipFill>
        <p:spPr>
          <a:xfrm>
            <a:off x="4538854" y="327662"/>
            <a:ext cx="6213920" cy="62026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9" name="Linie Linie" descr="Linie Lini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524912" y="2903462"/>
            <a:ext cx="1212584" cy="101601"/>
          </a:xfrm>
          <a:prstGeom prst="rect">
            <a:avLst/>
          </a:prstGeom>
          <a:effectLst>
            <a:outerShdw blurRad="266700" rotWithShape="0">
              <a:srgbClr val="000000">
                <a:alpha val="75000"/>
              </a:srgbClr>
            </a:outerShdw>
          </a:effectLst>
        </p:spPr>
      </p:pic>
      <p:sp>
        <p:nvSpPr>
          <p:cNvPr id="671" name="Männlich"/>
          <p:cNvSpPr/>
          <p:nvPr/>
        </p:nvSpPr>
        <p:spPr>
          <a:xfrm>
            <a:off x="3751683" y="3692468"/>
            <a:ext cx="334997" cy="9039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0777" y="0"/>
                </a:moveTo>
                <a:cubicBezTo>
                  <a:pt x="9509" y="0"/>
                  <a:pt x="8239" y="180"/>
                  <a:pt x="7271" y="540"/>
                </a:cubicBezTo>
                <a:cubicBezTo>
                  <a:pt x="5335" y="1259"/>
                  <a:pt x="5335" y="2425"/>
                  <a:pt x="7271" y="3144"/>
                </a:cubicBezTo>
                <a:cubicBezTo>
                  <a:pt x="9206" y="3863"/>
                  <a:pt x="12348" y="3863"/>
                  <a:pt x="14284" y="3144"/>
                </a:cubicBezTo>
                <a:cubicBezTo>
                  <a:pt x="16220" y="2425"/>
                  <a:pt x="16220" y="1259"/>
                  <a:pt x="14284" y="540"/>
                </a:cubicBezTo>
                <a:cubicBezTo>
                  <a:pt x="13316" y="180"/>
                  <a:pt x="12046" y="0"/>
                  <a:pt x="10777" y="0"/>
                </a:cubicBezTo>
                <a:close/>
                <a:moveTo>
                  <a:pt x="4845" y="4060"/>
                </a:moveTo>
                <a:cubicBezTo>
                  <a:pt x="2970" y="4060"/>
                  <a:pt x="1445" y="4331"/>
                  <a:pt x="907" y="4563"/>
                </a:cubicBezTo>
                <a:cubicBezTo>
                  <a:pt x="-23" y="4963"/>
                  <a:pt x="-21" y="5438"/>
                  <a:pt x="8" y="5606"/>
                </a:cubicBezTo>
                <a:lnTo>
                  <a:pt x="8" y="12393"/>
                </a:lnTo>
                <a:cubicBezTo>
                  <a:pt x="8" y="12733"/>
                  <a:pt x="732" y="13004"/>
                  <a:pt x="1648" y="13004"/>
                </a:cubicBezTo>
                <a:cubicBezTo>
                  <a:pt x="2563" y="13004"/>
                  <a:pt x="3292" y="12728"/>
                  <a:pt x="3292" y="12393"/>
                </a:cubicBezTo>
                <a:lnTo>
                  <a:pt x="3292" y="6777"/>
                </a:lnTo>
                <a:lnTo>
                  <a:pt x="4791" y="6777"/>
                </a:lnTo>
                <a:lnTo>
                  <a:pt x="4791" y="12641"/>
                </a:lnTo>
                <a:lnTo>
                  <a:pt x="4804" y="12641"/>
                </a:lnTo>
                <a:lnTo>
                  <a:pt x="4804" y="20628"/>
                </a:lnTo>
                <a:cubicBezTo>
                  <a:pt x="4804" y="21163"/>
                  <a:pt x="5982" y="21600"/>
                  <a:pt x="7421" y="21600"/>
                </a:cubicBezTo>
                <a:cubicBezTo>
                  <a:pt x="8860" y="21600"/>
                  <a:pt x="10037" y="21163"/>
                  <a:pt x="10037" y="20628"/>
                </a:cubicBezTo>
                <a:lnTo>
                  <a:pt x="10037" y="12641"/>
                </a:lnTo>
                <a:lnTo>
                  <a:pt x="10777" y="12641"/>
                </a:lnTo>
                <a:lnTo>
                  <a:pt x="11504" y="12641"/>
                </a:lnTo>
                <a:lnTo>
                  <a:pt x="11504" y="20628"/>
                </a:lnTo>
                <a:cubicBezTo>
                  <a:pt x="11504" y="21163"/>
                  <a:pt x="12682" y="21600"/>
                  <a:pt x="14121" y="21600"/>
                </a:cubicBezTo>
                <a:cubicBezTo>
                  <a:pt x="15559" y="21600"/>
                  <a:pt x="16737" y="21163"/>
                  <a:pt x="16737" y="20628"/>
                </a:cubicBezTo>
                <a:lnTo>
                  <a:pt x="16737" y="12636"/>
                </a:lnTo>
                <a:lnTo>
                  <a:pt x="16750" y="12636"/>
                </a:lnTo>
                <a:lnTo>
                  <a:pt x="16750" y="6772"/>
                </a:lnTo>
                <a:lnTo>
                  <a:pt x="18249" y="6772"/>
                </a:lnTo>
                <a:lnTo>
                  <a:pt x="18249" y="12388"/>
                </a:lnTo>
                <a:cubicBezTo>
                  <a:pt x="18249" y="12728"/>
                  <a:pt x="18973" y="12997"/>
                  <a:pt x="19889" y="12997"/>
                </a:cubicBezTo>
                <a:cubicBezTo>
                  <a:pt x="20805" y="12997"/>
                  <a:pt x="21533" y="12723"/>
                  <a:pt x="21533" y="12388"/>
                </a:cubicBezTo>
                <a:lnTo>
                  <a:pt x="21533" y="5606"/>
                </a:lnTo>
                <a:cubicBezTo>
                  <a:pt x="21577" y="5438"/>
                  <a:pt x="21564" y="4957"/>
                  <a:pt x="20634" y="4563"/>
                </a:cubicBezTo>
                <a:cubicBezTo>
                  <a:pt x="20096" y="4336"/>
                  <a:pt x="18566" y="4060"/>
                  <a:pt x="16691" y="4060"/>
                </a:cubicBezTo>
                <a:lnTo>
                  <a:pt x="10777" y="4060"/>
                </a:lnTo>
                <a:lnTo>
                  <a:pt x="4845" y="4060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2600"/>
            </a:solidFill>
            <a:miter/>
          </a:ln>
        </p:spPr>
        <p:txBody>
          <a:bodyPr lIns="45719" tIns="45719" rIns="45719" bIns="45719" anchor="ctr"/>
          <a:lstStyle/>
          <a:p>
            <a:pPr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endParaRPr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2" name="Weiblich"/>
          <p:cNvSpPr/>
          <p:nvPr/>
        </p:nvSpPr>
        <p:spPr>
          <a:xfrm>
            <a:off x="4175645" y="3692468"/>
            <a:ext cx="408679" cy="9039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7" h="21600" extrusionOk="0">
                <a:moveTo>
                  <a:pt x="10652" y="0"/>
                </a:moveTo>
                <a:cubicBezTo>
                  <a:pt x="9610" y="0"/>
                  <a:pt x="8570" y="182"/>
                  <a:pt x="7774" y="547"/>
                </a:cubicBezTo>
                <a:cubicBezTo>
                  <a:pt x="6184" y="1276"/>
                  <a:pt x="6184" y="2458"/>
                  <a:pt x="7774" y="3188"/>
                </a:cubicBezTo>
                <a:cubicBezTo>
                  <a:pt x="9365" y="3917"/>
                  <a:pt x="11943" y="3917"/>
                  <a:pt x="13534" y="3188"/>
                </a:cubicBezTo>
                <a:cubicBezTo>
                  <a:pt x="15124" y="2458"/>
                  <a:pt x="15124" y="1276"/>
                  <a:pt x="13534" y="547"/>
                </a:cubicBezTo>
                <a:cubicBezTo>
                  <a:pt x="12738" y="182"/>
                  <a:pt x="11695" y="0"/>
                  <a:pt x="10652" y="0"/>
                </a:cubicBezTo>
                <a:close/>
                <a:moveTo>
                  <a:pt x="7859" y="4109"/>
                </a:moveTo>
                <a:cubicBezTo>
                  <a:pt x="5671" y="4109"/>
                  <a:pt x="4499" y="4934"/>
                  <a:pt x="4153" y="5420"/>
                </a:cubicBezTo>
                <a:lnTo>
                  <a:pt x="50" y="11877"/>
                </a:lnTo>
                <a:cubicBezTo>
                  <a:pt x="-150" y="12205"/>
                  <a:pt x="268" y="12546"/>
                  <a:pt x="985" y="12638"/>
                </a:cubicBezTo>
                <a:cubicBezTo>
                  <a:pt x="1106" y="12653"/>
                  <a:pt x="1229" y="12661"/>
                  <a:pt x="1349" y="12661"/>
                </a:cubicBezTo>
                <a:cubicBezTo>
                  <a:pt x="1938" y="12661"/>
                  <a:pt x="2478" y="12482"/>
                  <a:pt x="2644" y="12209"/>
                </a:cubicBezTo>
                <a:lnTo>
                  <a:pt x="6269" y="6537"/>
                </a:lnTo>
                <a:lnTo>
                  <a:pt x="6994" y="6537"/>
                </a:lnTo>
                <a:cubicBezTo>
                  <a:pt x="6989" y="6544"/>
                  <a:pt x="6983" y="6551"/>
                  <a:pt x="6979" y="6558"/>
                </a:cubicBezTo>
                <a:lnTo>
                  <a:pt x="2405" y="14438"/>
                </a:lnTo>
                <a:cubicBezTo>
                  <a:pt x="2329" y="14570"/>
                  <a:pt x="2506" y="14676"/>
                  <a:pt x="2803" y="14676"/>
                </a:cubicBezTo>
                <a:lnTo>
                  <a:pt x="6067" y="14676"/>
                </a:lnTo>
                <a:lnTo>
                  <a:pt x="6067" y="20674"/>
                </a:lnTo>
                <a:cubicBezTo>
                  <a:pt x="6067" y="21185"/>
                  <a:pt x="6972" y="21600"/>
                  <a:pt x="8087" y="21600"/>
                </a:cubicBezTo>
                <a:cubicBezTo>
                  <a:pt x="9203" y="21600"/>
                  <a:pt x="10104" y="21185"/>
                  <a:pt x="10104" y="20674"/>
                </a:cubicBezTo>
                <a:lnTo>
                  <a:pt x="10104" y="14676"/>
                </a:lnTo>
                <a:cubicBezTo>
                  <a:pt x="10326" y="14676"/>
                  <a:pt x="10531" y="14676"/>
                  <a:pt x="10608" y="14676"/>
                </a:cubicBezTo>
                <a:cubicBezTo>
                  <a:pt x="10695" y="14676"/>
                  <a:pt x="10945" y="14676"/>
                  <a:pt x="11201" y="14676"/>
                </a:cubicBezTo>
                <a:lnTo>
                  <a:pt x="11201" y="20674"/>
                </a:lnTo>
                <a:cubicBezTo>
                  <a:pt x="11201" y="21185"/>
                  <a:pt x="12105" y="21600"/>
                  <a:pt x="13221" y="21600"/>
                </a:cubicBezTo>
                <a:cubicBezTo>
                  <a:pt x="14337" y="21600"/>
                  <a:pt x="15238" y="21185"/>
                  <a:pt x="15238" y="20674"/>
                </a:cubicBezTo>
                <a:lnTo>
                  <a:pt x="15238" y="14676"/>
                </a:lnTo>
                <a:lnTo>
                  <a:pt x="18410" y="14676"/>
                </a:lnTo>
                <a:cubicBezTo>
                  <a:pt x="18706" y="14676"/>
                  <a:pt x="18887" y="14570"/>
                  <a:pt x="18811" y="14438"/>
                </a:cubicBezTo>
                <a:lnTo>
                  <a:pt x="14237" y="6558"/>
                </a:lnTo>
                <a:cubicBezTo>
                  <a:pt x="14233" y="6551"/>
                  <a:pt x="14227" y="6544"/>
                  <a:pt x="14222" y="6537"/>
                </a:cubicBezTo>
                <a:lnTo>
                  <a:pt x="14932" y="6537"/>
                </a:lnTo>
                <a:lnTo>
                  <a:pt x="18656" y="12192"/>
                </a:lnTo>
                <a:cubicBezTo>
                  <a:pt x="18827" y="12463"/>
                  <a:pt x="19364" y="12638"/>
                  <a:pt x="19948" y="12638"/>
                </a:cubicBezTo>
                <a:cubicBezTo>
                  <a:pt x="20072" y="12638"/>
                  <a:pt x="20199" y="12631"/>
                  <a:pt x="20324" y="12614"/>
                </a:cubicBezTo>
                <a:cubicBezTo>
                  <a:pt x="21038" y="12519"/>
                  <a:pt x="21450" y="12177"/>
                  <a:pt x="21244" y="11850"/>
                </a:cubicBezTo>
                <a:lnTo>
                  <a:pt x="17037" y="5432"/>
                </a:lnTo>
                <a:lnTo>
                  <a:pt x="17022" y="5407"/>
                </a:lnTo>
                <a:cubicBezTo>
                  <a:pt x="16669" y="4924"/>
                  <a:pt x="15494" y="4112"/>
                  <a:pt x="13328" y="4112"/>
                </a:cubicBezTo>
                <a:cubicBezTo>
                  <a:pt x="13316" y="4112"/>
                  <a:pt x="13303" y="4112"/>
                  <a:pt x="13291" y="4112"/>
                </a:cubicBezTo>
                <a:lnTo>
                  <a:pt x="12768" y="4114"/>
                </a:lnTo>
                <a:cubicBezTo>
                  <a:pt x="12732" y="4113"/>
                  <a:pt x="12698" y="4109"/>
                  <a:pt x="12662" y="4109"/>
                </a:cubicBezTo>
                <a:lnTo>
                  <a:pt x="7859" y="410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FF2600"/>
            </a:solidFill>
            <a:miter/>
          </a:ln>
        </p:spPr>
        <p:txBody>
          <a:bodyPr lIns="45719" tIns="45719" rIns="45719" bIns="45719" anchor="ctr"/>
          <a:lstStyle/>
          <a:p>
            <a:pPr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endParaRPr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3" name="Mensch"/>
          <p:cNvSpPr txBox="1"/>
          <p:nvPr/>
        </p:nvSpPr>
        <p:spPr>
          <a:xfrm>
            <a:off x="3549427" y="4573699"/>
            <a:ext cx="1190388" cy="5027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20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sz="2667" dirty="0">
                <a:latin typeface="Calibri" panose="020F0502020204030204" pitchFamily="34" charset="0"/>
                <a:cs typeface="Calibri" panose="020F0502020204030204" pitchFamily="34" charset="0"/>
              </a:rPr>
              <a:t>Mensch</a:t>
            </a:r>
          </a:p>
        </p:txBody>
      </p:sp>
      <p:pic>
        <p:nvPicPr>
          <p:cNvPr id="674" name="Linie Linie" descr="Linie Lini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19967596">
            <a:off x="4977058" y="3555578"/>
            <a:ext cx="1939765" cy="101601"/>
          </a:xfrm>
          <a:prstGeom prst="rect">
            <a:avLst/>
          </a:prstGeom>
          <a:effectLst>
            <a:outerShdw blurRad="266700" rotWithShape="0">
              <a:srgbClr val="000000">
                <a:alpha val="75000"/>
              </a:srgbClr>
            </a:outerShdw>
          </a:effectLst>
        </p:spPr>
      </p:pic>
      <p:sp>
        <p:nvSpPr>
          <p:cNvPr id="675" name="Begeisterung…"/>
          <p:cNvSpPr/>
          <p:nvPr/>
        </p:nvSpPr>
        <p:spPr>
          <a:xfrm>
            <a:off x="5604934" y="1976965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762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 anchor="ctr"/>
          <a:lstStyle/>
          <a:p>
            <a:pPr algn="ctr" defTabSz="914377">
              <a:defRPr sz="20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Begeisterung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für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Produkte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und</a:t>
            </a: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Dienstleistung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76" name="Linie Linie" descr="Linie Lini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 rot="1127827">
            <a:off x="5032692" y="4734658"/>
            <a:ext cx="1828496" cy="101601"/>
          </a:xfrm>
          <a:prstGeom prst="rect">
            <a:avLst/>
          </a:prstGeom>
          <a:effectLst>
            <a:outerShdw blurRad="266700" rotWithShape="0">
              <a:srgbClr val="000000">
                <a:alpha val="75000"/>
              </a:srgbClr>
            </a:outerShdw>
          </a:effectLst>
        </p:spPr>
      </p:pic>
      <p:sp>
        <p:nvSpPr>
          <p:cNvPr id="677" name="Kultur…"/>
          <p:cNvSpPr/>
          <p:nvPr/>
        </p:nvSpPr>
        <p:spPr>
          <a:xfrm>
            <a:off x="5604934" y="5071208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762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 anchor="ctr"/>
          <a:lstStyle/>
          <a:p>
            <a:pPr algn="ctr" defTabSz="914377">
              <a:defRPr sz="2000" b="1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Kultur</a:t>
            </a: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Kommunikation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Wertschätzung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8" name="Mitarbeiter…"/>
          <p:cNvSpPr/>
          <p:nvPr/>
        </p:nvSpPr>
        <p:spPr>
          <a:xfrm>
            <a:off x="2971801" y="5071208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762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 anchor="ctr"/>
          <a:lstStyle/>
          <a:p>
            <a:pPr algn="ctr" defTabSz="914377">
              <a:defRPr sz="20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Mitarbeiter</a:t>
            </a: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Gemeinschaft</a:t>
            </a: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Entwicklung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9" name="Verantwortung…"/>
          <p:cNvSpPr/>
          <p:nvPr/>
        </p:nvSpPr>
        <p:spPr>
          <a:xfrm>
            <a:off x="338668" y="5071208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762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 anchor="ctr"/>
          <a:lstStyle/>
          <a:p>
            <a:pPr algn="ctr" defTabSz="914377">
              <a:defRPr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b="1" dirty="0" err="1"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Gesunder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Arbeitsplatz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Neue </a:t>
            </a: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Technologien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80" name="Linie Linie" descr="Linie Lini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rot="9672167">
            <a:off x="1477428" y="4734658"/>
            <a:ext cx="1828488" cy="101601"/>
          </a:xfrm>
          <a:prstGeom prst="rect">
            <a:avLst/>
          </a:prstGeom>
          <a:effectLst>
            <a:outerShdw blurRad="266700" rotWithShape="0">
              <a:srgbClr val="000000">
                <a:alpha val="75000"/>
              </a:srgbClr>
            </a:outerShdw>
          </a:effectLst>
        </p:spPr>
      </p:pic>
      <p:pic>
        <p:nvPicPr>
          <p:cNvPr id="681" name="Linie Linie" descr="Linie Linie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 rot="12152203">
            <a:off x="1300338" y="3620781"/>
            <a:ext cx="1954060" cy="101601"/>
          </a:xfrm>
          <a:prstGeom prst="rect">
            <a:avLst/>
          </a:prstGeom>
          <a:effectLst>
            <a:outerShdw blurRad="266700" rotWithShape="0">
              <a:srgbClr val="000000">
                <a:alpha val="75000"/>
              </a:srgbClr>
            </a:outerShdw>
          </a:effectLst>
        </p:spPr>
      </p:pic>
      <p:sp>
        <p:nvSpPr>
          <p:cNvPr id="682" name="Einfachheit…"/>
          <p:cNvSpPr/>
          <p:nvPr/>
        </p:nvSpPr>
        <p:spPr>
          <a:xfrm>
            <a:off x="262468" y="2107375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762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 anchor="ctr"/>
          <a:lstStyle/>
          <a:p>
            <a:pPr algn="ctr" defTabSz="914377">
              <a:defRPr sz="2000" b="1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Einfachheit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Prozessen</a:t>
            </a:r>
            <a:r>
              <a:rPr sz="1600" dirty="0">
                <a:latin typeface="Calibri" panose="020F0502020204030204" pitchFamily="34" charset="0"/>
                <a:cs typeface="Calibri" panose="020F0502020204030204" pitchFamily="34" charset="0"/>
              </a:rPr>
              <a:t> und</a:t>
            </a: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Digitalisierung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83" name="Die motivierende Organisation 5.0"/>
          <p:cNvSpPr txBox="1"/>
          <p:nvPr/>
        </p:nvSpPr>
        <p:spPr>
          <a:xfrm>
            <a:off x="0" y="283209"/>
            <a:ext cx="12192000" cy="646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>
            <a:spAutoFit/>
          </a:bodyPr>
          <a:lstStyle>
            <a:lvl1pPr defTabSz="685800">
              <a:defRPr sz="26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pPr algn="ctr"/>
            <a:r>
              <a:rPr sz="3600" dirty="0"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sz="3600" dirty="0" err="1">
                <a:latin typeface="Calibri" panose="020F0502020204030204" pitchFamily="34" charset="0"/>
                <a:cs typeface="Calibri" panose="020F0502020204030204" pitchFamily="34" charset="0"/>
              </a:rPr>
              <a:t>motivierende</a:t>
            </a:r>
            <a:r>
              <a:rPr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600" dirty="0" err="1"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sz="3600" dirty="0">
                <a:latin typeface="Calibri" panose="020F0502020204030204" pitchFamily="34" charset="0"/>
                <a:cs typeface="Calibri" panose="020F0502020204030204" pitchFamily="34" charset="0"/>
              </a:rPr>
              <a:t> 5.0</a:t>
            </a:r>
          </a:p>
        </p:txBody>
      </p:sp>
      <p:sp>
        <p:nvSpPr>
          <p:cNvPr id="684" name="LebensEnergie…"/>
          <p:cNvSpPr txBox="1"/>
          <p:nvPr/>
        </p:nvSpPr>
        <p:spPr>
          <a:xfrm>
            <a:off x="8694624" y="1378598"/>
            <a:ext cx="2662586" cy="4627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marL="267361" indent="-267361" defTabSz="914377">
              <a:buSzPct val="100000"/>
              <a:buChar char="•"/>
              <a:defRPr sz="17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267" dirty="0" err="1">
                <a:latin typeface="Calibri" panose="020F0502020204030204" pitchFamily="34" charset="0"/>
                <a:cs typeface="Calibri" panose="020F0502020204030204" pitchFamily="34" charset="0"/>
              </a:rPr>
              <a:t>LebensEnergie</a:t>
            </a:r>
            <a:endParaRPr sz="2267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67361" indent="-267361" defTabSz="914377">
              <a:buSzPct val="100000"/>
              <a:buChar char="•"/>
              <a:defRPr sz="17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267" dirty="0" err="1">
                <a:latin typeface="Calibri" panose="020F0502020204030204" pitchFamily="34" charset="0"/>
                <a:cs typeface="Calibri" panose="020F0502020204030204" pitchFamily="34" charset="0"/>
              </a:rPr>
              <a:t>messbar</a:t>
            </a:r>
            <a:r>
              <a:rPr sz="2267" dirty="0">
                <a:latin typeface="Calibri" panose="020F0502020204030204" pitchFamily="34" charset="0"/>
                <a:cs typeface="Calibri" panose="020F0502020204030204" pitchFamily="34" charset="0"/>
              </a:rPr>
              <a:t> (SEAL)</a:t>
            </a:r>
          </a:p>
          <a:p>
            <a:pPr marL="267361" indent="-267361" defTabSz="914377">
              <a:buSzPct val="100000"/>
              <a:buChar char="•"/>
              <a:defRPr sz="17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267" dirty="0">
                <a:latin typeface="Calibri" panose="020F0502020204030204" pitchFamily="34" charset="0"/>
                <a:cs typeface="Calibri" panose="020F0502020204030204" pitchFamily="34" charset="0"/>
              </a:rPr>
              <a:t>UE-QM</a:t>
            </a:r>
          </a:p>
          <a:p>
            <a:pPr marL="267361" indent="-267361" defTabSz="914377">
              <a:buSzPct val="100000"/>
              <a:buChar char="•"/>
              <a:defRPr sz="17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267" dirty="0" err="1">
                <a:latin typeface="Calibri" panose="020F0502020204030204" pitchFamily="34" charset="0"/>
                <a:cs typeface="Calibri" panose="020F0502020204030204" pitchFamily="34" charset="0"/>
              </a:rPr>
              <a:t>Krisenmanagement</a:t>
            </a:r>
            <a:endParaRPr sz="2267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67361" indent="-267361" defTabSz="914377">
              <a:buSzPct val="100000"/>
              <a:buChar char="•"/>
              <a:defRPr sz="17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267" dirty="0">
                <a:latin typeface="Calibri" panose="020F0502020204030204" pitchFamily="34" charset="0"/>
                <a:cs typeface="Calibri" panose="020F0502020204030204" pitchFamily="34" charset="0"/>
              </a:rPr>
              <a:t>ZMK (OKR + UE)</a:t>
            </a:r>
          </a:p>
          <a:p>
            <a:pPr marL="267361" indent="-267361" defTabSz="914377">
              <a:buSzPct val="100000"/>
              <a:buChar char="•"/>
              <a:defRPr sz="17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267" dirty="0">
                <a:latin typeface="Calibri" panose="020F0502020204030204" pitchFamily="34" charset="0"/>
                <a:cs typeface="Calibri" panose="020F0502020204030204" pitchFamily="34" charset="0"/>
              </a:rPr>
              <a:t>Lean UE</a:t>
            </a:r>
          </a:p>
          <a:p>
            <a:pPr marL="267361" indent="-267361" defTabSz="914377">
              <a:buSzPct val="100000"/>
              <a:buChar char="•"/>
              <a:defRPr sz="17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267" dirty="0" err="1">
                <a:latin typeface="Calibri" panose="020F0502020204030204" pitchFamily="34" charset="0"/>
                <a:cs typeface="Calibri" panose="020F0502020204030204" pitchFamily="34" charset="0"/>
              </a:rPr>
              <a:t>Preisstrategie</a:t>
            </a:r>
            <a:endParaRPr sz="2267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67361" indent="-267361" defTabSz="914377">
              <a:buSzPct val="100000"/>
              <a:buChar char="•"/>
              <a:defRPr sz="17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267" dirty="0">
                <a:latin typeface="Calibri" panose="020F0502020204030204" pitchFamily="34" charset="0"/>
                <a:cs typeface="Calibri" panose="020F0502020204030204" pitchFamily="34" charset="0"/>
              </a:rPr>
              <a:t>HBDI —&gt; Team</a:t>
            </a:r>
          </a:p>
          <a:p>
            <a:pPr marL="267361" indent="-267361" defTabSz="914377">
              <a:buSzPct val="100000"/>
              <a:buChar char="•"/>
              <a:defRPr sz="17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267" dirty="0" err="1">
                <a:latin typeface="Calibri" panose="020F0502020204030204" pitchFamily="34" charset="0"/>
                <a:cs typeface="Calibri" panose="020F0502020204030204" pitchFamily="34" charset="0"/>
              </a:rPr>
              <a:t>Geschäftsmodell</a:t>
            </a:r>
            <a:endParaRPr sz="2267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67361" indent="-267361" defTabSz="914377">
              <a:buSzPct val="100000"/>
              <a:buChar char="•"/>
              <a:defRPr sz="17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267" dirty="0">
                <a:latin typeface="Calibri" panose="020F0502020204030204" pitchFamily="34" charset="0"/>
                <a:cs typeface="Calibri" panose="020F0502020204030204" pitchFamily="34" charset="0"/>
              </a:rPr>
              <a:t>Innovation</a:t>
            </a:r>
          </a:p>
          <a:p>
            <a:pPr marL="267361" indent="-267361" defTabSz="914377">
              <a:buSzPct val="100000"/>
              <a:buChar char="•"/>
              <a:defRPr sz="17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267" dirty="0">
                <a:latin typeface="Calibri" panose="020F0502020204030204" pitchFamily="34" charset="0"/>
                <a:cs typeface="Calibri" panose="020F0502020204030204" pitchFamily="34" charset="0"/>
              </a:rPr>
              <a:t>BSC</a:t>
            </a:r>
          </a:p>
          <a:p>
            <a:pPr marL="267361" indent="-267361" defTabSz="914377">
              <a:buSzPct val="100000"/>
              <a:buChar char="•"/>
              <a:defRPr sz="17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267" dirty="0" err="1">
                <a:latin typeface="Calibri" panose="020F0502020204030204" pitchFamily="34" charset="0"/>
                <a:cs typeface="Calibri" panose="020F0502020204030204" pitchFamily="34" charset="0"/>
              </a:rPr>
              <a:t>Profitabilität</a:t>
            </a:r>
            <a:endParaRPr sz="2267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67361" indent="-267361" defTabSz="914377">
              <a:buSzPct val="100000"/>
              <a:buChar char="•"/>
              <a:defRPr sz="1700">
                <a:solidFill>
                  <a:srgbClr val="FF2600"/>
                </a:solidFill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2267" dirty="0" err="1">
                <a:latin typeface="Calibri" panose="020F0502020204030204" pitchFamily="34" charset="0"/>
                <a:cs typeface="Calibri" panose="020F0502020204030204" pitchFamily="34" charset="0"/>
              </a:rPr>
              <a:t>Finanzen</a:t>
            </a:r>
            <a:endParaRPr sz="2267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Einfachheit…">
            <a:extLst>
              <a:ext uri="{FF2B5EF4-FFF2-40B4-BE49-F238E27FC236}">
                <a16:creationId xmlns:a16="http://schemas.microsoft.com/office/drawing/2014/main" id="{0FA4DBE6-02D9-3843-8436-896BD7825D07}"/>
              </a:ext>
            </a:extLst>
          </p:cNvPr>
          <p:cNvSpPr/>
          <p:nvPr/>
        </p:nvSpPr>
        <p:spPr>
          <a:xfrm>
            <a:off x="2911511" y="1336554"/>
            <a:ext cx="2395009" cy="130114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3175">
            <a:solidFill>
              <a:srgbClr val="FF2600"/>
            </a:solidFill>
            <a:miter/>
          </a:ln>
          <a:effectLst>
            <a:outerShdw blurRad="76200" dist="12700" dir="54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 anchor="ctr"/>
          <a:lstStyle/>
          <a:p>
            <a:pPr algn="ctr" defTabSz="914377">
              <a:defRPr sz="2000" b="1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Leitbild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Sinnhaftigkeit</a:t>
            </a:r>
          </a:p>
          <a:p>
            <a:pPr algn="ctr" defTabSz="914377">
              <a:defRPr sz="1200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Nutzen bieten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Form"/>
          <p:cNvSpPr/>
          <p:nvPr/>
        </p:nvSpPr>
        <p:spPr>
          <a:xfrm>
            <a:off x="4845831" y="718286"/>
            <a:ext cx="2641600" cy="2032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4035"/>
                </a:lnTo>
                <a:lnTo>
                  <a:pt x="12877" y="14035"/>
                </a:lnTo>
                <a:lnTo>
                  <a:pt x="12877" y="16200"/>
                </a:lnTo>
                <a:lnTo>
                  <a:pt x="14954" y="16200"/>
                </a:lnTo>
                <a:lnTo>
                  <a:pt x="10800" y="21600"/>
                </a:lnTo>
                <a:lnTo>
                  <a:pt x="6646" y="16200"/>
                </a:lnTo>
                <a:lnTo>
                  <a:pt x="8723" y="16200"/>
                </a:lnTo>
                <a:lnTo>
                  <a:pt x="8723" y="14035"/>
                </a:lnTo>
                <a:lnTo>
                  <a:pt x="0" y="14035"/>
                </a:lnTo>
                <a:close/>
              </a:path>
            </a:pathLst>
          </a:custGeom>
          <a:solidFill>
            <a:srgbClr val="5B9BD5"/>
          </a:solidFill>
          <a:ln w="3175">
            <a:solidFill>
              <a:srgbClr val="42719B"/>
            </a:solidFill>
            <a:miter/>
          </a:ln>
        </p:spPr>
        <p:txBody>
          <a:bodyPr lIns="60959" rIns="60959" anchor="ctr"/>
          <a:lstStyle/>
          <a:p>
            <a:pPr algn="ctr" defTabSz="914377">
              <a:defRPr sz="1200">
                <a:solidFill>
                  <a:srgbClr val="FFFFFF"/>
                </a:solidFill>
              </a:defRPr>
            </a:pPr>
            <a:endParaRPr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89" name="Team"/>
          <p:cNvSpPr txBox="1"/>
          <p:nvPr/>
        </p:nvSpPr>
        <p:spPr>
          <a:xfrm>
            <a:off x="5400565" y="927406"/>
            <a:ext cx="1594665" cy="872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>
            <a:spAutoFit/>
          </a:bodyPr>
          <a:lstStyle>
            <a:lvl1pPr defTabSz="685800">
              <a:defRPr sz="3800">
                <a:solidFill>
                  <a:srgbClr val="FFFFFF"/>
                </a:solidFill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sz="5067" dirty="0">
                <a:latin typeface="Calibri" panose="020F0502020204030204" pitchFamily="34" charset="0"/>
                <a:cs typeface="Calibri" panose="020F0502020204030204" pitchFamily="34" charset="0"/>
              </a:rPr>
              <a:t>Team</a:t>
            </a:r>
          </a:p>
        </p:txBody>
      </p:sp>
      <p:sp>
        <p:nvSpPr>
          <p:cNvPr id="690" name="Veränderung…"/>
          <p:cNvSpPr txBox="1"/>
          <p:nvPr/>
        </p:nvSpPr>
        <p:spPr>
          <a:xfrm>
            <a:off x="1493031" y="1802785"/>
            <a:ext cx="2304796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>
            <a:spAutoFit/>
          </a:bodyPr>
          <a:lstStyle/>
          <a:p>
            <a:pPr algn="ctr" defTabSz="914377">
              <a:defRPr sz="2400"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3200">
                <a:latin typeface="Calibri" panose="020F0502020204030204" pitchFamily="34" charset="0"/>
                <a:cs typeface="Calibri" panose="020F0502020204030204" pitchFamily="34" charset="0"/>
              </a:rPr>
              <a:t>Veränderung</a:t>
            </a:r>
          </a:p>
          <a:p>
            <a:pPr algn="ctr" defTabSz="914377">
              <a:defRPr sz="2400"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3200">
                <a:latin typeface="Calibri" panose="020F0502020204030204" pitchFamily="34" charset="0"/>
                <a:cs typeface="Calibri" panose="020F0502020204030204" pitchFamily="34" charset="0"/>
              </a:rPr>
              <a:t>bewirken</a:t>
            </a:r>
          </a:p>
        </p:txBody>
      </p:sp>
      <p:sp>
        <p:nvSpPr>
          <p:cNvPr id="691" name="Verbundenheit…"/>
          <p:cNvSpPr txBox="1"/>
          <p:nvPr/>
        </p:nvSpPr>
        <p:spPr>
          <a:xfrm>
            <a:off x="7995432" y="1835886"/>
            <a:ext cx="2639823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>
            <a:spAutoFit/>
          </a:bodyPr>
          <a:lstStyle/>
          <a:p>
            <a:pPr algn="ctr" defTabSz="914377">
              <a:defRPr sz="2400"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Verbundenheit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4377">
              <a:defRPr sz="2400">
                <a:latin typeface="Chalkduster"/>
                <a:ea typeface="Chalkduster"/>
                <a:cs typeface="Chalkduster"/>
                <a:sym typeface="Chalkduster"/>
              </a:defRPr>
            </a:pPr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schaffen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2" name="Linie"/>
          <p:cNvSpPr/>
          <p:nvPr/>
        </p:nvSpPr>
        <p:spPr>
          <a:xfrm flipH="1">
            <a:off x="6119838" y="3143087"/>
            <a:ext cx="1" cy="3159205"/>
          </a:xfrm>
          <a:prstGeom prst="line">
            <a:avLst/>
          </a:prstGeom>
          <a:ln w="3175">
            <a:solidFill>
              <a:srgbClr val="5B9BD5"/>
            </a:solidFill>
            <a:miter/>
          </a:ln>
        </p:spPr>
        <p:txBody>
          <a:bodyPr lIns="60959" rIns="60959"/>
          <a:lstStyle/>
          <a:p>
            <a:pPr defTabSz="914377">
              <a:defRPr sz="1200"/>
            </a:pPr>
            <a:endParaRPr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3" name="Linie"/>
          <p:cNvSpPr/>
          <p:nvPr/>
        </p:nvSpPr>
        <p:spPr>
          <a:xfrm flipV="1">
            <a:off x="2321956" y="4722690"/>
            <a:ext cx="8229601" cy="64296"/>
          </a:xfrm>
          <a:prstGeom prst="line">
            <a:avLst/>
          </a:prstGeom>
          <a:ln w="3175">
            <a:solidFill>
              <a:srgbClr val="5B9BD5"/>
            </a:solidFill>
            <a:miter/>
          </a:ln>
        </p:spPr>
        <p:txBody>
          <a:bodyPr lIns="60959" rIns="60959"/>
          <a:lstStyle/>
          <a:p>
            <a:pPr defTabSz="914377">
              <a:defRPr sz="1200"/>
            </a:pPr>
            <a:endParaRPr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4" name="Verständnis"/>
          <p:cNvSpPr txBox="1"/>
          <p:nvPr/>
        </p:nvSpPr>
        <p:spPr>
          <a:xfrm>
            <a:off x="3170290" y="3738185"/>
            <a:ext cx="2101214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>
            <a:spAutoFit/>
          </a:bodyPr>
          <a:lstStyle>
            <a:lvl1pPr defTabSz="685800">
              <a:defRPr sz="2400"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Verständnis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5" name="Vision"/>
          <p:cNvSpPr txBox="1"/>
          <p:nvPr/>
        </p:nvSpPr>
        <p:spPr>
          <a:xfrm>
            <a:off x="7197888" y="3726139"/>
            <a:ext cx="1137810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>
            <a:spAutoFit/>
          </a:bodyPr>
          <a:lstStyle>
            <a:lvl1pPr defTabSz="685800">
              <a:defRPr sz="2400"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Vision</a:t>
            </a:r>
          </a:p>
        </p:txBody>
      </p:sp>
      <p:sp>
        <p:nvSpPr>
          <p:cNvPr id="696" name="Verantwortung"/>
          <p:cNvSpPr txBox="1"/>
          <p:nvPr/>
        </p:nvSpPr>
        <p:spPr>
          <a:xfrm>
            <a:off x="2885757" y="5154924"/>
            <a:ext cx="267028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>
            <a:spAutoFit/>
          </a:bodyPr>
          <a:lstStyle>
            <a:lvl1pPr defTabSz="685800">
              <a:defRPr sz="2400"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7" name="Vertrauen"/>
          <p:cNvSpPr txBox="1"/>
          <p:nvPr/>
        </p:nvSpPr>
        <p:spPr>
          <a:xfrm>
            <a:off x="6793247" y="5148539"/>
            <a:ext cx="1815880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>
            <a:spAutoFit/>
          </a:bodyPr>
          <a:lstStyle>
            <a:lvl1pPr defTabSz="685800">
              <a:defRPr sz="2400">
                <a:latin typeface="Chalkduster"/>
                <a:ea typeface="Chalkduster"/>
                <a:cs typeface="Chalkduster"/>
                <a:sym typeface="Chalkduster"/>
              </a:defRPr>
            </a:lvl1pPr>
          </a:lstStyle>
          <a:p>
            <a:r>
              <a:rPr sz="3200" dirty="0" err="1">
                <a:latin typeface="Calibri" panose="020F0502020204030204" pitchFamily="34" charset="0"/>
                <a:cs typeface="Calibri" panose="020F0502020204030204" pitchFamily="34" charset="0"/>
              </a:rPr>
              <a:t>Vertrauen</a:t>
            </a: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8" name="Form"/>
          <p:cNvSpPr/>
          <p:nvPr/>
        </p:nvSpPr>
        <p:spPr>
          <a:xfrm>
            <a:off x="3017922" y="1124686"/>
            <a:ext cx="1523109" cy="50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12150"/>
                </a:lnTo>
                <a:cubicBezTo>
                  <a:pt x="0" y="6931"/>
                  <a:pt x="1411" y="2700"/>
                  <a:pt x="3152" y="2700"/>
                </a:cubicBezTo>
                <a:lnTo>
                  <a:pt x="19799" y="2700"/>
                </a:lnTo>
                <a:lnTo>
                  <a:pt x="19799" y="0"/>
                </a:lnTo>
                <a:lnTo>
                  <a:pt x="21600" y="5400"/>
                </a:lnTo>
                <a:lnTo>
                  <a:pt x="19799" y="10800"/>
                </a:lnTo>
                <a:lnTo>
                  <a:pt x="19799" y="8100"/>
                </a:lnTo>
                <a:lnTo>
                  <a:pt x="3152" y="8100"/>
                </a:lnTo>
                <a:cubicBezTo>
                  <a:pt x="2406" y="8100"/>
                  <a:pt x="1801" y="9913"/>
                  <a:pt x="1801" y="12150"/>
                </a:cubicBezTo>
                <a:lnTo>
                  <a:pt x="1801" y="21600"/>
                </a:lnTo>
                <a:close/>
              </a:path>
            </a:pathLst>
          </a:custGeom>
          <a:solidFill>
            <a:srgbClr val="5B9BD5"/>
          </a:solidFill>
          <a:ln w="3175">
            <a:solidFill>
              <a:srgbClr val="42719B"/>
            </a:solidFill>
            <a:miter/>
          </a:ln>
        </p:spPr>
        <p:txBody>
          <a:bodyPr lIns="60959" rIns="60959" anchor="ctr"/>
          <a:lstStyle/>
          <a:p>
            <a:pPr algn="ctr" defTabSz="914377">
              <a:defRPr sz="1200"/>
            </a:pPr>
            <a:endParaRPr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9" name="Form"/>
          <p:cNvSpPr/>
          <p:nvPr/>
        </p:nvSpPr>
        <p:spPr>
          <a:xfrm flipH="1">
            <a:off x="7786808" y="1181440"/>
            <a:ext cx="1524001" cy="508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12150"/>
                </a:lnTo>
                <a:cubicBezTo>
                  <a:pt x="0" y="6931"/>
                  <a:pt x="1410" y="2700"/>
                  <a:pt x="3150" y="2700"/>
                </a:cubicBezTo>
                <a:lnTo>
                  <a:pt x="19800" y="2700"/>
                </a:lnTo>
                <a:lnTo>
                  <a:pt x="19800" y="0"/>
                </a:lnTo>
                <a:lnTo>
                  <a:pt x="21600" y="5400"/>
                </a:lnTo>
                <a:lnTo>
                  <a:pt x="19800" y="10800"/>
                </a:lnTo>
                <a:lnTo>
                  <a:pt x="19800" y="8100"/>
                </a:lnTo>
                <a:lnTo>
                  <a:pt x="3150" y="8100"/>
                </a:lnTo>
                <a:cubicBezTo>
                  <a:pt x="2404" y="8100"/>
                  <a:pt x="1800" y="9913"/>
                  <a:pt x="1800" y="12150"/>
                </a:cubicBezTo>
                <a:lnTo>
                  <a:pt x="1800" y="21600"/>
                </a:lnTo>
                <a:close/>
              </a:path>
            </a:pathLst>
          </a:custGeom>
          <a:solidFill>
            <a:srgbClr val="5B9BD5"/>
          </a:solidFill>
          <a:ln w="3175">
            <a:solidFill>
              <a:srgbClr val="42719B"/>
            </a:solidFill>
            <a:miter/>
          </a:ln>
        </p:spPr>
        <p:txBody>
          <a:bodyPr lIns="60959" rIns="60959" anchor="ctr"/>
          <a:lstStyle/>
          <a:p>
            <a:pPr algn="ctr" defTabSz="914377">
              <a:defRPr sz="1200"/>
            </a:pPr>
            <a:endParaRPr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Eingebuchteter Richtungspfeil 61">
            <a:extLst>
              <a:ext uri="{FF2B5EF4-FFF2-40B4-BE49-F238E27FC236}">
                <a16:creationId xmlns:a16="http://schemas.microsoft.com/office/drawing/2014/main" id="{87F5F195-2C31-A740-83A9-D3092A6079C2}"/>
              </a:ext>
            </a:extLst>
          </p:cNvPr>
          <p:cNvSpPr/>
          <p:nvPr/>
        </p:nvSpPr>
        <p:spPr>
          <a:xfrm rot="10800000">
            <a:off x="9713452" y="1212192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" name="Eingebuchteter Richtungspfeil 9">
            <a:extLst>
              <a:ext uri="{FF2B5EF4-FFF2-40B4-BE49-F238E27FC236}">
                <a16:creationId xmlns:a16="http://schemas.microsoft.com/office/drawing/2014/main" id="{3BEB95B0-4FA9-E041-802E-6D99ECAC67DB}"/>
              </a:ext>
            </a:extLst>
          </p:cNvPr>
          <p:cNvSpPr/>
          <p:nvPr/>
        </p:nvSpPr>
        <p:spPr>
          <a:xfrm>
            <a:off x="159422" y="1212191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701" name="UE_Grafik_NEU14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6380" y="1747425"/>
            <a:ext cx="3659241" cy="3659241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VERÄNDERUNG"/>
          <p:cNvSpPr txBox="1"/>
          <p:nvPr/>
        </p:nvSpPr>
        <p:spPr>
          <a:xfrm>
            <a:off x="492987" y="1468909"/>
            <a:ext cx="1240081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200" b="1" i="0" spc="1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VERÄNDERUNG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20C9BEF-D36C-D244-91EA-0613FC458AF8}"/>
              </a:ext>
            </a:extLst>
          </p:cNvPr>
          <p:cNvSpPr/>
          <p:nvPr/>
        </p:nvSpPr>
        <p:spPr>
          <a:xfrm>
            <a:off x="899535" y="2130448"/>
            <a:ext cx="122509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1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ALLES BLEIBT ANDERS</a:t>
            </a:r>
            <a:endParaRPr lang="de-DE" sz="1200" b="1" i="1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ACDF40BF-0F0F-5446-9AEC-868731B172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69" b="8469"/>
          <a:stretch/>
        </p:blipFill>
        <p:spPr>
          <a:xfrm>
            <a:off x="980596" y="2693481"/>
            <a:ext cx="1158907" cy="677873"/>
          </a:xfrm>
          <a:prstGeom prst="rect">
            <a:avLst/>
          </a:prstGeom>
        </p:spPr>
      </p:pic>
      <p:sp>
        <p:nvSpPr>
          <p:cNvPr id="28" name="Rechteck 27">
            <a:extLst>
              <a:ext uri="{FF2B5EF4-FFF2-40B4-BE49-F238E27FC236}">
                <a16:creationId xmlns:a16="http://schemas.microsoft.com/office/drawing/2014/main" id="{D65DBA52-CC1C-F744-AD07-AF1AB24F4E8B}"/>
              </a:ext>
            </a:extLst>
          </p:cNvPr>
          <p:cNvSpPr/>
          <p:nvPr/>
        </p:nvSpPr>
        <p:spPr>
          <a:xfrm>
            <a:off x="899535" y="3732942"/>
            <a:ext cx="1582613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2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JEDER DENKT ANDERS</a:t>
            </a:r>
            <a:endParaRPr lang="de-DE" sz="1200" b="1" i="1" dirty="0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8D1749FC-02C4-1146-844D-19FF98D6DB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58" b="6058"/>
          <a:stretch/>
        </p:blipFill>
        <p:spPr>
          <a:xfrm>
            <a:off x="746731" y="4325412"/>
            <a:ext cx="1197632" cy="700524"/>
          </a:xfrm>
          <a:prstGeom prst="rect">
            <a:avLst/>
          </a:prstGeom>
        </p:spPr>
      </p:pic>
      <p:sp>
        <p:nvSpPr>
          <p:cNvPr id="35" name="Rechteck 34">
            <a:extLst>
              <a:ext uri="{FF2B5EF4-FFF2-40B4-BE49-F238E27FC236}">
                <a16:creationId xmlns:a16="http://schemas.microsoft.com/office/drawing/2014/main" id="{D2E4E838-6E52-D24D-BC50-920097345F34}"/>
              </a:ext>
            </a:extLst>
          </p:cNvPr>
          <p:cNvSpPr/>
          <p:nvPr/>
        </p:nvSpPr>
        <p:spPr>
          <a:xfrm>
            <a:off x="2586025" y="3045139"/>
            <a:ext cx="1244715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3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SICH SELBST FÜHREN</a:t>
            </a:r>
            <a:endParaRPr lang="de-DE" sz="1200" b="1" i="1" dirty="0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EC3053AC-07A9-C348-B8A5-67AEC28BEEC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66" r="16215" b="321"/>
          <a:stretch/>
        </p:blipFill>
        <p:spPr>
          <a:xfrm>
            <a:off x="2339861" y="3540871"/>
            <a:ext cx="1040508" cy="882811"/>
          </a:xfrm>
          <a:prstGeom prst="rect">
            <a:avLst/>
          </a:prstGeom>
        </p:spPr>
      </p:pic>
      <p:sp>
        <p:nvSpPr>
          <p:cNvPr id="67" name="Rechteck 66">
            <a:extLst>
              <a:ext uri="{FF2B5EF4-FFF2-40B4-BE49-F238E27FC236}">
                <a16:creationId xmlns:a16="http://schemas.microsoft.com/office/drawing/2014/main" id="{8635F77A-036E-1845-9BA7-75F65BD79CA0}"/>
              </a:ext>
            </a:extLst>
          </p:cNvPr>
          <p:cNvSpPr/>
          <p:nvPr/>
        </p:nvSpPr>
        <p:spPr>
          <a:xfrm>
            <a:off x="7080843" y="1300414"/>
            <a:ext cx="2416043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DIE RICHTIGE STRATEGIE</a:t>
            </a:r>
            <a:endParaRPr lang="de-DE" sz="1200" b="1" i="1" dirty="0"/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D62D060A-9D50-E042-BA43-C0883A843D9F}"/>
              </a:ext>
            </a:extLst>
          </p:cNvPr>
          <p:cNvSpPr/>
          <p:nvPr/>
        </p:nvSpPr>
        <p:spPr>
          <a:xfrm>
            <a:off x="8402735" y="4682782"/>
            <a:ext cx="135424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DAS OPTIMALE TEAM</a:t>
            </a:r>
            <a:endParaRPr lang="de-DE" sz="1200" b="1" i="1" dirty="0"/>
          </a:p>
        </p:txBody>
      </p:sp>
      <p:pic>
        <p:nvPicPr>
          <p:cNvPr id="90" name="Grafik 89">
            <a:extLst>
              <a:ext uri="{FF2B5EF4-FFF2-40B4-BE49-F238E27FC236}">
                <a16:creationId xmlns:a16="http://schemas.microsoft.com/office/drawing/2014/main" id="{CDDF9FDC-70FC-D44B-B850-B794B190D0F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-4641" r="5964" b="-1232"/>
          <a:stretch/>
        </p:blipFill>
        <p:spPr>
          <a:xfrm>
            <a:off x="7319672" y="4454400"/>
            <a:ext cx="1173173" cy="930134"/>
          </a:xfrm>
          <a:prstGeom prst="rect">
            <a:avLst/>
          </a:prstGeom>
        </p:spPr>
      </p:pic>
      <p:sp>
        <p:nvSpPr>
          <p:cNvPr id="97" name="Rechteck 96">
            <a:extLst>
              <a:ext uri="{FF2B5EF4-FFF2-40B4-BE49-F238E27FC236}">
                <a16:creationId xmlns:a16="http://schemas.microsoft.com/office/drawing/2014/main" id="{12FA167F-389E-044E-93EF-846E47159DD0}"/>
              </a:ext>
            </a:extLst>
          </p:cNvPr>
          <p:cNvSpPr/>
          <p:nvPr/>
        </p:nvSpPr>
        <p:spPr>
          <a:xfrm>
            <a:off x="7521996" y="5525798"/>
            <a:ext cx="1970414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SOUVERÄN FÜHREN</a:t>
            </a:r>
            <a:endParaRPr lang="de-DE" sz="1200" b="1" i="1" dirty="0"/>
          </a:p>
        </p:txBody>
      </p:sp>
      <p:pic>
        <p:nvPicPr>
          <p:cNvPr id="98" name="Grafik 97">
            <a:extLst>
              <a:ext uri="{FF2B5EF4-FFF2-40B4-BE49-F238E27FC236}">
                <a16:creationId xmlns:a16="http://schemas.microsoft.com/office/drawing/2014/main" id="{342DDFB3-0B97-7C42-AC9F-73A0AC2F161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736" t="-22272" r="-392" b="-11701"/>
          <a:stretch/>
        </p:blipFill>
        <p:spPr>
          <a:xfrm>
            <a:off x="6457747" y="5023560"/>
            <a:ext cx="1293772" cy="1139371"/>
          </a:xfrm>
          <a:prstGeom prst="rect">
            <a:avLst/>
          </a:prstGeom>
        </p:spPr>
      </p:pic>
      <p:sp>
        <p:nvSpPr>
          <p:cNvPr id="99" name="VERÄNDERUNG">
            <a:extLst>
              <a:ext uri="{FF2B5EF4-FFF2-40B4-BE49-F238E27FC236}">
                <a16:creationId xmlns:a16="http://schemas.microsoft.com/office/drawing/2014/main" id="{384FF442-FCC7-414F-8FD1-9F7239F44B7C}"/>
              </a:ext>
            </a:extLst>
          </p:cNvPr>
          <p:cNvSpPr txBox="1"/>
          <p:nvPr/>
        </p:nvSpPr>
        <p:spPr>
          <a:xfrm>
            <a:off x="7084805" y="1050568"/>
            <a:ext cx="198708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VISION &amp; VERÄNDERUNG</a:t>
            </a:r>
            <a:endParaRPr sz="1200" b="1" spc="100" dirty="0">
              <a:solidFill>
                <a:srgbClr val="F392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" name="VERÄNDERUNG">
            <a:extLst>
              <a:ext uri="{FF2B5EF4-FFF2-40B4-BE49-F238E27FC236}">
                <a16:creationId xmlns:a16="http://schemas.microsoft.com/office/drawing/2014/main" id="{9A0DD269-7B55-F841-9BC4-4FFD4B51E16B}"/>
              </a:ext>
            </a:extLst>
          </p:cNvPr>
          <p:cNvSpPr txBox="1"/>
          <p:nvPr/>
        </p:nvSpPr>
        <p:spPr>
          <a:xfrm>
            <a:off x="7974247" y="4089633"/>
            <a:ext cx="1884919" cy="425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VERBUNDENHEIT &amp; VERTRAUEN</a:t>
            </a:r>
            <a:endParaRPr sz="1200" b="1" spc="100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1" name="VERÄNDERUNG">
            <a:extLst>
              <a:ext uri="{FF2B5EF4-FFF2-40B4-BE49-F238E27FC236}">
                <a16:creationId xmlns:a16="http://schemas.microsoft.com/office/drawing/2014/main" id="{24CAFD4B-5414-4442-9ADA-537B1A8E8F59}"/>
              </a:ext>
            </a:extLst>
          </p:cNvPr>
          <p:cNvSpPr txBox="1"/>
          <p:nvPr/>
        </p:nvSpPr>
        <p:spPr>
          <a:xfrm>
            <a:off x="3753797" y="5038314"/>
            <a:ext cx="149015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7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sz="1200" b="1" spc="100" dirty="0">
              <a:solidFill>
                <a:srgbClr val="00774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4" name="Rechteck 103">
            <a:extLst>
              <a:ext uri="{FF2B5EF4-FFF2-40B4-BE49-F238E27FC236}">
                <a16:creationId xmlns:a16="http://schemas.microsoft.com/office/drawing/2014/main" id="{F2A2A416-0FE1-7A4B-8AE5-0B262526573A}"/>
              </a:ext>
            </a:extLst>
          </p:cNvPr>
          <p:cNvSpPr/>
          <p:nvPr/>
        </p:nvSpPr>
        <p:spPr>
          <a:xfrm>
            <a:off x="3705557" y="5382492"/>
            <a:ext cx="1040509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6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EINFACH MACHEN</a:t>
            </a:r>
            <a:endParaRPr lang="de-DE" sz="1200" b="1" i="1" dirty="0"/>
          </a:p>
        </p:txBody>
      </p:sp>
      <p:pic>
        <p:nvPicPr>
          <p:cNvPr id="105" name="Grafik 104">
            <a:extLst>
              <a:ext uri="{FF2B5EF4-FFF2-40B4-BE49-F238E27FC236}">
                <a16:creationId xmlns:a16="http://schemas.microsoft.com/office/drawing/2014/main" id="{5DFC4FB3-0CB2-C944-AEA3-A88B75CC392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792" t="-7047" r="-1781" b="-29113"/>
          <a:stretch/>
        </p:blipFill>
        <p:spPr>
          <a:xfrm>
            <a:off x="4355156" y="5167836"/>
            <a:ext cx="1196839" cy="1097391"/>
          </a:xfrm>
          <a:prstGeom prst="rect">
            <a:avLst/>
          </a:prstGeom>
        </p:spPr>
      </p:pic>
      <p:sp>
        <p:nvSpPr>
          <p:cNvPr id="106" name="VERÄNDERUNG">
            <a:extLst>
              <a:ext uri="{FF2B5EF4-FFF2-40B4-BE49-F238E27FC236}">
                <a16:creationId xmlns:a16="http://schemas.microsoft.com/office/drawing/2014/main" id="{F5681169-DF8D-6949-98A9-8F6A8CB051C0}"/>
              </a:ext>
            </a:extLst>
          </p:cNvPr>
          <p:cNvSpPr txBox="1"/>
          <p:nvPr/>
        </p:nvSpPr>
        <p:spPr>
          <a:xfrm>
            <a:off x="4903521" y="915439"/>
            <a:ext cx="1142298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VERSTÄNDNIS</a:t>
            </a:r>
            <a:endParaRPr sz="1200" b="1" spc="100" dirty="0">
              <a:solidFill>
                <a:srgbClr val="0063A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9" name="Rechteck 108">
            <a:extLst>
              <a:ext uri="{FF2B5EF4-FFF2-40B4-BE49-F238E27FC236}">
                <a16:creationId xmlns:a16="http://schemas.microsoft.com/office/drawing/2014/main" id="{2A29CBD6-FA05-9C4B-BF79-FF567979AC5A}"/>
              </a:ext>
            </a:extLst>
          </p:cNvPr>
          <p:cNvSpPr/>
          <p:nvPr/>
        </p:nvSpPr>
        <p:spPr>
          <a:xfrm>
            <a:off x="4845249" y="1148130"/>
            <a:ext cx="1330918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7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STEUERUNG LEICHT GEMACHT </a:t>
            </a:r>
          </a:p>
        </p:txBody>
      </p:sp>
      <p:pic>
        <p:nvPicPr>
          <p:cNvPr id="110" name="Grafik 109">
            <a:extLst>
              <a:ext uri="{FF2B5EF4-FFF2-40B4-BE49-F238E27FC236}">
                <a16:creationId xmlns:a16="http://schemas.microsoft.com/office/drawing/2014/main" id="{74981B8B-04F4-214F-9A72-F16C2D9C20A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709" t="4189" r="6380" b="-3354"/>
          <a:stretch/>
        </p:blipFill>
        <p:spPr>
          <a:xfrm>
            <a:off x="4019088" y="1548520"/>
            <a:ext cx="1046059" cy="914111"/>
          </a:xfrm>
          <a:prstGeom prst="rect">
            <a:avLst/>
          </a:prstGeom>
        </p:spPr>
      </p:pic>
      <p:sp>
        <p:nvSpPr>
          <p:cNvPr id="81" name="Rechteck 80">
            <a:extLst>
              <a:ext uri="{FF2B5EF4-FFF2-40B4-BE49-F238E27FC236}">
                <a16:creationId xmlns:a16="http://schemas.microsoft.com/office/drawing/2014/main" id="{F77FFAAB-0787-5F4F-B178-6B8B90F1C681}"/>
              </a:ext>
            </a:extLst>
          </p:cNvPr>
          <p:cNvSpPr/>
          <p:nvPr/>
        </p:nvSpPr>
        <p:spPr>
          <a:xfrm>
            <a:off x="8066145" y="1872021"/>
            <a:ext cx="228585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POSITIONIERUNG UND GESCHÄFTSMODELL </a:t>
            </a:r>
            <a:endParaRPr lang="de-DE" sz="1200" b="1" i="1" dirty="0"/>
          </a:p>
        </p:txBody>
      </p:sp>
      <p:pic>
        <p:nvPicPr>
          <p:cNvPr id="126" name="Grafik 125">
            <a:extLst>
              <a:ext uri="{FF2B5EF4-FFF2-40B4-BE49-F238E27FC236}">
                <a16:creationId xmlns:a16="http://schemas.microsoft.com/office/drawing/2014/main" id="{DA52E62D-CC6E-A349-AA11-100FC551F0C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69" b="8469"/>
          <a:stretch/>
        </p:blipFill>
        <p:spPr>
          <a:xfrm>
            <a:off x="7136562" y="1829764"/>
            <a:ext cx="1173173" cy="686217"/>
          </a:xfrm>
          <a:prstGeom prst="rect">
            <a:avLst/>
          </a:prstGeom>
        </p:spPr>
      </p:pic>
      <p:sp>
        <p:nvSpPr>
          <p:cNvPr id="85" name="Rechteck 84">
            <a:extLst>
              <a:ext uri="{FF2B5EF4-FFF2-40B4-BE49-F238E27FC236}">
                <a16:creationId xmlns:a16="http://schemas.microsoft.com/office/drawing/2014/main" id="{79863923-7E00-634F-8A59-C92888C235FB}"/>
              </a:ext>
            </a:extLst>
          </p:cNvPr>
          <p:cNvSpPr/>
          <p:nvPr/>
        </p:nvSpPr>
        <p:spPr>
          <a:xfrm>
            <a:off x="8660673" y="2772810"/>
            <a:ext cx="125467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4C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KLARHEIT DURCH ZIELE</a:t>
            </a:r>
            <a:endParaRPr lang="de-DE" sz="1200" b="1" i="1" dirty="0"/>
          </a:p>
        </p:txBody>
      </p:sp>
      <p:pic>
        <p:nvPicPr>
          <p:cNvPr id="86" name="Grafik 85">
            <a:extLst>
              <a:ext uri="{FF2B5EF4-FFF2-40B4-BE49-F238E27FC236}">
                <a16:creationId xmlns:a16="http://schemas.microsoft.com/office/drawing/2014/main" id="{B153DB87-E4D6-4740-B66C-4E876CFC951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606" b="8469"/>
          <a:stretch/>
        </p:blipFill>
        <p:spPr>
          <a:xfrm>
            <a:off x="7673817" y="2544756"/>
            <a:ext cx="1175685" cy="903572"/>
          </a:xfrm>
          <a:prstGeom prst="rect">
            <a:avLst/>
          </a:prstGeom>
        </p:spPr>
      </p:pic>
      <p:sp>
        <p:nvSpPr>
          <p:cNvPr id="74" name="Rechteck 73">
            <a:extLst>
              <a:ext uri="{FF2B5EF4-FFF2-40B4-BE49-F238E27FC236}">
                <a16:creationId xmlns:a16="http://schemas.microsoft.com/office/drawing/2014/main" id="{5760B32F-7BCD-174E-9B76-9A863A9CCF66}"/>
              </a:ext>
            </a:extLst>
          </p:cNvPr>
          <p:cNvSpPr/>
          <p:nvPr/>
        </p:nvSpPr>
        <p:spPr>
          <a:xfrm>
            <a:off x="10351999" y="1727952"/>
            <a:ext cx="138773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8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ERFOLGREICH IN DER KRISE</a:t>
            </a:r>
            <a:endParaRPr lang="de-DE" sz="1200" b="1" i="1" dirty="0"/>
          </a:p>
        </p:txBody>
      </p:sp>
      <p:pic>
        <p:nvPicPr>
          <p:cNvPr id="75" name="Grafik 74">
            <a:extLst>
              <a:ext uri="{FF2B5EF4-FFF2-40B4-BE49-F238E27FC236}">
                <a16:creationId xmlns:a16="http://schemas.microsoft.com/office/drawing/2014/main" id="{E06EC2A2-A042-634C-9AA5-FC53CA6175D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69" b="8469"/>
          <a:stretch/>
        </p:blipFill>
        <p:spPr>
          <a:xfrm>
            <a:off x="10028528" y="2297855"/>
            <a:ext cx="1375829" cy="804756"/>
          </a:xfrm>
          <a:prstGeom prst="rect">
            <a:avLst/>
          </a:prstGeom>
        </p:spPr>
      </p:pic>
      <p:sp>
        <p:nvSpPr>
          <p:cNvPr id="77" name="Rechteck 76">
            <a:extLst>
              <a:ext uri="{FF2B5EF4-FFF2-40B4-BE49-F238E27FC236}">
                <a16:creationId xmlns:a16="http://schemas.microsoft.com/office/drawing/2014/main" id="{839C5CAD-B1C3-A641-A539-6CFA284600D5}"/>
              </a:ext>
            </a:extLst>
          </p:cNvPr>
          <p:cNvSpPr/>
          <p:nvPr/>
        </p:nvSpPr>
        <p:spPr>
          <a:xfrm>
            <a:off x="9961128" y="3625347"/>
            <a:ext cx="1550757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9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NUR DIE UMSETZUNG ZÄHLT</a:t>
            </a:r>
            <a:endParaRPr lang="de-DE" sz="1200" b="1" i="1" dirty="0"/>
          </a:p>
        </p:txBody>
      </p:sp>
      <p:pic>
        <p:nvPicPr>
          <p:cNvPr id="78" name="Grafik 77">
            <a:extLst>
              <a:ext uri="{FF2B5EF4-FFF2-40B4-BE49-F238E27FC236}">
                <a16:creationId xmlns:a16="http://schemas.microsoft.com/office/drawing/2014/main" id="{6B5729A5-7AD2-4A4A-9FF2-2DDC39CABEC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69" b="8469"/>
          <a:stretch/>
        </p:blipFill>
        <p:spPr>
          <a:xfrm>
            <a:off x="10008719" y="4233408"/>
            <a:ext cx="1634541" cy="956083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30ED9F80-A07B-2D4A-B5CC-32AAD93AE7F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1311" y="1212192"/>
            <a:ext cx="952538" cy="670779"/>
          </a:xfrm>
          <a:prstGeom prst="rect">
            <a:avLst/>
          </a:prstGeom>
        </p:spPr>
      </p:pic>
      <p:sp>
        <p:nvSpPr>
          <p:cNvPr id="64" name="Bogen 63">
            <a:extLst>
              <a:ext uri="{FF2B5EF4-FFF2-40B4-BE49-F238E27FC236}">
                <a16:creationId xmlns:a16="http://schemas.microsoft.com/office/drawing/2014/main" id="{8BE012DC-2C5D-054D-985E-4F6AFF2501CA}"/>
              </a:ext>
            </a:extLst>
          </p:cNvPr>
          <p:cNvSpPr/>
          <p:nvPr/>
        </p:nvSpPr>
        <p:spPr>
          <a:xfrm>
            <a:off x="3036000" y="517046"/>
            <a:ext cx="6120000" cy="6120000"/>
          </a:xfrm>
          <a:prstGeom prst="arc">
            <a:avLst>
              <a:gd name="adj1" fmla="val 11644855"/>
              <a:gd name="adj2" fmla="val 18152146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66" name="Bogen 65">
            <a:extLst>
              <a:ext uri="{FF2B5EF4-FFF2-40B4-BE49-F238E27FC236}">
                <a16:creationId xmlns:a16="http://schemas.microsoft.com/office/drawing/2014/main" id="{16F4F1D8-95D7-C640-94EB-EE332106CEEB}"/>
              </a:ext>
            </a:extLst>
          </p:cNvPr>
          <p:cNvSpPr/>
          <p:nvPr/>
        </p:nvSpPr>
        <p:spPr>
          <a:xfrm>
            <a:off x="3629301" y="891288"/>
            <a:ext cx="5236877" cy="5468117"/>
          </a:xfrm>
          <a:prstGeom prst="arc">
            <a:avLst>
              <a:gd name="adj1" fmla="val 21449881"/>
              <a:gd name="adj2" fmla="val 465303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70" name="Bogen 69">
            <a:extLst>
              <a:ext uri="{FF2B5EF4-FFF2-40B4-BE49-F238E27FC236}">
                <a16:creationId xmlns:a16="http://schemas.microsoft.com/office/drawing/2014/main" id="{4EDD483B-DFD9-044D-AC19-AF936D5585D2}"/>
              </a:ext>
            </a:extLst>
          </p:cNvPr>
          <p:cNvSpPr/>
          <p:nvPr/>
        </p:nvSpPr>
        <p:spPr>
          <a:xfrm>
            <a:off x="4573359" y="2615861"/>
            <a:ext cx="3233438" cy="3233438"/>
          </a:xfrm>
          <a:prstGeom prst="arc">
            <a:avLst>
              <a:gd name="adj1" fmla="val 5077458"/>
              <a:gd name="adj2" fmla="val 7010674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71" name="Bogen 70">
            <a:extLst>
              <a:ext uri="{FF2B5EF4-FFF2-40B4-BE49-F238E27FC236}">
                <a16:creationId xmlns:a16="http://schemas.microsoft.com/office/drawing/2014/main" id="{CD80B6A1-0E68-2543-BABB-8FA830368CC2}"/>
              </a:ext>
            </a:extLst>
          </p:cNvPr>
          <p:cNvSpPr/>
          <p:nvPr/>
        </p:nvSpPr>
        <p:spPr>
          <a:xfrm>
            <a:off x="3988278" y="1378147"/>
            <a:ext cx="4518925" cy="4518925"/>
          </a:xfrm>
          <a:prstGeom prst="arc">
            <a:avLst>
              <a:gd name="adj1" fmla="val 8688639"/>
              <a:gd name="adj2" fmla="val 12885339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C4A26AAB-D35E-9C43-A353-E23132D7C80D}"/>
              </a:ext>
            </a:extLst>
          </p:cNvPr>
          <p:cNvSpPr/>
          <p:nvPr/>
        </p:nvSpPr>
        <p:spPr>
          <a:xfrm>
            <a:off x="2602523" y="2856166"/>
            <a:ext cx="1874858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b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LEBENS</a:t>
            </a:r>
            <a:r>
              <a:rPr lang="de-DE" sz="1200" b="1" i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ENERGIE</a:t>
            </a:r>
            <a:endParaRPr lang="de-DE" sz="1200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endParaRPr lang="de-DE" sz="1200" b="1" i="1" dirty="0"/>
          </a:p>
        </p:txBody>
      </p:sp>
    </p:spTree>
    <p:extLst>
      <p:ext uri="{BB962C8B-B14F-4D97-AF65-F5344CB8AC3E}">
        <p14:creationId xmlns:p14="http://schemas.microsoft.com/office/powerpoint/2010/main" val="374965541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Modul 1: „Alles bleibt anders“       —&gt; DigitalEnergie…"/>
          <p:cNvSpPr txBox="1"/>
          <p:nvPr/>
        </p:nvSpPr>
        <p:spPr>
          <a:xfrm>
            <a:off x="364708" y="685989"/>
            <a:ext cx="11326657" cy="666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>
            <a:spAutoFit/>
          </a:bodyPr>
          <a:lstStyle/>
          <a:p>
            <a:pPr defTabSz="914377">
              <a:defRPr sz="1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867" dirty="0"/>
              <a:t>Modul 1: „</a:t>
            </a:r>
            <a:r>
              <a:rPr sz="1867" dirty="0" err="1"/>
              <a:t>Alles</a:t>
            </a:r>
            <a:r>
              <a:rPr sz="1867" dirty="0"/>
              <a:t> </a:t>
            </a:r>
            <a:r>
              <a:rPr sz="1867" dirty="0" err="1"/>
              <a:t>bleibt</a:t>
            </a:r>
            <a:r>
              <a:rPr sz="1867" dirty="0"/>
              <a:t> </a:t>
            </a:r>
            <a:r>
              <a:rPr sz="1867" dirty="0" err="1"/>
              <a:t>anders</a:t>
            </a:r>
            <a:r>
              <a:rPr sz="1867" dirty="0"/>
              <a:t>“ 						—&gt; </a:t>
            </a:r>
            <a:r>
              <a:rPr sz="1867" dirty="0" err="1"/>
              <a:t>Digital</a:t>
            </a:r>
            <a:r>
              <a:rPr sz="1867" i="1" dirty="0" err="1">
                <a:latin typeface="Klavika Light"/>
                <a:ea typeface="Klavika Light"/>
                <a:cs typeface="Klavika Light"/>
                <a:sym typeface="Klavika Light"/>
              </a:rPr>
              <a:t>Energie</a:t>
            </a:r>
            <a:endParaRPr sz="1867" i="1" dirty="0">
              <a:latin typeface="Klavika Light"/>
              <a:ea typeface="Klavika Light"/>
              <a:cs typeface="Klavika Light"/>
              <a:sym typeface="Klavika Light"/>
            </a:endParaRPr>
          </a:p>
          <a:p>
            <a:pPr defTabSz="914377">
              <a:defRPr sz="1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867" dirty="0"/>
              <a:t>Modul 2: „</a:t>
            </a:r>
            <a:r>
              <a:rPr sz="1867" dirty="0" err="1"/>
              <a:t>Jeder</a:t>
            </a:r>
            <a:r>
              <a:rPr sz="1867" dirty="0"/>
              <a:t> </a:t>
            </a:r>
            <a:r>
              <a:rPr sz="1867" dirty="0" err="1"/>
              <a:t>denkt</a:t>
            </a:r>
            <a:r>
              <a:rPr sz="1867" dirty="0"/>
              <a:t> </a:t>
            </a:r>
            <a:r>
              <a:rPr sz="1867" dirty="0" err="1"/>
              <a:t>anders</a:t>
            </a:r>
            <a:r>
              <a:rPr sz="1867" dirty="0"/>
              <a:t>“ 						—&gt; Das </a:t>
            </a:r>
            <a:r>
              <a:rPr sz="1867" dirty="0" err="1"/>
              <a:t>optimale</a:t>
            </a:r>
            <a:r>
              <a:rPr sz="1867" dirty="0"/>
              <a:t> Team</a:t>
            </a:r>
          </a:p>
        </p:txBody>
      </p:sp>
      <p:sp>
        <p:nvSpPr>
          <p:cNvPr id="720" name="Modul 3: „Sich selbst führen“       —&gt; LebensEnergie"/>
          <p:cNvSpPr txBox="1"/>
          <p:nvPr/>
        </p:nvSpPr>
        <p:spPr>
          <a:xfrm>
            <a:off x="364708" y="1409500"/>
            <a:ext cx="11326657" cy="379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>
            <a:spAutoFit/>
          </a:bodyPr>
          <a:lstStyle/>
          <a:p>
            <a:pPr defTabSz="914377">
              <a:defRPr sz="1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867" dirty="0"/>
              <a:t>Modul 3: „</a:t>
            </a:r>
            <a:r>
              <a:rPr sz="1867" dirty="0" err="1"/>
              <a:t>Sich</a:t>
            </a:r>
            <a:r>
              <a:rPr sz="1867" dirty="0"/>
              <a:t> </a:t>
            </a:r>
            <a:r>
              <a:rPr sz="1867" dirty="0" err="1"/>
              <a:t>selbst</a:t>
            </a:r>
            <a:r>
              <a:rPr sz="1867" dirty="0"/>
              <a:t> </a:t>
            </a:r>
            <a:r>
              <a:rPr sz="1867" dirty="0" err="1"/>
              <a:t>führen</a:t>
            </a:r>
            <a:r>
              <a:rPr sz="1867" dirty="0"/>
              <a:t>“ 						—&gt; </a:t>
            </a:r>
            <a:r>
              <a:rPr sz="1867" dirty="0" err="1"/>
              <a:t>Lebens</a:t>
            </a:r>
            <a:r>
              <a:rPr sz="1867" i="1" dirty="0" err="1">
                <a:latin typeface="Klavika Light"/>
                <a:ea typeface="Klavika Light"/>
                <a:cs typeface="Klavika Light"/>
                <a:sym typeface="Klavika Light"/>
              </a:rPr>
              <a:t>Energie</a:t>
            </a:r>
            <a:endParaRPr sz="1867" i="1" dirty="0">
              <a:latin typeface="Klavika Light"/>
              <a:ea typeface="Klavika Light"/>
              <a:cs typeface="Klavika Light"/>
              <a:sym typeface="Klavika Light"/>
            </a:endParaRPr>
          </a:p>
        </p:txBody>
      </p:sp>
      <p:sp>
        <p:nvSpPr>
          <p:cNvPr id="721" name="Modul 4a: „Die richtige Strategie finden“ -  VISION - Ziele - Erfolg"/>
          <p:cNvSpPr txBox="1"/>
          <p:nvPr/>
        </p:nvSpPr>
        <p:spPr>
          <a:xfrm>
            <a:off x="364707" y="1997087"/>
            <a:ext cx="7331676" cy="379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>
            <a:spAutoFit/>
          </a:bodyPr>
          <a:lstStyle/>
          <a:p>
            <a:pPr defTabSz="914377">
              <a:defRPr sz="1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867"/>
              <a:t>Modul 4a: „Die richtige </a:t>
            </a:r>
            <a:r>
              <a:rPr sz="1867">
                <a:latin typeface="Klavika Bold"/>
                <a:ea typeface="Klavika Bold"/>
                <a:cs typeface="Klavika Bold"/>
                <a:sym typeface="Klavika Bold"/>
              </a:rPr>
              <a:t>Strategie</a:t>
            </a:r>
            <a:r>
              <a:rPr sz="1867"/>
              <a:t> finden“ -  </a:t>
            </a:r>
            <a:r>
              <a:rPr sz="1867" i="1">
                <a:latin typeface="Klavika Light"/>
                <a:ea typeface="Klavika Light"/>
                <a:cs typeface="Klavika Light"/>
                <a:sym typeface="Klavika Light"/>
              </a:rPr>
              <a:t>VISION</a:t>
            </a:r>
            <a:r>
              <a:rPr sz="1867"/>
              <a:t> - Ziele - Erfolg </a:t>
            </a:r>
          </a:p>
        </p:txBody>
      </p:sp>
      <p:sp>
        <p:nvSpPr>
          <p:cNvPr id="722" name="Modul 5a: „Das optimale Team“ - Führung, VERTRAUEN , VERBUNDENHEIT  —&gt; Das optimale Team"/>
          <p:cNvSpPr txBox="1"/>
          <p:nvPr/>
        </p:nvSpPr>
        <p:spPr>
          <a:xfrm>
            <a:off x="364707" y="3149919"/>
            <a:ext cx="11326656" cy="379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>
            <a:spAutoFit/>
          </a:bodyPr>
          <a:lstStyle/>
          <a:p>
            <a:pPr defTabSz="914377">
              <a:defRPr sz="1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867"/>
              <a:t>Modul 5a: „Das optimale Team“ - </a:t>
            </a:r>
            <a:r>
              <a:rPr sz="1867">
                <a:latin typeface="Klavika Bold"/>
                <a:ea typeface="Klavika Bold"/>
                <a:cs typeface="Klavika Bold"/>
                <a:sym typeface="Klavika Bold"/>
              </a:rPr>
              <a:t>Führung</a:t>
            </a:r>
            <a:r>
              <a:rPr sz="1867"/>
              <a:t>, </a:t>
            </a:r>
            <a:r>
              <a:rPr sz="1867" i="1">
                <a:latin typeface="Klavika Light"/>
                <a:ea typeface="Klavika Light"/>
                <a:cs typeface="Klavika Light"/>
                <a:sym typeface="Klavika Light"/>
              </a:rPr>
              <a:t>VERTRAUEN</a:t>
            </a:r>
            <a:r>
              <a:rPr sz="1867"/>
              <a:t> , </a:t>
            </a:r>
            <a:r>
              <a:rPr sz="1867" i="1">
                <a:latin typeface="Klavika Light"/>
                <a:ea typeface="Klavika Light"/>
                <a:cs typeface="Klavika Light"/>
                <a:sym typeface="Klavika Light"/>
              </a:rPr>
              <a:t>VERBUNDENHEIT</a:t>
            </a:r>
            <a:r>
              <a:rPr sz="1867"/>
              <a:t> 	—&gt; Das optimale Team</a:t>
            </a:r>
          </a:p>
        </p:txBody>
      </p:sp>
      <p:sp>
        <p:nvSpPr>
          <p:cNvPr id="723" name="Modul 6: „Einfach machen“ - Wirksames Management VERANTWORTUNG"/>
          <p:cNvSpPr txBox="1"/>
          <p:nvPr/>
        </p:nvSpPr>
        <p:spPr>
          <a:xfrm>
            <a:off x="364707" y="4051941"/>
            <a:ext cx="8641493" cy="379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>
            <a:spAutoFit/>
          </a:bodyPr>
          <a:lstStyle/>
          <a:p>
            <a:pPr defTabSz="914377">
              <a:defRPr sz="1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867"/>
              <a:t>Modul 6: „Einfach machen“ - Wirksames </a:t>
            </a:r>
            <a:r>
              <a:rPr sz="1867">
                <a:latin typeface="Klavika Bold"/>
                <a:ea typeface="Klavika Bold"/>
                <a:cs typeface="Klavika Bold"/>
                <a:sym typeface="Klavika Bold"/>
              </a:rPr>
              <a:t>Management </a:t>
            </a:r>
            <a:r>
              <a:rPr sz="1867" i="1">
                <a:latin typeface="Klavika Light"/>
                <a:ea typeface="Klavika Light"/>
                <a:cs typeface="Klavika Light"/>
                <a:sym typeface="Klavika Light"/>
              </a:rPr>
              <a:t>VERANTWORTUNG</a:t>
            </a:r>
            <a:r>
              <a:rPr sz="1867"/>
              <a:t> </a:t>
            </a:r>
          </a:p>
        </p:txBody>
      </p:sp>
      <p:sp>
        <p:nvSpPr>
          <p:cNvPr id="724" name="Modul 7: „Steuerung leicht gemacht“ - Das profitable Unternehmen VERSTÄNDNIS"/>
          <p:cNvSpPr txBox="1"/>
          <p:nvPr/>
        </p:nvSpPr>
        <p:spPr>
          <a:xfrm>
            <a:off x="364708" y="4736892"/>
            <a:ext cx="11326657" cy="379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>
            <a:spAutoFit/>
          </a:bodyPr>
          <a:lstStyle/>
          <a:p>
            <a:pPr defTabSz="914377">
              <a:defRPr sz="1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867"/>
              <a:t>Modul 7: „Steuerung leicht gemacht“ - Das profitable Unternehmen </a:t>
            </a:r>
            <a:r>
              <a:rPr sz="1867" i="1">
                <a:latin typeface="Klavika Light"/>
                <a:ea typeface="Klavika Light"/>
                <a:cs typeface="Klavika Light"/>
                <a:sym typeface="Klavika Light"/>
              </a:rPr>
              <a:t>VERSTÄNDNIS</a:t>
            </a:r>
            <a:r>
              <a:rPr sz="1867"/>
              <a:t> </a:t>
            </a:r>
          </a:p>
        </p:txBody>
      </p:sp>
      <p:sp>
        <p:nvSpPr>
          <p:cNvPr id="725" name="Modul 8: „Erfolgreich in der Krise“"/>
          <p:cNvSpPr txBox="1"/>
          <p:nvPr/>
        </p:nvSpPr>
        <p:spPr>
          <a:xfrm>
            <a:off x="364707" y="5345504"/>
            <a:ext cx="4480299" cy="379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>
            <a:spAutoFit/>
          </a:bodyPr>
          <a:lstStyle>
            <a:lvl1pPr defTabSz="685800">
              <a:defRPr sz="1400">
                <a:latin typeface="Klavika Light"/>
                <a:ea typeface="Klavika Light"/>
                <a:cs typeface="Klavika Light"/>
                <a:sym typeface="Klavika Medium"/>
              </a:defRPr>
            </a:lvl1pPr>
          </a:lstStyle>
          <a:p>
            <a:r>
              <a:rPr sz="1867" dirty="0"/>
              <a:t>Modul 8: „</a:t>
            </a:r>
            <a:r>
              <a:rPr sz="1867" dirty="0" err="1"/>
              <a:t>Erfolgreich</a:t>
            </a:r>
            <a:r>
              <a:rPr sz="1867" dirty="0"/>
              <a:t> in der </a:t>
            </a:r>
            <a:r>
              <a:rPr sz="1867" dirty="0" err="1"/>
              <a:t>Krise</a:t>
            </a:r>
            <a:r>
              <a:rPr sz="1867" dirty="0"/>
              <a:t>“</a:t>
            </a:r>
          </a:p>
        </p:txBody>
      </p:sp>
      <p:sp>
        <p:nvSpPr>
          <p:cNvPr id="726" name="Modul 4b: „Positionierung und Geschäftsmodell     —&gt; NachfolgeEnergie"/>
          <p:cNvSpPr txBox="1"/>
          <p:nvPr/>
        </p:nvSpPr>
        <p:spPr>
          <a:xfrm>
            <a:off x="364707" y="2252596"/>
            <a:ext cx="11326656" cy="379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>
            <a:spAutoFit/>
          </a:bodyPr>
          <a:lstStyle/>
          <a:p>
            <a:pPr defTabSz="914377">
              <a:defRPr sz="1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867" dirty="0"/>
              <a:t>Modul 4b: „</a:t>
            </a:r>
            <a:r>
              <a:rPr sz="1867" dirty="0" err="1"/>
              <a:t>Positionierung</a:t>
            </a:r>
            <a:r>
              <a:rPr sz="1867" dirty="0"/>
              <a:t> und </a:t>
            </a:r>
            <a:r>
              <a:rPr sz="1867" dirty="0" err="1"/>
              <a:t>Geschäftsmodell</a:t>
            </a:r>
            <a:r>
              <a:rPr sz="1867" dirty="0"/>
              <a:t> 				</a:t>
            </a:r>
            <a:r>
              <a:rPr sz="1600" dirty="0"/>
              <a:t>—&gt; </a:t>
            </a:r>
            <a:r>
              <a:rPr sz="1600" dirty="0" err="1"/>
              <a:t>Nachfolge</a:t>
            </a:r>
            <a:r>
              <a:rPr sz="1600" i="1" dirty="0" err="1">
                <a:latin typeface="Klavika Light"/>
                <a:ea typeface="Klavika Light"/>
                <a:cs typeface="Klavika Light"/>
                <a:sym typeface="Klavika Light"/>
              </a:rPr>
              <a:t>Energie</a:t>
            </a:r>
            <a:endParaRPr sz="1600" i="1" dirty="0">
              <a:latin typeface="Klavika Light"/>
              <a:ea typeface="Klavika Light"/>
              <a:cs typeface="Klavika Light"/>
              <a:sym typeface="Klavika Light"/>
            </a:endParaRPr>
          </a:p>
        </p:txBody>
      </p:sp>
      <p:sp>
        <p:nvSpPr>
          <p:cNvPr id="727" name="Modul 4c: „Klarheit durch Ziele“ —&gt; ZMK / VERÄNDERUNG"/>
          <p:cNvSpPr txBox="1"/>
          <p:nvPr/>
        </p:nvSpPr>
        <p:spPr>
          <a:xfrm>
            <a:off x="364707" y="2619559"/>
            <a:ext cx="6917656" cy="379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>
            <a:spAutoFit/>
          </a:bodyPr>
          <a:lstStyle/>
          <a:p>
            <a:pPr defTabSz="914377">
              <a:defRPr sz="1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867"/>
              <a:t>Modul 4c: „Klarheit durch Ziele“ —&gt; ZMK / </a:t>
            </a:r>
            <a:r>
              <a:rPr sz="1867" i="1">
                <a:latin typeface="Klavika Light"/>
                <a:ea typeface="Klavika Light"/>
                <a:cs typeface="Klavika Light"/>
                <a:sym typeface="Klavika Light"/>
              </a:rPr>
              <a:t>VERÄNDERUNG</a:t>
            </a:r>
          </a:p>
        </p:txBody>
      </p:sp>
      <p:sp>
        <p:nvSpPr>
          <p:cNvPr id="728" name="Modul 5b:  „Souverän führen“       —&gt; FührungsEnergie"/>
          <p:cNvSpPr txBox="1"/>
          <p:nvPr/>
        </p:nvSpPr>
        <p:spPr>
          <a:xfrm>
            <a:off x="364707" y="3546159"/>
            <a:ext cx="11326656" cy="379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>
            <a:spAutoFit/>
          </a:bodyPr>
          <a:lstStyle/>
          <a:p>
            <a:pPr defTabSz="914377">
              <a:defRPr sz="1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867"/>
              <a:t>Modul 5b:  „Souverän führen“ 						—&gt; Führungs</a:t>
            </a:r>
            <a:r>
              <a:rPr sz="1867" i="1">
                <a:latin typeface="Klavika Light"/>
                <a:ea typeface="Klavika Light"/>
                <a:cs typeface="Klavika Light"/>
                <a:sym typeface="Klavika Light"/>
              </a:rPr>
              <a:t>Energie</a:t>
            </a:r>
          </a:p>
        </p:txBody>
      </p:sp>
      <p:sp>
        <p:nvSpPr>
          <p:cNvPr id="729" name="Modul 9: „Nur die Umsetzung zählt“      —&gt; BusinessCoach…"/>
          <p:cNvSpPr txBox="1"/>
          <p:nvPr/>
        </p:nvSpPr>
        <p:spPr>
          <a:xfrm>
            <a:off x="364707" y="5863978"/>
            <a:ext cx="11326657" cy="666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>
            <a:spAutoFit/>
          </a:bodyPr>
          <a:lstStyle/>
          <a:p>
            <a:pPr defTabSz="914377">
              <a:defRPr sz="1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867" dirty="0"/>
              <a:t>Modul 9: „Nur die </a:t>
            </a:r>
            <a:r>
              <a:rPr sz="1867" dirty="0" err="1"/>
              <a:t>Umsetzung</a:t>
            </a:r>
            <a:r>
              <a:rPr sz="1867" dirty="0"/>
              <a:t> </a:t>
            </a:r>
            <a:r>
              <a:rPr sz="1867" dirty="0" err="1"/>
              <a:t>zählt</a:t>
            </a:r>
            <a:r>
              <a:rPr sz="1867" dirty="0"/>
              <a:t>“ 					—&gt; </a:t>
            </a:r>
            <a:r>
              <a:rPr sz="1867" dirty="0" err="1"/>
              <a:t>Business</a:t>
            </a:r>
            <a:r>
              <a:rPr sz="1867" i="1" dirty="0" err="1">
                <a:latin typeface="Klavika Light"/>
                <a:ea typeface="Klavika Light"/>
                <a:cs typeface="Klavika Light"/>
                <a:sym typeface="Klavika Light"/>
              </a:rPr>
              <a:t>Coach</a:t>
            </a:r>
            <a:r>
              <a:rPr sz="1867" i="1" dirty="0">
                <a:latin typeface="Klavika Light"/>
                <a:ea typeface="Klavika Light"/>
                <a:cs typeface="Klavika Light"/>
                <a:sym typeface="Klavika Light"/>
              </a:rPr>
              <a:t> </a:t>
            </a:r>
          </a:p>
          <a:p>
            <a:pPr defTabSz="914377">
              <a:defRPr sz="140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867" i="1" dirty="0">
                <a:latin typeface="Klavika Light"/>
                <a:ea typeface="Klavika Light"/>
                <a:cs typeface="Klavika Light"/>
                <a:sym typeface="Klavika Light"/>
              </a:rPr>
              <a:t>								</a:t>
            </a:r>
            <a:r>
              <a:rPr sz="1867" dirty="0"/>
              <a:t>—&gt; </a:t>
            </a:r>
            <a:r>
              <a:rPr sz="1867" dirty="0" err="1"/>
              <a:t>Digital</a:t>
            </a:r>
            <a:r>
              <a:rPr sz="1867" i="1" dirty="0" err="1">
                <a:latin typeface="Klavika Light"/>
                <a:ea typeface="Klavika Light"/>
                <a:cs typeface="Klavika Light"/>
                <a:sym typeface="Klavika Light"/>
              </a:rPr>
              <a:t>Coach</a:t>
            </a:r>
            <a:endParaRPr sz="1867" i="1" dirty="0">
              <a:latin typeface="Klavika Light"/>
              <a:ea typeface="Klavika Light"/>
              <a:cs typeface="Klavika Light"/>
              <a:sym typeface="Klavika Light"/>
            </a:endParaRP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12.tif" descr="image12.tif">
            <a:extLst>
              <a:ext uri="{FF2B5EF4-FFF2-40B4-BE49-F238E27FC236}">
                <a16:creationId xmlns:a16="http://schemas.microsoft.com/office/drawing/2014/main" id="{CE7B31FA-55BC-9745-BBCB-D46B128888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Stock-937965496.jpg" descr="iStock-937965496.jpg">
            <a:extLst>
              <a:ext uri="{FF2B5EF4-FFF2-40B4-BE49-F238E27FC236}">
                <a16:creationId xmlns:a16="http://schemas.microsoft.com/office/drawing/2014/main" id="{6A6566C1-CD00-5A41-894C-25FBF86F7EE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4" name="Bild" descr="Bil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90157" y="1419880"/>
            <a:ext cx="9611685" cy="4530174"/>
          </a:xfrm>
          <a:prstGeom prst="rect">
            <a:avLst/>
          </a:prstGeom>
          <a:ln w="12700">
            <a:miter lim="400000"/>
          </a:ln>
        </p:spPr>
      </p:pic>
      <p:pic>
        <p:nvPicPr>
          <p:cNvPr id="746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0354" y="369047"/>
            <a:ext cx="1092836" cy="348089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64B39C0-1EC9-3347-BA00-A8655F7800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DAS PASSIERT ONLINE IN 60 SEKUNDEN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0072022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4" grpId="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immy_Wales_Fundraiser_Appeal.jpg" descr="Jimmy_Wales_Fundraiser_Appeal.jpg">
            <a:extLst>
              <a:ext uri="{FF2B5EF4-FFF2-40B4-BE49-F238E27FC236}">
                <a16:creationId xmlns:a16="http://schemas.microsoft.com/office/drawing/2014/main" id="{BDA3BD75-44F9-6343-A958-16EEC997FA9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  <a:ln w="12700">
            <a:miter lim="400000"/>
          </a:ln>
        </p:spPr>
      </p:pic>
      <p:grpSp>
        <p:nvGrpSpPr>
          <p:cNvPr id="11" name="Gruppieren">
            <a:extLst>
              <a:ext uri="{FF2B5EF4-FFF2-40B4-BE49-F238E27FC236}">
                <a16:creationId xmlns:a16="http://schemas.microsoft.com/office/drawing/2014/main" id="{DC2F2A12-5A2F-BE4D-A8CF-F0BB56DAA3CD}"/>
              </a:ext>
            </a:extLst>
          </p:cNvPr>
          <p:cNvGrpSpPr/>
          <p:nvPr/>
        </p:nvGrpSpPr>
        <p:grpSpPr>
          <a:xfrm>
            <a:off x="4871724" y="1486816"/>
            <a:ext cx="6408284" cy="5451584"/>
            <a:chOff x="0" y="0"/>
            <a:chExt cx="4806209" cy="4088686"/>
          </a:xfrm>
        </p:grpSpPr>
        <p:pic>
          <p:nvPicPr>
            <p:cNvPr id="13" name="image8.png" descr="image8.png">
              <a:extLst>
                <a:ext uri="{FF2B5EF4-FFF2-40B4-BE49-F238E27FC236}">
                  <a16:creationId xmlns:a16="http://schemas.microsoft.com/office/drawing/2014/main" id="{923ECC50-5A1E-F744-9041-B7DF03B3D9AB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329"/>
            <a:stretch>
              <a:fillRect/>
            </a:stretch>
          </p:blipFill>
          <p:spPr>
            <a:xfrm rot="21582001">
              <a:off x="667695" y="302800"/>
              <a:ext cx="3381116" cy="21654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" name="iStock-186285400-2.png" descr="iStock-186285400-2.png">
              <a:extLst>
                <a:ext uri="{FF2B5EF4-FFF2-40B4-BE49-F238E27FC236}">
                  <a16:creationId xmlns:a16="http://schemas.microsoft.com/office/drawing/2014/main" id="{8EB4FC8D-8745-3A4B-BC4B-0329EAECEC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-1" y="0"/>
              <a:ext cx="4806211" cy="408868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6" name="Gruppieren">
            <a:extLst>
              <a:ext uri="{FF2B5EF4-FFF2-40B4-BE49-F238E27FC236}">
                <a16:creationId xmlns:a16="http://schemas.microsoft.com/office/drawing/2014/main" id="{2AAF3011-21F0-5444-88B6-CE25D789BE43}"/>
              </a:ext>
            </a:extLst>
          </p:cNvPr>
          <p:cNvGrpSpPr/>
          <p:nvPr/>
        </p:nvGrpSpPr>
        <p:grpSpPr>
          <a:xfrm>
            <a:off x="5665075" y="1734207"/>
            <a:ext cx="4713185" cy="3142908"/>
            <a:chOff x="0" y="0"/>
            <a:chExt cx="4486852" cy="3260407"/>
          </a:xfrm>
        </p:grpSpPr>
        <p:pic>
          <p:nvPicPr>
            <p:cNvPr id="18" name="Bildschirmfoto 2019-02-09 um 08.41.03.png" descr="Bildschirmfoto 2019-02-09 um 08.41.03.png">
              <a:extLst>
                <a:ext uri="{FF2B5EF4-FFF2-40B4-BE49-F238E27FC236}">
                  <a16:creationId xmlns:a16="http://schemas.microsoft.com/office/drawing/2014/main" id="{16EAD6DE-F35F-2D41-A78C-68DAB2886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6712" y="293692"/>
              <a:ext cx="3693469" cy="27607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" name="GettyImages-916564502.png" descr="GettyImages-916564502.png">
              <a:extLst>
                <a:ext uri="{FF2B5EF4-FFF2-40B4-BE49-F238E27FC236}">
                  <a16:creationId xmlns:a16="http://schemas.microsoft.com/office/drawing/2014/main" id="{C06AD64E-FC54-6546-987A-93619C31D5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377797">
              <a:off x="627610" y="-602833"/>
              <a:ext cx="3231632" cy="44660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7" name="2.263.043…">
            <a:extLst>
              <a:ext uri="{FF2B5EF4-FFF2-40B4-BE49-F238E27FC236}">
                <a16:creationId xmlns:a16="http://schemas.microsoft.com/office/drawing/2014/main" id="{2BB83DF1-E713-D940-A7FE-1A7D1BE9EAC8}"/>
              </a:ext>
            </a:extLst>
          </p:cNvPr>
          <p:cNvSpPr txBox="1"/>
          <p:nvPr/>
        </p:nvSpPr>
        <p:spPr>
          <a:xfrm>
            <a:off x="6533743" y="679425"/>
            <a:ext cx="3282918" cy="7538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60959" tIns="60959" rIns="60959" bIns="6095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3200" dirty="0"/>
              <a:t>2.263.043</a:t>
            </a:r>
          </a:p>
          <a:p>
            <a:pPr algn="ctr">
              <a:defRPr sz="9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1200" dirty="0"/>
              <a:t>01-2019</a:t>
            </a:r>
          </a:p>
        </p:txBody>
      </p:sp>
    </p:spTree>
    <p:extLst>
      <p:ext uri="{BB962C8B-B14F-4D97-AF65-F5344CB8AC3E}">
        <p14:creationId xmlns:p14="http://schemas.microsoft.com/office/powerpoint/2010/main" val="368873374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0.tif" descr="image10.tif">
            <a:extLst>
              <a:ext uri="{FF2B5EF4-FFF2-40B4-BE49-F238E27FC236}">
                <a16:creationId xmlns:a16="http://schemas.microsoft.com/office/drawing/2014/main" id="{B575C3DA-BD87-D24F-BFE8-1925F8EECCE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11.png" descr="image11.png">
            <a:extLst>
              <a:ext uri="{FF2B5EF4-FFF2-40B4-BE49-F238E27FC236}">
                <a16:creationId xmlns:a16="http://schemas.microsoft.com/office/drawing/2014/main" id="{A30847ED-F2C0-D146-AFA4-1A1F0F6752B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" descr="Bild">
            <a:extLst>
              <a:ext uri="{FF2B5EF4-FFF2-40B4-BE49-F238E27FC236}">
                <a16:creationId xmlns:a16="http://schemas.microsoft.com/office/drawing/2014/main" id="{CF606E18-0A35-4140-BC60-3A2183FDEA9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" descr="Bild">
            <a:extLst>
              <a:ext uri="{FF2B5EF4-FFF2-40B4-BE49-F238E27FC236}">
                <a16:creationId xmlns:a16="http://schemas.microsoft.com/office/drawing/2014/main" id="{0C00F27B-57A1-3144-AF4E-BDF8F37FE63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21.jpeg" descr="image21.jpeg">
            <a:extLst>
              <a:ext uri="{FF2B5EF4-FFF2-40B4-BE49-F238E27FC236}">
                <a16:creationId xmlns:a16="http://schemas.microsoft.com/office/drawing/2014/main" id="{1A6EDC0B-E6D8-F74D-BAC7-9927D74F2DA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78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859</Words>
  <Application>Microsoft Macintosh PowerPoint</Application>
  <PresentationFormat>Breitbild</PresentationFormat>
  <Paragraphs>241</Paragraphs>
  <Slides>39</Slides>
  <Notes>10</Notes>
  <HiddenSlides>10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39</vt:i4>
      </vt:variant>
    </vt:vector>
  </HeadingPairs>
  <TitlesOfParts>
    <vt:vector size="47" baseType="lpstr">
      <vt:lpstr>Arial</vt:lpstr>
      <vt:lpstr>Calibri</vt:lpstr>
      <vt:lpstr>Calibri Light</vt:lpstr>
      <vt:lpstr>Helvetica</vt:lpstr>
      <vt:lpstr>Klavika Bold</vt:lpstr>
      <vt:lpstr>Klavika Light</vt:lpstr>
      <vt:lpstr>Trebuchet MS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Dr. Dr. Cay von Fournier</vt:lpstr>
      <vt:lpstr>PowerPoint-Präsentation</vt:lpstr>
      <vt:lpstr>PowerPoint-Präsentation</vt:lpstr>
      <vt:lpstr>PowerPoint-Präsentation</vt:lpstr>
      <vt:lpstr>Persönliche Verantwortung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Verena Lorenz</cp:lastModifiedBy>
  <cp:revision>80</cp:revision>
  <dcterms:modified xsi:type="dcterms:W3CDTF">2021-05-19T18:27:05Z</dcterms:modified>
</cp:coreProperties>
</file>